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48"/>
  </p:notesMasterIdLst>
  <p:sldIdLst>
    <p:sldId id="623" r:id="rId2"/>
    <p:sldId id="918" r:id="rId3"/>
    <p:sldId id="614" r:id="rId4"/>
    <p:sldId id="615" r:id="rId5"/>
    <p:sldId id="935" r:id="rId6"/>
    <p:sldId id="936" r:id="rId7"/>
    <p:sldId id="937" r:id="rId8"/>
    <p:sldId id="938" r:id="rId9"/>
    <p:sldId id="939" r:id="rId10"/>
    <p:sldId id="920" r:id="rId11"/>
    <p:sldId id="892" r:id="rId12"/>
    <p:sldId id="893" r:id="rId13"/>
    <p:sldId id="921" r:id="rId14"/>
    <p:sldId id="895" r:id="rId15"/>
    <p:sldId id="896" r:id="rId16"/>
    <p:sldId id="922" r:id="rId17"/>
    <p:sldId id="898" r:id="rId18"/>
    <p:sldId id="899" r:id="rId19"/>
    <p:sldId id="900" r:id="rId20"/>
    <p:sldId id="901" r:id="rId21"/>
    <p:sldId id="902" r:id="rId22"/>
    <p:sldId id="925" r:id="rId23"/>
    <p:sldId id="664" r:id="rId24"/>
    <p:sldId id="665" r:id="rId25"/>
    <p:sldId id="943" r:id="rId26"/>
    <p:sldId id="926" r:id="rId27"/>
    <p:sldId id="667" r:id="rId28"/>
    <p:sldId id="668" r:id="rId29"/>
    <p:sldId id="669" r:id="rId30"/>
    <p:sldId id="928" r:id="rId31"/>
    <p:sldId id="671" r:id="rId32"/>
    <p:sldId id="672" r:id="rId33"/>
    <p:sldId id="673" r:id="rId34"/>
    <p:sldId id="674" r:id="rId35"/>
    <p:sldId id="929" r:id="rId36"/>
    <p:sldId id="676" r:id="rId37"/>
    <p:sldId id="677" r:id="rId38"/>
    <p:sldId id="678" r:id="rId39"/>
    <p:sldId id="931" r:id="rId40"/>
    <p:sldId id="942" r:id="rId41"/>
    <p:sldId id="944" r:id="rId42"/>
    <p:sldId id="681" r:id="rId43"/>
    <p:sldId id="933" r:id="rId44"/>
    <p:sldId id="934" r:id="rId45"/>
    <p:sldId id="945" r:id="rId46"/>
    <p:sldId id="683" r:id="rId4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7C80"/>
    <a:srgbClr val="CC6600"/>
    <a:srgbClr val="0000FF"/>
    <a:srgbClr val="FFFF00"/>
    <a:srgbClr val="FFFF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27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70EB77-9339-4807-9634-FFDAAC4FA1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8869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70EB77-9339-4807-9634-FFDAAC4FA196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925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A8BF8-C406-4187-B239-AA30FD38EFE9}" type="slidenum">
              <a:rPr lang="fr-FR" altLang="fr-FR"/>
              <a:pPr>
                <a:defRPr/>
              </a:pPr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9684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3F740A0-63DD-4F89-84D8-C71A4D2FE843}" type="slidenum">
              <a:rPr lang="fr-FR" altLang="fr-FR" sz="1200"/>
              <a:pPr/>
              <a:t>31</a:t>
            </a:fld>
            <a:endParaRPr lang="fr-FR" altLang="fr-FR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712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A8BF8-C406-4187-B239-AA30FD38EFE9}" type="slidenum">
              <a:rPr lang="fr-FR" altLang="fr-FR"/>
              <a:pPr>
                <a:defRPr/>
              </a:pPr>
              <a:t>42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091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2177EE-DD63-41DC-9AF4-58C17EC1AB5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B1592-0102-494D-BCAA-E5B6DFA908B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0355D-9015-4849-AF30-323CFA64541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B1197-BED2-4B3F-861D-B90D39D5DA81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57EC2-E2FB-4D04-8007-7C098375B57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BAF0F-6128-4ED3-9739-9CFDA9A14C46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5D13C-49E7-4D48-B7BB-2AE82A66519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264EF-1CCB-4453-910A-A930AC148C3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51DFC-1AFE-4297-AFE7-3AAC2BC4EAB9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CC058-E1BF-430A-B3E1-FE9E84A659CA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2AE62-6EAA-4540-82F8-9925386E5A2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C34B5F6-8A47-4ACF-BFF0-527946DC7B04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dirty="0" smtClean="0"/>
              <a:t>Bases de la Programmation Orientée Objet en C++ </a:t>
            </a:r>
            <a:br>
              <a:rPr lang="fr-FR" sz="5400" dirty="0" smtClean="0"/>
            </a:br>
            <a:r>
              <a:rPr lang="fr-FR" sz="5400" dirty="0" smtClean="0"/>
              <a:t>n° 1 (</a:t>
            </a:r>
            <a:r>
              <a:rPr lang="fr-FR" sz="5400" dirty="0" err="1" smtClean="0"/>
              <a:t>M2103</a:t>
            </a:r>
            <a:r>
              <a:rPr lang="fr-FR" sz="5400" dirty="0" smtClean="0"/>
              <a:t>)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Laporte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5169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09600" y="1887488"/>
            <a:ext cx="4038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1955750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611560" y="920775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40672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1DBA26-2A1C-4E3D-A8D2-36FB48004894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400" smtClean="0"/>
          </a:p>
        </p:txBody>
      </p:sp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609600" y="5408613"/>
            <a:ext cx="82391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extern unsigned int sleep (unsigned int __seconds) __THROW;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 ...</a:t>
            </a: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609600" y="5681663"/>
            <a:ext cx="823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       unsigned int sleep (unsigned int __seconds)        ;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609600" y="1371600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Localisation</a:t>
            </a:r>
            <a:r>
              <a:rPr lang="fr-FR" altLang="fr-FR" sz="2000"/>
              <a:t> :  standard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3505200" y="1371600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/usr/include/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619125" y="685800"/>
            <a:ext cx="979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Forme</a:t>
            </a:r>
            <a:r>
              <a:rPr lang="fr-FR" altLang="fr-FR" sz="2000"/>
              <a:t> :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2133600" y="684183"/>
            <a:ext cx="2646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i="1" dirty="0" err="1" smtClean="0">
                <a:latin typeface="Courier New" pitchFamily="49" charset="0"/>
              </a:rPr>
              <a:t>nom_du_fichier</a:t>
            </a:r>
            <a:r>
              <a:rPr lang="fr-FR" altLang="fr-FR" sz="2000" b="1" dirty="0" err="1" smtClean="0">
                <a:solidFill>
                  <a:srgbClr val="FF3300"/>
                </a:solidFill>
                <a:latin typeface="Courier New" pitchFamily="49" charset="0"/>
              </a:rPr>
              <a:t>.h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5419725" y="685800"/>
            <a:ext cx="280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h</a:t>
            </a:r>
            <a:r>
              <a:rPr lang="fr-FR" altLang="fr-FR" sz="2000"/>
              <a:t> comme </a:t>
            </a:r>
            <a:r>
              <a:rPr lang="fr-FR" altLang="fr-FR" sz="2000" i="1"/>
              <a:t>header</a:t>
            </a:r>
            <a:r>
              <a:rPr lang="fr-FR" altLang="fr-FR" sz="2000"/>
              <a:t> : en-tête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609600" y="2057400"/>
            <a:ext cx="677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Contenu</a:t>
            </a:r>
            <a:r>
              <a:rPr lang="fr-FR" altLang="fr-FR" sz="2000"/>
              <a:t> :  déclarations de types, de fonctions, de constantes, etc.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auto">
          <a:xfrm>
            <a:off x="590550" y="2819400"/>
            <a:ext cx="6621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Exemple</a:t>
            </a:r>
            <a:r>
              <a:rPr lang="fr-FR" altLang="fr-FR" sz="2000"/>
              <a:t> :  fichier </a:t>
            </a:r>
            <a:r>
              <a:rPr lang="fr-FR" altLang="fr-FR" sz="2000">
                <a:latin typeface="Courier New" pitchFamily="49" charset="0"/>
              </a:rPr>
              <a:t>unistd.h</a:t>
            </a:r>
            <a:r>
              <a:rPr lang="fr-FR" altLang="fr-FR" sz="2000"/>
              <a:t>  - contient des fonctions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                                                      </a:t>
            </a:r>
            <a:r>
              <a:rPr lang="fr-FR" altLang="fr-FR" sz="2000" b="1"/>
              <a:t>spécifiques au système Unix</a:t>
            </a:r>
            <a:endParaRPr lang="fr-FR" altLang="fr-FR" sz="2000"/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auto">
          <a:xfrm>
            <a:off x="609600" y="4494213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Contenu</a:t>
            </a:r>
            <a:r>
              <a:rPr lang="fr-FR" altLang="fr-FR" sz="2000"/>
              <a:t> :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auto">
          <a:xfrm>
            <a:off x="4019550" y="4098925"/>
            <a:ext cx="3714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par exemple la fonction </a:t>
            </a:r>
            <a:r>
              <a:rPr lang="fr-FR" altLang="fr-FR" sz="2000">
                <a:latin typeface="Courier New" pitchFamily="49" charset="0"/>
              </a:rPr>
              <a:t>sleep()</a:t>
            </a:r>
            <a:endParaRPr lang="fr-FR" altLang="fr-FR" sz="2000"/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609600" y="4949825"/>
            <a:ext cx="49545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home&gt;less /usr/include/unistd.h</a:t>
            </a:r>
          </a:p>
        </p:txBody>
      </p:sp>
      <p:sp>
        <p:nvSpPr>
          <p:cNvPr id="367631" name="AutoShape 15"/>
          <p:cNvSpPr>
            <a:spLocks noChangeArrowheads="1"/>
          </p:cNvSpPr>
          <p:nvPr/>
        </p:nvSpPr>
        <p:spPr bwMode="auto">
          <a:xfrm>
            <a:off x="6172200" y="5103813"/>
            <a:ext cx="228600" cy="3810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367632" name="Rectangle 16"/>
          <p:cNvSpPr>
            <a:spLocks noChangeArrowheads="1"/>
          </p:cNvSpPr>
          <p:nvPr/>
        </p:nvSpPr>
        <p:spPr bwMode="auto">
          <a:xfrm>
            <a:off x="4038600" y="3581400"/>
            <a:ext cx="4038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donc </a:t>
            </a:r>
            <a:r>
              <a:rPr lang="fr-FR" altLang="fr-FR" sz="2000" b="1"/>
              <a:t>non standard  </a:t>
            </a:r>
            <a:r>
              <a:rPr lang="fr-FR" altLang="fr-FR" sz="2000"/>
              <a:t>(du langage C)</a:t>
            </a:r>
          </a:p>
        </p:txBody>
      </p:sp>
    </p:spTree>
    <p:extLst>
      <p:ext uri="{BB962C8B-B14F-4D97-AF65-F5344CB8AC3E}">
        <p14:creationId xmlns:p14="http://schemas.microsoft.com/office/powerpoint/2010/main" val="354382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 autoUpdateAnimBg="0"/>
      <p:bldP spid="367619" grpId="0" autoUpdateAnimBg="0"/>
      <p:bldP spid="367621" grpId="0" autoUpdateAnimBg="0"/>
      <p:bldP spid="367622" grpId="0" autoUpdateAnimBg="0"/>
      <p:bldP spid="367623" grpId="0" autoUpdateAnimBg="0"/>
      <p:bldP spid="367624" grpId="0" autoUpdateAnimBg="0"/>
      <p:bldP spid="367625" grpId="0" autoUpdateAnimBg="0"/>
      <p:bldP spid="367626" grpId="0" autoUpdateAnimBg="0"/>
      <p:bldP spid="367627" grpId="0" autoUpdateAnimBg="0"/>
      <p:bldP spid="367628" grpId="0" autoUpdateAnimBg="0"/>
      <p:bldP spid="367629" grpId="0" autoUpdateAnimBg="0"/>
      <p:bldP spid="367630" grpId="0" autoUpdateAnimBg="0"/>
      <p:bldP spid="367631" grpId="0" animBg="1"/>
      <p:bldP spid="36763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060589-1FB3-47D5-86FC-170970A227B9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400" smtClean="0"/>
          </a:p>
        </p:txBody>
      </p:sp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609600" y="609600"/>
            <a:ext cx="138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Utilisation</a:t>
            </a:r>
            <a:r>
              <a:rPr lang="fr-FR" altLang="fr-FR" sz="2000"/>
              <a:t> :</a:t>
            </a:r>
          </a:p>
        </p:txBody>
      </p:sp>
      <p:sp>
        <p:nvSpPr>
          <p:cNvPr id="368643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4908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#</a:t>
            </a:r>
            <a:r>
              <a:rPr lang="fr-FR" altLang="fr-FR" sz="2000" dirty="0" err="1">
                <a:latin typeface="Courier New" pitchFamily="49" charset="0"/>
              </a:rPr>
              <a:t>include</a:t>
            </a:r>
            <a:r>
              <a:rPr lang="fr-FR" altLang="fr-FR" sz="2000" dirty="0">
                <a:latin typeface="Courier New" pitchFamily="49" charset="0"/>
              </a:rPr>
              <a:t> &lt;</a:t>
            </a:r>
            <a:r>
              <a:rPr lang="fr-FR" altLang="fr-FR" sz="2000" dirty="0" err="1">
                <a:latin typeface="Courier New" pitchFamily="49" charset="0"/>
              </a:rPr>
              <a:t>iostream</a:t>
            </a:r>
            <a:r>
              <a:rPr lang="fr-FR" altLang="fr-FR" sz="2000" dirty="0"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using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namespace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std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#</a:t>
            </a:r>
            <a:r>
              <a:rPr lang="fr-FR" altLang="fr-FR" sz="2000" dirty="0" err="1">
                <a:latin typeface="Courier New" pitchFamily="49" charset="0"/>
              </a:rPr>
              <a:t>include</a:t>
            </a:r>
            <a:r>
              <a:rPr lang="fr-FR" altLang="fr-FR" sz="2000" dirty="0">
                <a:latin typeface="Courier New" pitchFamily="49" charset="0"/>
              </a:rPr>
              <a:t> &lt;</a:t>
            </a:r>
            <a:r>
              <a:rPr lang="fr-FR" altLang="fr-FR" sz="2000" b="1" dirty="0" err="1">
                <a:solidFill>
                  <a:srgbClr val="FF3300"/>
                </a:solidFill>
                <a:latin typeface="Courier New" pitchFamily="49" charset="0"/>
              </a:rPr>
              <a:t>unistd.h</a:t>
            </a:r>
            <a:r>
              <a:rPr lang="fr-FR" altLang="fr-FR" sz="2000" dirty="0">
                <a:latin typeface="Courier New" pitchFamily="49" charset="0"/>
              </a:rPr>
              <a:t>&gt;  // </a:t>
            </a:r>
            <a:r>
              <a:rPr lang="fr-FR" altLang="fr-FR" sz="2000" dirty="0" err="1">
                <a:latin typeface="Courier New" pitchFamily="49" charset="0"/>
              </a:rPr>
              <a:t>sleep</a:t>
            </a:r>
            <a:r>
              <a:rPr lang="fr-FR" altLang="fr-FR" sz="2000" dirty="0">
                <a:latin typeface="Courier New" pitchFamily="49" charset="0"/>
              </a:rPr>
              <a:t>()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int</a:t>
            </a:r>
            <a:r>
              <a:rPr lang="fr-FR" altLang="fr-FR" sz="2000" dirty="0">
                <a:latin typeface="Courier New" pitchFamily="49" charset="0"/>
              </a:rPr>
              <a:t> main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for ( ; ;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   cout &lt;&lt; '.';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   </a:t>
            </a: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::</a:t>
            </a:r>
            <a:r>
              <a:rPr lang="fr-FR" altLang="fr-FR" sz="2000" dirty="0" err="1">
                <a:latin typeface="Courier New" pitchFamily="49" charset="0"/>
              </a:rPr>
              <a:t>sleep</a:t>
            </a:r>
            <a:r>
              <a:rPr lang="fr-FR" altLang="fr-FR" sz="2000" dirty="0">
                <a:latin typeface="Courier New" pitchFamily="49" charset="0"/>
              </a:rPr>
              <a:t> (1);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return 0;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} // main() </a:t>
            </a: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3581400" y="4343400"/>
            <a:ext cx="15557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&lt;&lt; flush</a:t>
            </a:r>
            <a:r>
              <a:rPr lang="fr-FR" altLang="fr-FR" sz="2000">
                <a:latin typeface="Courier New" pitchFamily="49" charset="0"/>
              </a:rPr>
              <a:t>;</a:t>
            </a:r>
            <a:endParaRPr lang="fr-FR" altLang="fr-FR" sz="200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368645" name="AutoShape 5"/>
          <p:cNvSpPr>
            <a:spLocks/>
          </p:cNvSpPr>
          <p:nvPr/>
        </p:nvSpPr>
        <p:spPr bwMode="auto">
          <a:xfrm>
            <a:off x="3719513" y="5172075"/>
            <a:ext cx="3335337" cy="425450"/>
          </a:xfrm>
          <a:prstGeom prst="callout2">
            <a:avLst>
              <a:gd name="adj1" fmla="val 28125"/>
              <a:gd name="adj2" fmla="val -2296"/>
              <a:gd name="adj3" fmla="val 28125"/>
              <a:gd name="adj4" fmla="val -25130"/>
              <a:gd name="adj5" fmla="val -50782"/>
              <a:gd name="adj6" fmla="val -48972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sleep</a:t>
            </a:r>
            <a:r>
              <a:rPr lang="fr-FR" altLang="fr-FR" sz="2000" i="1">
                <a:latin typeface="Courier New" pitchFamily="49" charset="0"/>
              </a:rPr>
              <a:t> </a:t>
            </a:r>
            <a:r>
              <a:rPr lang="fr-FR" altLang="fr-FR" sz="2000"/>
              <a:t>: identificateur </a:t>
            </a:r>
            <a:r>
              <a:rPr lang="fr-FR" altLang="fr-FR" sz="2000" b="1"/>
              <a:t>global</a:t>
            </a:r>
            <a:endParaRPr lang="fr-FR" altLang="fr-FR" sz="2000"/>
          </a:p>
        </p:txBody>
      </p:sp>
      <p:sp>
        <p:nvSpPr>
          <p:cNvPr id="368646" name="AutoShape 6"/>
          <p:cNvSpPr>
            <a:spLocks/>
          </p:cNvSpPr>
          <p:nvPr/>
        </p:nvSpPr>
        <p:spPr bwMode="auto">
          <a:xfrm>
            <a:off x="3733800" y="5857875"/>
            <a:ext cx="2876550" cy="425450"/>
          </a:xfrm>
          <a:prstGeom prst="callout2">
            <a:avLst>
              <a:gd name="adj1" fmla="val 28125"/>
              <a:gd name="adj2" fmla="val -2667"/>
              <a:gd name="adj3" fmla="val 28125"/>
              <a:gd name="adj4" fmla="val -28222"/>
              <a:gd name="adj5" fmla="val -48440"/>
              <a:gd name="adj6" fmla="val -5511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inutile mais obligatoire !!!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156176" y="1006475"/>
            <a:ext cx="21435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inclut d’abord</a:t>
            </a:r>
          </a:p>
          <a:p>
            <a:r>
              <a:rPr lang="fr-FR" dirty="0"/>
              <a:t>l</a:t>
            </a:r>
            <a:r>
              <a:rPr lang="fr-FR" dirty="0" smtClean="0"/>
              <a:t>es fichiers du C++</a:t>
            </a:r>
          </a:p>
          <a:p>
            <a:r>
              <a:rPr lang="fr-FR" dirty="0"/>
              <a:t>p</a:t>
            </a:r>
            <a:r>
              <a:rPr lang="fr-FR" dirty="0" smtClean="0"/>
              <a:t>uis ceux du 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19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2" grpId="0" autoUpdateAnimBg="0"/>
      <p:bldP spid="368643" grpId="0" autoUpdateAnimBg="0"/>
      <p:bldP spid="368644" grpId="0" animBg="1" autoUpdateAnimBg="0"/>
      <p:bldP spid="368645" grpId="0" animBg="1" autoUpdateAnimBg="0"/>
      <p:bldP spid="368646" grpId="0" animBg="1" autoUpdateAnimBg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55440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1959495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98488" y="2463552"/>
            <a:ext cx="2743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31814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1" name="ZoneTexte 4"/>
          <p:cNvSpPr txBox="1">
            <a:spLocks noChangeArrowheads="1"/>
          </p:cNvSpPr>
          <p:nvPr/>
        </p:nvSpPr>
        <p:spPr bwMode="auto">
          <a:xfrm>
            <a:off x="611560" y="920775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31722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0A43E9-E6AE-4218-9509-534BECFA7E12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400" smtClean="0"/>
          </a:p>
        </p:txBody>
      </p:sp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609600" y="1676400"/>
            <a:ext cx="6354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Localisation</a:t>
            </a:r>
            <a:r>
              <a:rPr lang="fr-FR" altLang="fr-FR" sz="2000"/>
              <a:t> : (variable selon les Unix, les distributions, etc.)</a:t>
            </a: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4181475" y="2360583"/>
            <a:ext cx="3570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dirty="0" err="1">
                <a:latin typeface="Courier New" pitchFamily="49" charset="0"/>
              </a:rPr>
              <a:t>usr</a:t>
            </a: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dirty="0" err="1">
                <a:latin typeface="Courier New" pitchFamily="49" charset="0"/>
              </a:rPr>
              <a:t>include</a:t>
            </a: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b="1" dirty="0" err="1">
                <a:latin typeface="Courier New" pitchFamily="49" charset="0"/>
              </a:rPr>
              <a:t>c++</a:t>
            </a:r>
            <a:r>
              <a:rPr lang="fr-FR" altLang="fr-FR" sz="2000" b="1" dirty="0">
                <a:latin typeface="Courier New" pitchFamily="49" charset="0"/>
              </a:rPr>
              <a:t>/</a:t>
            </a:r>
            <a:r>
              <a:rPr lang="fr-FR" altLang="fr-FR" sz="2000" b="1" dirty="0" smtClean="0">
                <a:latin typeface="Courier New" pitchFamily="49" charset="0"/>
              </a:rPr>
              <a:t>4.9.2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600075" y="2360613"/>
            <a:ext cx="287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Sur </a:t>
            </a:r>
            <a:r>
              <a:rPr lang="fr-FR" altLang="fr-FR" sz="2000">
                <a:latin typeface="Courier New" pitchFamily="49" charset="0"/>
              </a:rPr>
              <a:t>linux</a:t>
            </a:r>
            <a:r>
              <a:rPr lang="fr-FR" altLang="fr-FR" sz="2000"/>
              <a:t> actuellement :</a:t>
            </a:r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600075" y="2895600"/>
            <a:ext cx="619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Contenu</a:t>
            </a:r>
            <a:r>
              <a:rPr lang="fr-FR" altLang="fr-FR" sz="2000"/>
              <a:t> :  spécifiques au C++ : essentiellement des classes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600075" y="3581400"/>
            <a:ext cx="803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Exemple</a:t>
            </a:r>
            <a:r>
              <a:rPr lang="fr-FR" altLang="fr-FR" sz="2000"/>
              <a:t> :  fichier </a:t>
            </a:r>
            <a:r>
              <a:rPr lang="fr-FR" altLang="fr-FR" sz="2000">
                <a:latin typeface="Courier New" pitchFamily="49" charset="0"/>
              </a:rPr>
              <a:t>iostream</a:t>
            </a:r>
            <a:r>
              <a:rPr lang="fr-FR" altLang="fr-FR" sz="2000"/>
              <a:t>  - contient ce qui concerne les flux </a:t>
            </a:r>
            <a:r>
              <a:rPr lang="fr-FR" altLang="fr-FR" sz="2000" b="1"/>
              <a:t>en général</a:t>
            </a:r>
            <a:endParaRPr lang="fr-FR" altLang="fr-FR" sz="2000"/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619125" y="1143000"/>
            <a:ext cx="979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Forme</a:t>
            </a:r>
            <a:r>
              <a:rPr lang="fr-FR" altLang="fr-FR" sz="2000"/>
              <a:t> :</a:t>
            </a:r>
          </a:p>
        </p:txBody>
      </p:sp>
      <p:sp>
        <p:nvSpPr>
          <p:cNvPr id="369673" name="Rectangle 9"/>
          <p:cNvSpPr>
            <a:spLocks noChangeArrowheads="1"/>
          </p:cNvSpPr>
          <p:nvPr/>
        </p:nvSpPr>
        <p:spPr bwMode="auto">
          <a:xfrm>
            <a:off x="2133600" y="1143000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i="1" dirty="0" err="1" smtClean="0">
                <a:latin typeface="Courier New" pitchFamily="49" charset="0"/>
              </a:rPr>
              <a:t>nom_du_fichier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4876800" y="1143000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/>
              <a:t>sans </a:t>
            </a:r>
            <a:r>
              <a:rPr lang="fr-FR" altLang="fr-FR" sz="2000"/>
              <a:t> </a:t>
            </a: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.h</a:t>
            </a:r>
          </a:p>
        </p:txBody>
      </p:sp>
      <p:sp>
        <p:nvSpPr>
          <p:cNvPr id="369675" name="Rectangle 11"/>
          <p:cNvSpPr>
            <a:spLocks noChangeArrowheads="1"/>
          </p:cNvSpPr>
          <p:nvPr/>
        </p:nvSpPr>
        <p:spPr bwMode="auto">
          <a:xfrm>
            <a:off x="609600" y="4191000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Contenu</a:t>
            </a:r>
            <a:r>
              <a:rPr lang="fr-FR" altLang="fr-FR" sz="2000"/>
              <a:t> :</a:t>
            </a:r>
          </a:p>
        </p:txBody>
      </p:sp>
      <p:sp>
        <p:nvSpPr>
          <p:cNvPr id="369676" name="Text Box 12"/>
          <p:cNvSpPr txBox="1">
            <a:spLocks noChangeArrowheads="1"/>
          </p:cNvSpPr>
          <p:nvPr/>
        </p:nvSpPr>
        <p:spPr bwMode="auto">
          <a:xfrm>
            <a:off x="609600" y="4646613"/>
            <a:ext cx="64944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home&gt;</a:t>
            </a:r>
            <a:r>
              <a:rPr lang="fr-FR" altLang="fr-FR" sz="2000" dirty="0" err="1">
                <a:latin typeface="Courier New" pitchFamily="49" charset="0"/>
              </a:rPr>
              <a:t>less</a:t>
            </a:r>
            <a:r>
              <a:rPr lang="fr-FR" altLang="fr-FR" sz="2000" dirty="0">
                <a:latin typeface="Courier New" pitchFamily="49" charset="0"/>
              </a:rPr>
              <a:t> /</a:t>
            </a:r>
            <a:r>
              <a:rPr lang="fr-FR" altLang="fr-FR" sz="2000" dirty="0" err="1">
                <a:latin typeface="Courier New" pitchFamily="49" charset="0"/>
              </a:rPr>
              <a:t>usr</a:t>
            </a: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dirty="0" err="1">
                <a:latin typeface="Courier New" pitchFamily="49" charset="0"/>
              </a:rPr>
              <a:t>include</a:t>
            </a: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dirty="0" err="1">
                <a:latin typeface="Courier New" pitchFamily="49" charset="0"/>
              </a:rPr>
              <a:t>c++</a:t>
            </a:r>
            <a:r>
              <a:rPr lang="fr-FR" altLang="fr-FR" sz="2000" dirty="0">
                <a:latin typeface="Courier New" pitchFamily="49" charset="0"/>
              </a:rPr>
              <a:t>/</a:t>
            </a:r>
            <a:r>
              <a:rPr lang="fr-FR" altLang="fr-FR" sz="2000" dirty="0" smtClean="0">
                <a:latin typeface="Courier New" pitchFamily="49" charset="0"/>
              </a:rPr>
              <a:t>4.9.2/</a:t>
            </a:r>
            <a:r>
              <a:rPr lang="fr-FR" altLang="fr-FR" sz="2000" dirty="0" err="1" smtClean="0">
                <a:latin typeface="Courier New" pitchFamily="49" charset="0"/>
              </a:rPr>
              <a:t>iostream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69677" name="AutoShape 13"/>
          <p:cNvSpPr>
            <a:spLocks noChangeArrowheads="1"/>
          </p:cNvSpPr>
          <p:nvPr/>
        </p:nvSpPr>
        <p:spPr bwMode="auto">
          <a:xfrm>
            <a:off x="7620000" y="4800600"/>
            <a:ext cx="228600" cy="3810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</p:spTree>
    <p:extLst>
      <p:ext uri="{BB962C8B-B14F-4D97-AF65-F5344CB8AC3E}">
        <p14:creationId xmlns:p14="http://schemas.microsoft.com/office/powerpoint/2010/main" val="22337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autoUpdateAnimBg="0"/>
      <p:bldP spid="369668" grpId="0" autoUpdateAnimBg="0"/>
      <p:bldP spid="369669" grpId="0" autoUpdateAnimBg="0"/>
      <p:bldP spid="369670" grpId="0" autoUpdateAnimBg="0"/>
      <p:bldP spid="369671" grpId="0" autoUpdateAnimBg="0"/>
      <p:bldP spid="369672" grpId="0" autoUpdateAnimBg="0"/>
      <p:bldP spid="369673" grpId="0" autoUpdateAnimBg="0"/>
      <p:bldP spid="369674" grpId="0" autoUpdateAnimBg="0"/>
      <p:bldP spid="369675" grpId="0" autoUpdateAnimBg="0"/>
      <p:bldP spid="369676" grpId="0" autoUpdateAnimBg="0"/>
      <p:bldP spid="3696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4F9DFA-FB19-4257-B1F4-EB08AE7F58D3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00" smtClean="0"/>
          </a:p>
        </p:txBody>
      </p:sp>
      <p:sp>
        <p:nvSpPr>
          <p:cNvPr id="370690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38417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#include &lt;ostream&gt;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#include &lt;istream&gt;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namespace std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    extern istream cin;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    extern ostream cout;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    extern ostream cerr;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    // ...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} // namespace std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// ...</a:t>
            </a:r>
          </a:p>
        </p:txBody>
      </p:sp>
      <p:sp>
        <p:nvSpPr>
          <p:cNvPr id="370691" name="AutoShape 3"/>
          <p:cNvSpPr>
            <a:spLocks/>
          </p:cNvSpPr>
          <p:nvPr/>
        </p:nvSpPr>
        <p:spPr bwMode="auto">
          <a:xfrm>
            <a:off x="3352800" y="5253038"/>
            <a:ext cx="5051425" cy="425450"/>
          </a:xfrm>
          <a:prstGeom prst="callout2">
            <a:avLst>
              <a:gd name="adj1" fmla="val 26866"/>
              <a:gd name="adj2" fmla="val -1509"/>
              <a:gd name="adj3" fmla="val 26866"/>
              <a:gd name="adj4" fmla="val -8958"/>
              <a:gd name="adj5" fmla="val -41417"/>
              <a:gd name="adj6" fmla="val -1669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ce n'est pas qu'une manie de vos enseignants !!!</a:t>
            </a:r>
          </a:p>
        </p:txBody>
      </p:sp>
      <p:grpSp>
        <p:nvGrpSpPr>
          <p:cNvPr id="370692" name="Group 4"/>
          <p:cNvGrpSpPr>
            <a:grpSpLocks/>
          </p:cNvGrpSpPr>
          <p:nvPr/>
        </p:nvGrpSpPr>
        <p:grpSpPr bwMode="auto">
          <a:xfrm>
            <a:off x="3581400" y="1600200"/>
            <a:ext cx="4325938" cy="701675"/>
            <a:chOff x="2400" y="1056"/>
            <a:chExt cx="2725" cy="442"/>
          </a:xfrm>
        </p:grpSpPr>
        <p:sp>
          <p:nvSpPr>
            <p:cNvPr id="17415" name="Text Box 5"/>
            <p:cNvSpPr txBox="1">
              <a:spLocks noChangeArrowheads="1"/>
            </p:cNvSpPr>
            <p:nvPr/>
          </p:nvSpPr>
          <p:spPr bwMode="auto">
            <a:xfrm>
              <a:off x="2784" y="1056"/>
              <a:ext cx="234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/>
                <a:t>qui eux-mêmes incluent différents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/>
                <a:t>fichiers comme </a:t>
              </a:r>
              <a:r>
                <a:rPr lang="fr-FR" altLang="fr-FR" sz="2000">
                  <a:latin typeface="Courier New" pitchFamily="49" charset="0"/>
                </a:rPr>
                <a:t>ios</a:t>
              </a:r>
              <a:r>
                <a:rPr lang="fr-FR" altLang="fr-FR" sz="2000"/>
                <a:t> par exemple</a:t>
              </a:r>
            </a:p>
          </p:txBody>
        </p:sp>
        <p:sp>
          <p:nvSpPr>
            <p:cNvPr id="17416" name="Freeform 6"/>
            <p:cNvSpPr>
              <a:spLocks/>
            </p:cNvSpPr>
            <p:nvPr/>
          </p:nvSpPr>
          <p:spPr bwMode="auto">
            <a:xfrm>
              <a:off x="2400" y="1056"/>
              <a:ext cx="48" cy="384"/>
            </a:xfrm>
            <a:custGeom>
              <a:avLst/>
              <a:gdLst>
                <a:gd name="T0" fmla="*/ 0 w 48"/>
                <a:gd name="T1" fmla="*/ 0 h 384"/>
                <a:gd name="T2" fmla="*/ 48 w 48"/>
                <a:gd name="T3" fmla="*/ 0 h 384"/>
                <a:gd name="T4" fmla="*/ 48 w 48"/>
                <a:gd name="T5" fmla="*/ 384 h 384"/>
                <a:gd name="T6" fmla="*/ 0 w 48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384">
                  <a:moveTo>
                    <a:pt x="0" y="0"/>
                  </a:moveTo>
                  <a:lnTo>
                    <a:pt x="48" y="0"/>
                  </a:lnTo>
                  <a:lnTo>
                    <a:pt x="48" y="384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417" name="Line 7"/>
            <p:cNvSpPr>
              <a:spLocks noChangeShapeType="1"/>
            </p:cNvSpPr>
            <p:nvPr/>
          </p:nvSpPr>
          <p:spPr bwMode="auto">
            <a:xfrm>
              <a:off x="2448" y="1248"/>
              <a:ext cx="24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70696" name="AutoShape 8"/>
          <p:cNvSpPr>
            <a:spLocks/>
          </p:cNvSpPr>
          <p:nvPr/>
        </p:nvSpPr>
        <p:spPr bwMode="auto">
          <a:xfrm>
            <a:off x="6629400" y="3116263"/>
            <a:ext cx="2124075" cy="1035050"/>
          </a:xfrm>
          <a:prstGeom prst="callout2">
            <a:avLst>
              <a:gd name="adj1" fmla="val 11042"/>
              <a:gd name="adj2" fmla="val -3588"/>
              <a:gd name="adj3" fmla="val 11042"/>
              <a:gd name="adj4" fmla="val -8597"/>
              <a:gd name="adj5" fmla="val -80523"/>
              <a:gd name="adj6" fmla="val -13829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dans lequel est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déclarée la classe</a:t>
            </a:r>
            <a:r>
              <a:rPr lang="fr-FR" altLang="fr-FR" sz="2000" dirty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ios_base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29814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autoUpdateAnimBg="0"/>
      <p:bldP spid="370691" grpId="0" animBg="1" autoUpdateAnimBg="0"/>
      <p:bldP spid="3706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55440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1959495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31814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09600" y="3039616"/>
            <a:ext cx="26670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3106261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611560" y="920775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29920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810F75-C5DD-4140-BF0A-992DD7E36EE9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r-FR" altLang="fr-FR" sz="1400" smtClean="0"/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457200" y="1905000"/>
            <a:ext cx="195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Espace de noms </a:t>
            </a:r>
            <a:r>
              <a:rPr lang="fr-FR" altLang="fr-FR" sz="2000"/>
              <a:t>:</a:t>
            </a: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4114800" y="1905000"/>
            <a:ext cx="437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par exemple </a:t>
            </a:r>
            <a:r>
              <a:rPr lang="fr-FR" altLang="fr-FR" sz="2000">
                <a:latin typeface="Courier New" pitchFamily="49" charset="0"/>
              </a:rPr>
              <a:t>nsUtil</a:t>
            </a:r>
            <a:r>
              <a:rPr lang="fr-FR" altLang="fr-FR" sz="2000"/>
              <a:t> si c'est un utilitaire</a:t>
            </a: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4114800" y="3581400"/>
            <a:ext cx="4111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quelconque.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Pour le moment, le répertoire courant,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ou plus tard un répertoire spécialisé</a:t>
            </a: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4114800" y="988983"/>
            <a:ext cx="24304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par exemple </a:t>
            </a:r>
            <a:r>
              <a:rPr lang="fr-FR" altLang="fr-FR" sz="2000" dirty="0">
                <a:latin typeface="Courier New" pitchFamily="49" charset="0"/>
              </a:rPr>
              <a:t>r</a:t>
            </a:r>
            <a:r>
              <a:rPr lang="fr-FR" altLang="fr-FR" sz="2000" dirty="0" smtClean="0">
                <a:latin typeface="Courier New" pitchFamily="49" charset="0"/>
              </a:rPr>
              <a:t>and</a:t>
            </a:r>
            <a:r>
              <a:rPr lang="fr-FR" altLang="fr-FR" sz="2000" dirty="0">
                <a:latin typeface="Courier New" pitchFamily="49" charset="0"/>
              </a:rPr>
              <a:t>()</a:t>
            </a:r>
            <a:endParaRPr lang="fr-FR" altLang="fr-FR" sz="2000" dirty="0"/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4953000" y="1371600"/>
            <a:ext cx="3459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i="1"/>
              <a:t>(génère des nombres aléatoires)</a:t>
            </a:r>
          </a:p>
        </p:txBody>
      </p:sp>
      <p:sp>
        <p:nvSpPr>
          <p:cNvPr id="371720" name="Rectangle 8"/>
          <p:cNvSpPr>
            <a:spLocks noChangeArrowheads="1"/>
          </p:cNvSpPr>
          <p:nvPr/>
        </p:nvSpPr>
        <p:spPr bwMode="auto">
          <a:xfrm>
            <a:off x="457200" y="990600"/>
            <a:ext cx="228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Nom de la fonction </a:t>
            </a:r>
            <a:r>
              <a:rPr lang="fr-FR" altLang="fr-FR" sz="2000"/>
              <a:t>:</a:t>
            </a:r>
          </a:p>
        </p:txBody>
      </p:sp>
      <p:sp>
        <p:nvSpPr>
          <p:cNvPr id="371721" name="Rectangle 9"/>
          <p:cNvSpPr>
            <a:spLocks noChangeArrowheads="1"/>
          </p:cNvSpPr>
          <p:nvPr/>
        </p:nvSpPr>
        <p:spPr bwMode="auto">
          <a:xfrm>
            <a:off x="457200" y="4495800"/>
            <a:ext cx="295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Déclaration de la fonction </a:t>
            </a:r>
            <a:r>
              <a:rPr lang="fr-FR" altLang="fr-FR" sz="2000"/>
              <a:t>:</a:t>
            </a:r>
          </a:p>
        </p:txBody>
      </p:sp>
      <p:sp>
        <p:nvSpPr>
          <p:cNvPr id="371722" name="Rectangle 10"/>
          <p:cNvSpPr>
            <a:spLocks noChangeArrowheads="1"/>
          </p:cNvSpPr>
          <p:nvPr/>
        </p:nvSpPr>
        <p:spPr bwMode="auto">
          <a:xfrm>
            <a:off x="4100513" y="2933700"/>
            <a:ext cx="471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dans un fichier </a:t>
            </a: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.h</a:t>
            </a:r>
            <a:r>
              <a:rPr lang="fr-FR" altLang="fr-FR" sz="2000"/>
              <a:t>, par exemple </a:t>
            </a:r>
            <a:r>
              <a:rPr lang="fr-FR" altLang="fr-FR" sz="2000">
                <a:latin typeface="Courier New" pitchFamily="49" charset="0"/>
              </a:rPr>
              <a:t>nsUtil.h</a:t>
            </a:r>
            <a:endParaRPr lang="fr-FR" altLang="fr-FR" sz="2000"/>
          </a:p>
        </p:txBody>
      </p:sp>
      <p:sp>
        <p:nvSpPr>
          <p:cNvPr id="371723" name="Rectangle 11"/>
          <p:cNvSpPr>
            <a:spLocks noChangeArrowheads="1"/>
          </p:cNvSpPr>
          <p:nvPr/>
        </p:nvSpPr>
        <p:spPr bwMode="auto">
          <a:xfrm>
            <a:off x="457200" y="3581400"/>
            <a:ext cx="328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Localisation  de  </a:t>
            </a:r>
            <a:r>
              <a:rPr lang="fr-FR" altLang="fr-FR" sz="2000">
                <a:latin typeface="Courier New" pitchFamily="49" charset="0"/>
              </a:rPr>
              <a:t>nsUtil.h</a:t>
            </a:r>
            <a:r>
              <a:rPr lang="fr-FR" altLang="fr-FR" sz="2000">
                <a:solidFill>
                  <a:srgbClr val="FF3300"/>
                </a:solidFill>
              </a:rPr>
              <a:t> </a:t>
            </a:r>
            <a:r>
              <a:rPr lang="fr-FR" altLang="fr-FR" sz="2000"/>
              <a:t>:</a:t>
            </a:r>
          </a:p>
        </p:txBody>
      </p:sp>
      <p:sp>
        <p:nvSpPr>
          <p:cNvPr id="371724" name="Rectangle 12"/>
          <p:cNvSpPr>
            <a:spLocks noChangeArrowheads="1"/>
          </p:cNvSpPr>
          <p:nvPr/>
        </p:nvSpPr>
        <p:spPr bwMode="auto">
          <a:xfrm>
            <a:off x="457200" y="2438400"/>
            <a:ext cx="476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Localisation de la déclaration de la fonction </a:t>
            </a:r>
            <a:r>
              <a:rPr lang="fr-FR" altLang="fr-FR" sz="2000"/>
              <a:t>:</a:t>
            </a:r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457200" y="5256213"/>
            <a:ext cx="3325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home</a:t>
            </a:r>
            <a:r>
              <a:rPr lang="fr-FR" altLang="fr-FR" sz="2000"/>
              <a:t> </a:t>
            </a:r>
            <a:r>
              <a:rPr lang="fr-FR" altLang="fr-FR" sz="2000">
                <a:latin typeface="Courier New" pitchFamily="49" charset="0"/>
              </a:rPr>
              <a:t>&gt;less ./nsUtil.h</a:t>
            </a:r>
          </a:p>
        </p:txBody>
      </p:sp>
      <p:sp>
        <p:nvSpPr>
          <p:cNvPr id="371726" name="AutoShape 14"/>
          <p:cNvSpPr>
            <a:spLocks noChangeArrowheads="1"/>
          </p:cNvSpPr>
          <p:nvPr/>
        </p:nvSpPr>
        <p:spPr bwMode="auto">
          <a:xfrm>
            <a:off x="4267200" y="5410200"/>
            <a:ext cx="228600" cy="3810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</p:spTree>
    <p:extLst>
      <p:ext uri="{BB962C8B-B14F-4D97-AF65-F5344CB8AC3E}">
        <p14:creationId xmlns:p14="http://schemas.microsoft.com/office/powerpoint/2010/main" val="426931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autoUpdateAnimBg="0"/>
      <p:bldP spid="371716" grpId="0" autoUpdateAnimBg="0"/>
      <p:bldP spid="371717" grpId="0" autoUpdateAnimBg="0"/>
      <p:bldP spid="371718" grpId="0" autoUpdateAnimBg="0"/>
      <p:bldP spid="371719" grpId="0" autoUpdateAnimBg="0"/>
      <p:bldP spid="371720" grpId="0" autoUpdateAnimBg="0"/>
      <p:bldP spid="371721" grpId="0" autoUpdateAnimBg="0"/>
      <p:bldP spid="371722" grpId="0" autoUpdateAnimBg="0"/>
      <p:bldP spid="371723" grpId="0" autoUpdateAnimBg="0"/>
      <p:bldP spid="371724" grpId="0" autoUpdateAnimBg="0"/>
      <p:bldP spid="371725" grpId="0" autoUpdateAnimBg="0"/>
      <p:bldP spid="3717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8BB0E6-82BE-4CFB-BF32-FC2622A0CE09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fr-FR" altLang="fr-FR" sz="1400" smtClean="0"/>
          </a:p>
        </p:txBody>
      </p:sp>
      <p:sp>
        <p:nvSpPr>
          <p:cNvPr id="372738" name="Text Box 2"/>
          <p:cNvSpPr txBox="1">
            <a:spLocks noChangeArrowheads="1"/>
          </p:cNvSpPr>
          <p:nvPr/>
        </p:nvSpPr>
        <p:spPr bwMode="auto">
          <a:xfrm>
            <a:off x="152400" y="1219200"/>
            <a:ext cx="23685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namespace nsUtil</a:t>
            </a: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{</a:t>
            </a: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} // nsUtil</a:t>
            </a:r>
            <a:endParaRPr lang="fr-FR" altLang="fr-FR" sz="180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 ...</a:t>
            </a:r>
          </a:p>
        </p:txBody>
      </p:sp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36528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Extrait du contenu de </a:t>
            </a:r>
            <a:r>
              <a:rPr lang="fr-FR" altLang="fr-FR" sz="2000">
                <a:latin typeface="Courier New" pitchFamily="49" charset="0"/>
              </a:rPr>
              <a:t>nsUtil.h</a:t>
            </a:r>
            <a:endParaRPr lang="fr-FR" altLang="fr-FR" sz="2000"/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455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b="1" dirty="0" err="1">
                <a:latin typeface="Courier New" pitchFamily="49" charset="0"/>
              </a:rPr>
              <a:t>int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rand </a:t>
            </a:r>
            <a:r>
              <a:rPr lang="fr-FR" altLang="fr-FR" sz="1800" b="1" dirty="0">
                <a:latin typeface="Courier New" pitchFamily="49" charset="0"/>
              </a:rPr>
              <a:t>(</a:t>
            </a:r>
            <a:r>
              <a:rPr lang="fr-FR" altLang="fr-FR" sz="1800" b="1" dirty="0" err="1">
                <a:latin typeface="Courier New" pitchFamily="49" charset="0"/>
              </a:rPr>
              <a:t>int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min</a:t>
            </a:r>
            <a:r>
              <a:rPr lang="fr-FR" altLang="fr-FR" sz="1800" b="1" dirty="0">
                <a:latin typeface="Courier New" pitchFamily="49" charset="0"/>
              </a:rPr>
              <a:t>, </a:t>
            </a:r>
            <a:r>
              <a:rPr lang="fr-FR" altLang="fr-FR" sz="1800" b="1" dirty="0" err="1">
                <a:latin typeface="Courier New" pitchFamily="49" charset="0"/>
              </a:rPr>
              <a:t>int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max</a:t>
            </a:r>
            <a:r>
              <a:rPr lang="fr-FR" altLang="fr-FR" sz="1800" b="1" dirty="0">
                <a:latin typeface="Courier New" pitchFamily="49" charset="0"/>
              </a:rPr>
              <a:t>);</a:t>
            </a:r>
            <a:endParaRPr lang="fr-FR" altLang="fr-FR" sz="1800" dirty="0">
              <a:latin typeface="Courier New" pitchFamily="49" charset="0"/>
            </a:endParaRPr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179512" y="2030710"/>
            <a:ext cx="87852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La fonction 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renvoie un entier aléatoire dans l'intervalle </a:t>
            </a:r>
            <a:r>
              <a:rPr lang="fr-FR" altLang="fr-FR" sz="1800" dirty="0" smtClean="0">
                <a:latin typeface="Courier New" pitchFamily="49" charset="0"/>
              </a:rPr>
              <a:t>[min</a:t>
            </a:r>
            <a:r>
              <a:rPr lang="fr-FR" altLang="fr-FR" sz="1800" dirty="0">
                <a:latin typeface="Courier New" pitchFamily="49" charset="0"/>
              </a:rPr>
              <a:t>, </a:t>
            </a:r>
            <a:r>
              <a:rPr lang="fr-FR" altLang="fr-FR" sz="1800" dirty="0" smtClean="0">
                <a:latin typeface="Courier New" pitchFamily="49" charset="0"/>
              </a:rPr>
              <a:t>max</a:t>
            </a:r>
            <a:r>
              <a:rPr lang="fr-FR" altLang="fr-FR" sz="1800" dirty="0">
                <a:latin typeface="Courier New" pitchFamily="49" charset="0"/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avec 0 &lt;= </a:t>
            </a:r>
            <a:r>
              <a:rPr lang="fr-FR" altLang="fr-FR" sz="1800" dirty="0" smtClean="0">
                <a:latin typeface="Courier New" pitchFamily="49" charset="0"/>
              </a:rPr>
              <a:t>min </a:t>
            </a:r>
            <a:r>
              <a:rPr lang="fr-FR" altLang="fr-FR" sz="1800" dirty="0">
                <a:latin typeface="Courier New" pitchFamily="49" charset="0"/>
              </a:rPr>
              <a:t>&lt; </a:t>
            </a:r>
            <a:r>
              <a:rPr lang="fr-FR" altLang="fr-FR" sz="1800" dirty="0" smtClean="0">
                <a:latin typeface="Courier New" pitchFamily="49" charset="0"/>
              </a:rPr>
              <a:t>max </a:t>
            </a:r>
            <a:r>
              <a:rPr lang="fr-FR" altLang="fr-FR" sz="1800" dirty="0">
                <a:latin typeface="Courier New" pitchFamily="49" charset="0"/>
              </a:rPr>
              <a:t>&lt;= </a:t>
            </a:r>
            <a:r>
              <a:rPr lang="fr-FR" altLang="fr-FR" sz="1800" dirty="0" err="1">
                <a:latin typeface="Courier New" pitchFamily="49" charset="0"/>
              </a:rPr>
              <a:t>RAND_MAX</a:t>
            </a:r>
            <a:r>
              <a:rPr lang="fr-FR" altLang="fr-FR" sz="1800" dirty="0">
                <a:latin typeface="Courier New" pitchFamily="49" charset="0"/>
              </a:rPr>
              <a:t>  ( = 2147483647)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Si </a:t>
            </a:r>
            <a:r>
              <a:rPr lang="fr-FR" altLang="fr-FR" sz="1800" dirty="0" smtClean="0">
                <a:latin typeface="Courier New" pitchFamily="49" charset="0"/>
              </a:rPr>
              <a:t>min </a:t>
            </a:r>
            <a:r>
              <a:rPr lang="fr-FR" altLang="fr-FR" sz="1800" dirty="0">
                <a:latin typeface="Courier New" pitchFamily="49" charset="0"/>
              </a:rPr>
              <a:t>&lt; 0,        il est posé égal à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Si </a:t>
            </a:r>
            <a:r>
              <a:rPr lang="fr-FR" altLang="fr-FR" sz="1800" dirty="0" smtClean="0">
                <a:latin typeface="Courier New" pitchFamily="49" charset="0"/>
              </a:rPr>
              <a:t>min </a:t>
            </a:r>
            <a:r>
              <a:rPr lang="fr-FR" altLang="fr-FR" sz="1800" dirty="0">
                <a:latin typeface="Courier New" pitchFamily="49" charset="0"/>
              </a:rPr>
              <a:t>= </a:t>
            </a:r>
            <a:r>
              <a:rPr lang="fr-FR" altLang="fr-FR" sz="1800" dirty="0" err="1">
                <a:latin typeface="Courier New" pitchFamily="49" charset="0"/>
              </a:rPr>
              <a:t>RAND_MAX</a:t>
            </a:r>
            <a:r>
              <a:rPr lang="fr-FR" altLang="fr-FR" sz="1800" dirty="0">
                <a:latin typeface="Courier New" pitchFamily="49" charset="0"/>
              </a:rPr>
              <a:t>, il est posé égal à </a:t>
            </a:r>
            <a:r>
              <a:rPr lang="fr-FR" altLang="fr-FR" sz="1800" dirty="0" err="1">
                <a:latin typeface="Courier New" pitchFamily="49" charset="0"/>
              </a:rPr>
              <a:t>RAND_MAX</a:t>
            </a:r>
            <a:r>
              <a:rPr lang="fr-FR" altLang="fr-FR" sz="1800" dirty="0">
                <a:latin typeface="Courier New" pitchFamily="49" charset="0"/>
              </a:rPr>
              <a:t> - 1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Si </a:t>
            </a:r>
            <a:r>
              <a:rPr lang="fr-FR" altLang="fr-FR" sz="1800" dirty="0" smtClean="0">
                <a:latin typeface="Courier New" pitchFamily="49" charset="0"/>
              </a:rPr>
              <a:t>max </a:t>
            </a:r>
            <a:r>
              <a:rPr lang="fr-FR" altLang="fr-FR" sz="1800" dirty="0">
                <a:latin typeface="Courier New" pitchFamily="49" charset="0"/>
              </a:rPr>
              <a:t>&lt;= </a:t>
            </a:r>
            <a:r>
              <a:rPr lang="fr-FR" altLang="fr-FR" sz="1800" dirty="0" smtClean="0">
                <a:latin typeface="Courier New" pitchFamily="49" charset="0"/>
              </a:rPr>
              <a:t>min</a:t>
            </a:r>
            <a:r>
              <a:rPr lang="fr-FR" altLang="fr-FR" sz="1800" dirty="0">
                <a:latin typeface="Courier New" pitchFamily="49" charset="0"/>
              </a:rPr>
              <a:t>,     il est posé à </a:t>
            </a:r>
            <a:r>
              <a:rPr lang="fr-FR" altLang="fr-FR" sz="1800" dirty="0" smtClean="0">
                <a:latin typeface="Courier New" pitchFamily="49" charset="0"/>
              </a:rPr>
              <a:t>min </a:t>
            </a:r>
            <a:r>
              <a:rPr lang="fr-FR" altLang="fr-FR" sz="1800" dirty="0">
                <a:latin typeface="Courier New" pitchFamily="49" charset="0"/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205596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 autoUpdateAnimBg="0"/>
      <p:bldP spid="372739" grpId="0" animBg="1" autoUpdateAnimBg="0"/>
      <p:bldP spid="372740" grpId="0" autoUpdateAnimBg="0"/>
      <p:bldP spid="3727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B66A64-F66D-4F3E-9A55-44D0CAD22B0C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fr-FR" sz="1400" smtClean="0"/>
          </a:p>
        </p:txBody>
      </p:sp>
      <p:sp>
        <p:nvSpPr>
          <p:cNvPr id="373764" name="Text Box 4"/>
          <p:cNvSpPr txBox="1">
            <a:spLocks noChangeArrowheads="1"/>
          </p:cNvSpPr>
          <p:nvPr/>
        </p:nvSpPr>
        <p:spPr bwMode="auto">
          <a:xfrm>
            <a:off x="1600200" y="1981200"/>
            <a:ext cx="6191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Fichier </a:t>
            </a:r>
            <a:r>
              <a:rPr lang="fr-FR" altLang="fr-FR" sz="1800" dirty="0" err="1" smtClean="0">
                <a:latin typeface="Courier New" pitchFamily="49" charset="0"/>
              </a:rPr>
              <a:t>TstRand.cpp</a:t>
            </a: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          cout &lt;&lt; </a:t>
            </a:r>
            <a:r>
              <a:rPr lang="fr-FR" altLang="fr-FR" sz="1800" b="1" dirty="0">
                <a:latin typeface="Courier New" pitchFamily="49" charset="0"/>
              </a:rPr>
              <a:t>r</a:t>
            </a:r>
            <a:r>
              <a:rPr lang="fr-FR" altLang="fr-FR" sz="1800" b="1" dirty="0" smtClean="0">
                <a:latin typeface="Courier New" pitchFamily="49" charset="0"/>
              </a:rPr>
              <a:t>and </a:t>
            </a:r>
            <a:r>
              <a:rPr lang="fr-FR" altLang="fr-FR" sz="1800" b="1" dirty="0">
                <a:latin typeface="Courier New" pitchFamily="49" charset="0"/>
              </a:rPr>
              <a:t>(</a:t>
            </a:r>
            <a:r>
              <a:rPr lang="fr-FR" altLang="fr-FR" sz="1800" dirty="0">
                <a:latin typeface="Courier New" pitchFamily="49" charset="0"/>
              </a:rPr>
              <a:t>10, 20</a:t>
            </a:r>
            <a:r>
              <a:rPr lang="fr-FR" altLang="fr-FR" sz="1800" b="1" dirty="0">
                <a:latin typeface="Courier New" pitchFamily="49" charset="0"/>
              </a:rPr>
              <a:t>)</a:t>
            </a:r>
            <a:r>
              <a:rPr lang="fr-FR" altLang="fr-FR" sz="1800" dirty="0">
                <a:latin typeface="Courier New" pitchFamily="49" charset="0"/>
              </a:rPr>
              <a:t> &lt;&lt; </a:t>
            </a:r>
            <a:r>
              <a:rPr lang="fr-FR" altLang="fr-FR" sz="1800" dirty="0" err="1">
                <a:latin typeface="Courier New" pitchFamily="49" charset="0"/>
              </a:rPr>
              <a:t>endl</a:t>
            </a:r>
            <a:r>
              <a:rPr lang="fr-FR" altLang="fr-FR" sz="1800" dirty="0">
                <a:latin typeface="Courier New" pitchFamily="49" charset="0"/>
              </a:rPr>
              <a:t>;</a:t>
            </a:r>
          </a:p>
        </p:txBody>
      </p:sp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1603375" y="2406650"/>
            <a:ext cx="441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#include </a:t>
            </a:r>
            <a:r>
              <a:rPr lang="fr-FR" altLang="fr-FR" sz="1800" b="1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 b="1">
                <a:latin typeface="Courier New" pitchFamily="49" charset="0"/>
              </a:rPr>
              <a:t>nsUtil.h</a:t>
            </a:r>
            <a:r>
              <a:rPr lang="fr-FR" altLang="fr-FR" sz="1800" b="1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>
                <a:latin typeface="Courier New" pitchFamily="49" charset="0"/>
              </a:rPr>
              <a:t>   // Rand()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</a:t>
            </a:r>
          </a:p>
        </p:txBody>
      </p:sp>
      <p:sp>
        <p:nvSpPr>
          <p:cNvPr id="37376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28479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Utilisation de </a:t>
            </a:r>
            <a:r>
              <a:rPr lang="fr-FR" altLang="fr-FR" sz="2000">
                <a:latin typeface="Courier New" pitchFamily="49" charset="0"/>
              </a:rPr>
              <a:t>nsUtil.h</a:t>
            </a:r>
            <a:endParaRPr lang="fr-FR" altLang="fr-FR" sz="2000"/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1600200" y="3016250"/>
            <a:ext cx="3324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using namespace nsUtil</a:t>
            </a:r>
            <a:r>
              <a:rPr lang="fr-FR" altLang="fr-FR" sz="180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133663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 autoUpdateAnimBg="0"/>
      <p:bldP spid="373762" grpId="0" autoUpdateAnimBg="0"/>
      <p:bldP spid="373763" grpId="0" animBg="1" autoUpdateAnimBg="0"/>
      <p:bldP spid="3737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400" smtClean="0"/>
          </a:p>
        </p:txBody>
      </p:sp>
      <p:sp>
        <p:nvSpPr>
          <p:cNvPr id="447505" name="Rectangle 17"/>
          <p:cNvSpPr>
            <a:spLocks noChangeArrowheads="1"/>
          </p:cNvSpPr>
          <p:nvPr/>
        </p:nvSpPr>
        <p:spPr bwMode="auto">
          <a:xfrm>
            <a:off x="606144" y="371574"/>
            <a:ext cx="2133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9059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161679-D863-4F7A-AD11-E35BA3761586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r-FR" altLang="fr-FR" sz="1400" smtClean="0"/>
          </a:p>
        </p:txBody>
      </p:sp>
      <p:sp>
        <p:nvSpPr>
          <p:cNvPr id="374786" name="Text Box 2"/>
          <p:cNvSpPr txBox="1">
            <a:spLocks noChangeArrowheads="1"/>
          </p:cNvSpPr>
          <p:nvPr/>
        </p:nvSpPr>
        <p:spPr bwMode="auto">
          <a:xfrm>
            <a:off x="680778" y="612745"/>
            <a:ext cx="2154757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dirty="0"/>
              <a:t>Corps de  </a:t>
            </a:r>
            <a:r>
              <a:rPr lang="fr-FR" altLang="fr-FR" sz="2000" dirty="0">
                <a:latin typeface="Courier New" pitchFamily="49" charset="0"/>
              </a:rPr>
              <a:t>r</a:t>
            </a:r>
            <a:r>
              <a:rPr lang="fr-FR" altLang="fr-FR" sz="2000" dirty="0" smtClean="0">
                <a:latin typeface="Courier New" pitchFamily="49" charset="0"/>
              </a:rPr>
              <a:t>and</a:t>
            </a:r>
            <a:r>
              <a:rPr lang="fr-FR" altLang="fr-FR" sz="2000" dirty="0">
                <a:latin typeface="Courier New" pitchFamily="49" charset="0"/>
              </a:rPr>
              <a:t>()</a:t>
            </a:r>
            <a:endParaRPr lang="fr-FR" altLang="fr-FR" sz="2000" dirty="0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3505200" y="3276600"/>
            <a:ext cx="41116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quelconque.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Pour le moment, le répertoire courant,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ou plus tard un répertoire spécialisé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457200" y="4876800"/>
            <a:ext cx="3195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rgbClr val="FF3300"/>
                </a:solidFill>
              </a:rPr>
              <a:t>Contenu  de  </a:t>
            </a:r>
            <a:r>
              <a:rPr lang="fr-FR" altLang="fr-FR" sz="2000" dirty="0" err="1" smtClean="0">
                <a:latin typeface="Courier New" pitchFamily="49" charset="0"/>
              </a:rPr>
              <a:t>nsUtil.cpp</a:t>
            </a:r>
            <a:r>
              <a:rPr lang="fr-FR" altLang="fr-FR" sz="2000" dirty="0" smtClean="0">
                <a:solidFill>
                  <a:srgbClr val="FF3300"/>
                </a:solidFill>
              </a:rPr>
              <a:t> </a:t>
            </a:r>
            <a:r>
              <a:rPr lang="fr-FR" altLang="fr-FR" sz="2000" dirty="0"/>
              <a:t>:</a:t>
            </a: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3505200" y="2286000"/>
            <a:ext cx="5324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dirty="0"/>
              <a:t>dans un fichier </a:t>
            </a:r>
            <a:r>
              <a:rPr lang="fr-FR" altLang="fr-FR" sz="2000" b="1" dirty="0" smtClean="0">
                <a:solidFill>
                  <a:srgbClr val="FF3300"/>
                </a:solidFill>
                <a:latin typeface="Courier New" pitchFamily="49" charset="0"/>
              </a:rPr>
              <a:t>.</a:t>
            </a:r>
            <a:r>
              <a:rPr lang="fr-FR" altLang="fr-FR" sz="2000" b="1" dirty="0" err="1" smtClean="0">
                <a:solidFill>
                  <a:srgbClr val="FF3300"/>
                </a:solidFill>
                <a:latin typeface="Courier New" pitchFamily="49" charset="0"/>
              </a:rPr>
              <a:t>cpp</a:t>
            </a:r>
            <a:r>
              <a:rPr lang="fr-FR" altLang="fr-FR" sz="2000" dirty="0" smtClean="0"/>
              <a:t>, </a:t>
            </a:r>
            <a:r>
              <a:rPr lang="fr-FR" altLang="fr-FR" sz="2000" dirty="0"/>
              <a:t>par exemple </a:t>
            </a:r>
            <a:r>
              <a:rPr lang="fr-FR" altLang="fr-FR" sz="2000" dirty="0" err="1" smtClean="0">
                <a:latin typeface="Courier New" pitchFamily="49" charset="0"/>
              </a:rPr>
              <a:t>nsUtil.cpp</a:t>
            </a:r>
            <a:endParaRPr lang="fr-FR" altLang="fr-FR" sz="2000" dirty="0"/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381000" y="2819400"/>
            <a:ext cx="358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rgbClr val="FF3300"/>
                </a:solidFill>
              </a:rPr>
              <a:t>Localisation  de  </a:t>
            </a:r>
            <a:r>
              <a:rPr lang="fr-FR" altLang="fr-FR" sz="2000" dirty="0" err="1" smtClean="0">
                <a:latin typeface="Courier New" pitchFamily="49" charset="0"/>
              </a:rPr>
              <a:t>nsUtil.cpp</a:t>
            </a:r>
            <a:r>
              <a:rPr lang="fr-FR" altLang="fr-FR" sz="2000" dirty="0" smtClean="0">
                <a:solidFill>
                  <a:srgbClr val="FF3300"/>
                </a:solidFill>
              </a:rPr>
              <a:t> </a:t>
            </a:r>
            <a:r>
              <a:rPr lang="fr-FR" altLang="fr-FR" sz="2000" dirty="0"/>
              <a:t>:</a:t>
            </a: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381000" y="1600200"/>
            <a:ext cx="400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Localisation du </a:t>
            </a:r>
            <a:r>
              <a:rPr lang="fr-FR" altLang="fr-FR" sz="2000" b="1">
                <a:solidFill>
                  <a:srgbClr val="FF3300"/>
                </a:solidFill>
              </a:rPr>
              <a:t>corps</a:t>
            </a:r>
            <a:r>
              <a:rPr lang="fr-FR" altLang="fr-FR" sz="2000">
                <a:solidFill>
                  <a:srgbClr val="FF3300"/>
                </a:solidFill>
              </a:rPr>
              <a:t> de la fonction </a:t>
            </a:r>
            <a:r>
              <a:rPr lang="fr-FR" altLang="fr-FR" sz="2000"/>
              <a:t>:</a:t>
            </a:r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457200" y="5637213"/>
            <a:ext cx="35702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home&gt;</a:t>
            </a:r>
            <a:r>
              <a:rPr lang="fr-FR" altLang="fr-FR" sz="2000" dirty="0" err="1">
                <a:latin typeface="Courier New" pitchFamily="49" charset="0"/>
              </a:rPr>
              <a:t>less</a:t>
            </a:r>
            <a:r>
              <a:rPr lang="fr-FR" altLang="fr-FR" sz="2000" dirty="0">
                <a:latin typeface="Courier New" pitchFamily="49" charset="0"/>
              </a:rPr>
              <a:t> ./</a:t>
            </a:r>
            <a:r>
              <a:rPr lang="fr-FR" altLang="fr-FR" sz="2000" dirty="0" err="1" smtClean="0">
                <a:latin typeface="Courier New" pitchFamily="49" charset="0"/>
              </a:rPr>
              <a:t>nsUtil.cpp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74793" name="AutoShape 9"/>
          <p:cNvSpPr>
            <a:spLocks noChangeArrowheads="1"/>
          </p:cNvSpPr>
          <p:nvPr/>
        </p:nvSpPr>
        <p:spPr bwMode="auto">
          <a:xfrm>
            <a:off x="4495800" y="5791200"/>
            <a:ext cx="228600" cy="3810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</p:spTree>
    <p:extLst>
      <p:ext uri="{BB962C8B-B14F-4D97-AF65-F5344CB8AC3E}">
        <p14:creationId xmlns:p14="http://schemas.microsoft.com/office/powerpoint/2010/main" val="337427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animBg="1" autoUpdateAnimBg="0"/>
      <p:bldP spid="374787" grpId="0" autoUpdateAnimBg="0"/>
      <p:bldP spid="374788" grpId="0" autoUpdateAnimBg="0"/>
      <p:bldP spid="374789" grpId="0" autoUpdateAnimBg="0"/>
      <p:bldP spid="374790" grpId="0" autoUpdateAnimBg="0"/>
      <p:bldP spid="374791" grpId="0" autoUpdateAnimBg="0"/>
      <p:bldP spid="374792" grpId="0" autoUpdateAnimBg="0"/>
      <p:bldP spid="3747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35BDDA-741A-46CA-8CB1-9819E36591F0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r-FR" altLang="fr-FR" sz="1400" smtClean="0"/>
          </a:p>
        </p:txBody>
      </p:sp>
      <p:sp>
        <p:nvSpPr>
          <p:cNvPr id="375810" name="Text Box 2"/>
          <p:cNvSpPr txBox="1">
            <a:spLocks noChangeArrowheads="1"/>
          </p:cNvSpPr>
          <p:nvPr/>
        </p:nvSpPr>
        <p:spPr bwMode="auto">
          <a:xfrm>
            <a:off x="1966913" y="73025"/>
            <a:ext cx="497205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 err="1">
                <a:latin typeface="Courier New" pitchFamily="49" charset="0"/>
              </a:rPr>
              <a:t>namespace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err="1">
                <a:latin typeface="Courier New" pitchFamily="49" charset="0"/>
              </a:rPr>
              <a:t>nsUtil</a:t>
            </a: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rand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min</a:t>
            </a:r>
            <a:r>
              <a:rPr lang="fr-FR" altLang="fr-FR" sz="1800" dirty="0">
                <a:latin typeface="Courier New" pitchFamily="49" charset="0"/>
              </a:rPr>
              <a:t>,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max</a:t>
            </a:r>
            <a:r>
              <a:rPr lang="fr-FR" altLang="fr-FR" sz="1800" dirty="0">
                <a:latin typeface="Courier New" pitchFamily="49" charset="0"/>
              </a:rPr>
              <a:t>)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    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} // Rand()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...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} // </a:t>
            </a:r>
            <a:r>
              <a:rPr lang="fr-FR" altLang="fr-FR" sz="1800" dirty="0" err="1">
                <a:latin typeface="Courier New" pitchFamily="49" charset="0"/>
              </a:rPr>
              <a:t>nsUtil</a:t>
            </a:r>
            <a:endParaRPr lang="fr-FR" altLang="fr-FR" sz="1800" dirty="0">
              <a:latin typeface="Courier New" pitchFamily="49" charset="0"/>
            </a:endParaRPr>
          </a:p>
        </p:txBody>
      </p:sp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1981200" y="3886200"/>
            <a:ext cx="497205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include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 b="1" dirty="0" err="1">
                <a:latin typeface="Courier New" pitchFamily="49" charset="0"/>
              </a:rPr>
              <a:t>nsUtil.h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 dirty="0">
                <a:latin typeface="Courier New" pitchFamily="49" charset="0"/>
              </a:rPr>
              <a:t>   // Rand()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b="1" dirty="0">
                <a:latin typeface="Courier New" pitchFamily="49" charset="0"/>
              </a:rPr>
              <a:t>        </a:t>
            </a:r>
            <a:r>
              <a:rPr lang="fr-FR" altLang="fr-FR" sz="1800" b="1" dirty="0" smtClean="0">
                <a:latin typeface="Courier New" pitchFamily="49" charset="0"/>
              </a:rPr>
              <a:t>r</a:t>
            </a:r>
            <a:r>
              <a:rPr lang="fr-FR" altLang="fr-FR" sz="1800" dirty="0" smtClean="0">
                <a:latin typeface="Courier New" pitchFamily="49" charset="0"/>
              </a:rPr>
              <a:t>and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min</a:t>
            </a:r>
            <a:r>
              <a:rPr lang="fr-FR" altLang="fr-FR" sz="1800" dirty="0">
                <a:latin typeface="Courier New" pitchFamily="49" charset="0"/>
              </a:rPr>
              <a:t>,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max</a:t>
            </a:r>
            <a:r>
              <a:rPr lang="fr-FR" altLang="fr-FR" sz="180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//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} // </a:t>
            </a:r>
            <a:r>
              <a:rPr lang="fr-FR" altLang="fr-FR" sz="1800" b="1" dirty="0" err="1">
                <a:latin typeface="Courier New" pitchFamily="49" charset="0"/>
              </a:rPr>
              <a:t>nsUtil</a:t>
            </a:r>
            <a:r>
              <a:rPr lang="fr-FR" altLang="fr-FR" sz="1800" dirty="0">
                <a:latin typeface="Courier New" pitchFamily="49" charset="0"/>
              </a:rPr>
              <a:t>:: </a:t>
            </a:r>
            <a:r>
              <a:rPr lang="fr-FR" altLang="fr-FR" sz="1800" dirty="0" smtClean="0">
                <a:latin typeface="Courier New" pitchFamily="49" charset="0"/>
              </a:rPr>
              <a:t>rand</a:t>
            </a:r>
            <a:r>
              <a:rPr lang="fr-FR" altLang="fr-FR" sz="1800" dirty="0">
                <a:latin typeface="Courier New" pitchFamily="49" charset="0"/>
              </a:rPr>
              <a:t>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...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609600" y="4956175"/>
            <a:ext cx="1135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ou mieux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1981200" y="381000"/>
            <a:ext cx="441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include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 b="1" dirty="0" err="1">
                <a:latin typeface="Courier New" pitchFamily="49" charset="0"/>
              </a:rPr>
              <a:t>nsUtil.h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"</a:t>
            </a:r>
            <a:r>
              <a:rPr lang="fr-FR" altLang="fr-FR" sz="1800" dirty="0">
                <a:latin typeface="Courier New" pitchFamily="49" charset="0"/>
              </a:rPr>
              <a:t>   // </a:t>
            </a:r>
            <a:r>
              <a:rPr lang="fr-FR" altLang="fr-FR" sz="1800" dirty="0" smtClean="0">
                <a:latin typeface="Courier New" pitchFamily="49" charset="0"/>
              </a:rPr>
              <a:t>rand</a:t>
            </a:r>
            <a:r>
              <a:rPr lang="fr-FR" altLang="fr-FR" sz="1800" dirty="0">
                <a:latin typeface="Courier New" pitchFamily="49" charset="0"/>
              </a:rPr>
              <a:t>()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2603500" y="4992688"/>
            <a:ext cx="1092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Courier New" pitchFamily="49" charset="0"/>
              </a:rPr>
              <a:t>nsUtil</a:t>
            </a:r>
            <a:r>
              <a:rPr lang="fr-FR" altLang="fr-FR" sz="1800">
                <a:latin typeface="Courier New" pitchFamily="49" charset="0"/>
              </a:rPr>
              <a:t>::</a:t>
            </a:r>
          </a:p>
        </p:txBody>
      </p:sp>
      <p:grpSp>
        <p:nvGrpSpPr>
          <p:cNvPr id="375821" name="Group 13"/>
          <p:cNvGrpSpPr>
            <a:grpSpLocks/>
          </p:cNvGrpSpPr>
          <p:nvPr/>
        </p:nvGrpSpPr>
        <p:grpSpPr bwMode="auto">
          <a:xfrm>
            <a:off x="1981200" y="1905000"/>
            <a:ext cx="1143000" cy="4114800"/>
            <a:chOff x="1248" y="1200"/>
            <a:chExt cx="720" cy="2592"/>
          </a:xfrm>
        </p:grpSpPr>
        <p:sp>
          <p:nvSpPr>
            <p:cNvPr id="23561" name="Line 7"/>
            <p:cNvSpPr>
              <a:spLocks noChangeShapeType="1"/>
            </p:cNvSpPr>
            <p:nvPr/>
          </p:nvSpPr>
          <p:spPr bwMode="auto">
            <a:xfrm>
              <a:off x="1968" y="1200"/>
              <a:ext cx="0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3562" name="Line 8"/>
            <p:cNvSpPr>
              <a:spLocks noChangeShapeType="1"/>
            </p:cNvSpPr>
            <p:nvPr/>
          </p:nvSpPr>
          <p:spPr bwMode="auto">
            <a:xfrm>
              <a:off x="1248" y="1488"/>
              <a:ext cx="7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1497" y="1248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solidFill>
                    <a:srgbClr val="FF3300"/>
                  </a:solidFill>
                </a:rPr>
                <a:t>8 c.</a:t>
              </a:r>
            </a:p>
          </p:txBody>
        </p:sp>
        <p:sp>
          <p:nvSpPr>
            <p:cNvPr id="23564" name="Line 10"/>
            <p:cNvSpPr>
              <a:spLocks noChangeShapeType="1"/>
            </p:cNvSpPr>
            <p:nvPr/>
          </p:nvSpPr>
          <p:spPr bwMode="auto">
            <a:xfrm>
              <a:off x="1632" y="3456"/>
              <a:ext cx="0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1248" y="3744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23566" name="Text Box 12"/>
            <p:cNvSpPr txBox="1">
              <a:spLocks noChangeArrowheads="1"/>
            </p:cNvSpPr>
            <p:nvPr/>
          </p:nvSpPr>
          <p:spPr bwMode="auto">
            <a:xfrm>
              <a:off x="1305" y="3504"/>
              <a:ext cx="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solidFill>
                    <a:srgbClr val="FF3300"/>
                  </a:solidFill>
                </a:rPr>
                <a:t>4 c.</a:t>
              </a: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392301" y="564356"/>
            <a:ext cx="15696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Solution à</a:t>
            </a:r>
          </a:p>
          <a:p>
            <a:r>
              <a:rPr lang="fr-FR" dirty="0"/>
              <a:t>p</a:t>
            </a:r>
            <a:r>
              <a:rPr lang="fr-FR" dirty="0" smtClean="0"/>
              <a:t>roscrire car</a:t>
            </a:r>
          </a:p>
          <a:p>
            <a:r>
              <a:rPr lang="fr-FR" dirty="0"/>
              <a:t>e</a:t>
            </a:r>
            <a:r>
              <a:rPr lang="fr-FR" dirty="0" smtClean="0"/>
              <a:t>xtension </a:t>
            </a:r>
          </a:p>
          <a:p>
            <a:r>
              <a:rPr lang="fr-FR" dirty="0" smtClean="0"/>
              <a:t>potentielle de</a:t>
            </a:r>
          </a:p>
          <a:p>
            <a:r>
              <a:rPr lang="fr-FR" dirty="0"/>
              <a:t>l</a:t>
            </a:r>
            <a:r>
              <a:rPr lang="fr-FR" dirty="0" smtClean="0"/>
              <a:t>’espace de</a:t>
            </a:r>
          </a:p>
          <a:p>
            <a:r>
              <a:rPr lang="fr-FR" dirty="0"/>
              <a:t>n</a:t>
            </a:r>
            <a:r>
              <a:rPr lang="fr-FR" dirty="0" smtClean="0"/>
              <a:t>oms.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07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nimBg="1" autoUpdateAnimBg="0"/>
      <p:bldP spid="375811" grpId="0" animBg="1" autoUpdateAnimBg="0"/>
      <p:bldP spid="375812" grpId="0" autoUpdateAnimBg="0"/>
      <p:bldP spid="375813" grpId="0" autoUpdateAnimBg="0"/>
      <p:bldP spid="375814" grpId="0" autoUpdateAnimBg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580618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52208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2026140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98459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317290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1052736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533400" y="3645024"/>
            <a:ext cx="4326632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581025" y="3679722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</p:spTree>
    <p:extLst>
      <p:ext uri="{BB962C8B-B14F-4D97-AF65-F5344CB8AC3E}">
        <p14:creationId xmlns:p14="http://schemas.microsoft.com/office/powerpoint/2010/main" val="37256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0" name="Rectangle 1028"/>
          <p:cNvSpPr>
            <a:spLocks noChangeArrowheads="1"/>
          </p:cNvSpPr>
          <p:nvPr/>
        </p:nvSpPr>
        <p:spPr bwMode="auto">
          <a:xfrm>
            <a:off x="716657" y="693812"/>
            <a:ext cx="432041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// Fichier </a:t>
            </a:r>
            <a:r>
              <a:rPr lang="fr-FR" altLang="fr-FR" sz="1800" b="1" dirty="0" err="1" smtClean="0">
                <a:solidFill>
                  <a:srgbClr val="FF3300"/>
                </a:solidFill>
                <a:latin typeface="Courier New" pitchFamily="49" charset="0"/>
              </a:rPr>
              <a:t>Point2D.h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#if !</a:t>
            </a:r>
            <a:r>
              <a:rPr lang="fr-FR" altLang="fr-FR" sz="1800" b="1" dirty="0" err="1">
                <a:latin typeface="Courier New" pitchFamily="49" charset="0"/>
              </a:rPr>
              <a:t>defined</a:t>
            </a:r>
            <a:r>
              <a:rPr lang="fr-FR" altLang="fr-FR" sz="1800" dirty="0">
                <a:latin typeface="Courier New" pitchFamily="49" charset="0"/>
              </a:rPr>
              <a:t> __</a:t>
            </a:r>
            <a:r>
              <a:rPr lang="fr-FR" altLang="fr-FR" sz="1800" dirty="0" err="1" smtClean="0">
                <a:latin typeface="Courier New" pitchFamily="49" charset="0"/>
              </a:rPr>
              <a:t>POINT2D_H</a:t>
            </a:r>
            <a:r>
              <a:rPr lang="fr-FR" altLang="fr-FR" sz="1800" dirty="0">
                <a:latin typeface="Courier New" pitchFamily="49" charset="0"/>
              </a:rPr>
              <a:t>__</a:t>
            </a: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define</a:t>
            </a:r>
            <a:r>
              <a:rPr lang="fr-FR" altLang="fr-FR" sz="1800" dirty="0">
                <a:latin typeface="Courier New" pitchFamily="49" charset="0"/>
              </a:rPr>
              <a:t>      __</a:t>
            </a:r>
            <a:r>
              <a:rPr lang="fr-FR" altLang="fr-FR" sz="1800" dirty="0" err="1" smtClean="0">
                <a:latin typeface="Courier New" pitchFamily="49" charset="0"/>
              </a:rPr>
              <a:t>POINT2D_H</a:t>
            </a:r>
            <a:r>
              <a:rPr lang="fr-FR" altLang="fr-FR" sz="1800" dirty="0">
                <a:latin typeface="Courier New" pitchFamily="49" charset="0"/>
              </a:rPr>
              <a:t>__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endif</a:t>
            </a:r>
            <a:r>
              <a:rPr lang="fr-FR" altLang="fr-FR" sz="1800" dirty="0">
                <a:latin typeface="Courier New" pitchFamily="49" charset="0"/>
              </a:rPr>
              <a:t>     /* __</a:t>
            </a:r>
            <a:r>
              <a:rPr lang="fr-FR" altLang="fr-FR" sz="1800" dirty="0" err="1" smtClean="0">
                <a:latin typeface="Courier New" pitchFamily="49" charset="0"/>
              </a:rPr>
              <a:t>POINT2D_H</a:t>
            </a:r>
            <a:r>
              <a:rPr lang="fr-FR" altLang="fr-FR" sz="1800" dirty="0">
                <a:latin typeface="Courier New" pitchFamily="49" charset="0"/>
              </a:rPr>
              <a:t>__ */</a:t>
            </a:r>
          </a:p>
        </p:txBody>
      </p:sp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AD47-08EC-4802-8242-9D7B9B5A0AE8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485379" name="Rectangle 1027"/>
          <p:cNvSpPr>
            <a:spLocks noChangeArrowheads="1"/>
          </p:cNvSpPr>
          <p:nvPr/>
        </p:nvSpPr>
        <p:spPr bwMode="auto">
          <a:xfrm>
            <a:off x="708025" y="2040741"/>
            <a:ext cx="445827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class </a:t>
            </a:r>
            <a:r>
              <a:rPr lang="fr-FR" altLang="fr-FR" sz="1800" dirty="0" err="1" smtClean="0">
                <a:latin typeface="Courier New" pitchFamily="49" charset="0"/>
              </a:rPr>
              <a:t>Point2D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{</a:t>
            </a:r>
          </a:p>
          <a:p>
            <a:r>
              <a:rPr lang="fr-FR" altLang="fr-FR" sz="1800" dirty="0">
                <a:latin typeface="Courier New" pitchFamily="49" charset="0"/>
              </a:rPr>
              <a:t>  </a:t>
            </a:r>
            <a:r>
              <a:rPr lang="fr-FR" altLang="fr-FR" sz="1800" dirty="0" err="1">
                <a:latin typeface="Courier New" pitchFamily="49" charset="0"/>
              </a:rPr>
              <a:t>private</a:t>
            </a:r>
            <a:r>
              <a:rPr lang="fr-FR" altLang="fr-FR" sz="1800" dirty="0">
                <a:latin typeface="Courier New" pitchFamily="49" charset="0"/>
              </a:rPr>
              <a:t> :</a:t>
            </a: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myX</a:t>
            </a:r>
            <a:r>
              <a:rPr lang="fr-FR" altLang="fr-FR" sz="1800" dirty="0">
                <a:latin typeface="Courier New" pitchFamily="49" charset="0"/>
              </a:rPr>
              <a:t>;</a:t>
            </a: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myY</a:t>
            </a:r>
            <a:r>
              <a:rPr lang="fr-FR" altLang="fr-FR" sz="1800" dirty="0">
                <a:latin typeface="Courier New" pitchFamily="49" charset="0"/>
              </a:rPr>
              <a:t>;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public :</a:t>
            </a: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getX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;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getY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;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setX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x</a:t>
            </a:r>
            <a:r>
              <a:rPr lang="fr-FR" altLang="fr-FR" sz="1800" dirty="0" smtClean="0">
                <a:latin typeface="Courier New" pitchFamily="49" charset="0"/>
              </a:rPr>
              <a:t>) ;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setY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y</a:t>
            </a:r>
            <a:r>
              <a:rPr lang="fr-FR" altLang="fr-FR" sz="1800" dirty="0" smtClean="0">
                <a:latin typeface="Courier New" pitchFamily="49" charset="0"/>
              </a:rPr>
              <a:t>) ;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}; // </a:t>
            </a:r>
            <a:r>
              <a:rPr lang="fr-FR" altLang="fr-FR" sz="1800" dirty="0" err="1" smtClean="0">
                <a:latin typeface="Courier New" pitchFamily="49" charset="0"/>
              </a:rPr>
              <a:t>Point2D</a:t>
            </a:r>
            <a:endParaRPr lang="fr-FR" altLang="fr-FR" sz="1800" dirty="0">
              <a:latin typeface="Courier New" pitchFamily="49" charset="0"/>
            </a:endParaRPr>
          </a:p>
        </p:txBody>
      </p:sp>
      <p:grpSp>
        <p:nvGrpSpPr>
          <p:cNvPr id="485381" name="Group 1029"/>
          <p:cNvGrpSpPr>
            <a:grpSpLocks/>
          </p:cNvGrpSpPr>
          <p:nvPr/>
        </p:nvGrpSpPr>
        <p:grpSpPr bwMode="auto">
          <a:xfrm>
            <a:off x="4776788" y="1217614"/>
            <a:ext cx="3771900" cy="398463"/>
            <a:chOff x="3009" y="767"/>
            <a:chExt cx="2376" cy="251"/>
          </a:xfrm>
        </p:grpSpPr>
        <p:sp>
          <p:nvSpPr>
            <p:cNvPr id="485382" name="Rectangle 1030"/>
            <p:cNvSpPr>
              <a:spLocks noChangeArrowheads="1"/>
            </p:cNvSpPr>
            <p:nvPr/>
          </p:nvSpPr>
          <p:spPr bwMode="auto">
            <a:xfrm>
              <a:off x="3445" y="767"/>
              <a:ext cx="19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fr-FR" altLang="fr-FR" sz="1800" b="1" dirty="0">
                  <a:latin typeface="Courier New" pitchFamily="49" charset="0"/>
                </a:rPr>
                <a:t>#</a:t>
              </a:r>
              <a:r>
                <a:rPr lang="fr-FR" altLang="fr-FR" sz="1800" b="1" dirty="0" err="1">
                  <a:latin typeface="Courier New" pitchFamily="49" charset="0"/>
                </a:rPr>
                <a:t>ifndef</a:t>
              </a:r>
              <a:r>
                <a:rPr lang="fr-FR" altLang="fr-FR" sz="1800" dirty="0">
                  <a:latin typeface="Courier New" pitchFamily="49" charset="0"/>
                </a:rPr>
                <a:t> __</a:t>
              </a:r>
              <a:r>
                <a:rPr lang="fr-FR" altLang="fr-FR" sz="1800" dirty="0" err="1" smtClean="0">
                  <a:latin typeface="Courier New" pitchFamily="49" charset="0"/>
                </a:rPr>
                <a:t>POINT2D_H</a:t>
              </a:r>
              <a:r>
                <a:rPr lang="fr-FR" altLang="fr-FR" sz="1800" dirty="0">
                  <a:latin typeface="Courier New" pitchFamily="49" charset="0"/>
                </a:rPr>
                <a:t>__</a:t>
              </a:r>
            </a:p>
          </p:txBody>
        </p:sp>
        <p:sp>
          <p:nvSpPr>
            <p:cNvPr id="485383" name="Rectangle 1031"/>
            <p:cNvSpPr>
              <a:spLocks noChangeArrowheads="1"/>
            </p:cNvSpPr>
            <p:nvPr/>
          </p:nvSpPr>
          <p:spPr bwMode="auto">
            <a:xfrm>
              <a:off x="3009" y="768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fr-FR" altLang="fr-FR" dirty="0"/>
                <a:t>ou</a:t>
              </a:r>
            </a:p>
          </p:txBody>
        </p:sp>
      </p:grpSp>
      <p:grpSp>
        <p:nvGrpSpPr>
          <p:cNvPr id="485384" name="Group 1032"/>
          <p:cNvGrpSpPr>
            <a:grpSpLocks/>
          </p:cNvGrpSpPr>
          <p:nvPr/>
        </p:nvGrpSpPr>
        <p:grpSpPr bwMode="auto">
          <a:xfrm>
            <a:off x="4191000" y="1828800"/>
            <a:ext cx="3871913" cy="4572000"/>
            <a:chOff x="2640" y="1152"/>
            <a:chExt cx="2439" cy="2880"/>
          </a:xfrm>
        </p:grpSpPr>
        <p:sp>
          <p:nvSpPr>
            <p:cNvPr id="485385" name="AutoShape 1033"/>
            <p:cNvSpPr>
              <a:spLocks/>
            </p:cNvSpPr>
            <p:nvPr/>
          </p:nvSpPr>
          <p:spPr bwMode="auto">
            <a:xfrm>
              <a:off x="4032" y="1776"/>
              <a:ext cx="1047" cy="652"/>
            </a:xfrm>
            <a:prstGeom prst="callout2">
              <a:avLst>
                <a:gd name="adj1" fmla="val 11042"/>
                <a:gd name="adj2" fmla="val -4583"/>
                <a:gd name="adj3" fmla="val 11042"/>
                <a:gd name="adj4" fmla="val -30370"/>
                <a:gd name="adj5" fmla="val -133894"/>
                <a:gd name="adj6" fmla="val -123208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fr-FR" altLang="fr-FR" dirty="0"/>
                <a:t>directives </a:t>
              </a:r>
            </a:p>
            <a:p>
              <a:pPr algn="ctr"/>
              <a:r>
                <a:rPr lang="fr-FR" altLang="fr-FR" dirty="0"/>
                <a:t>d'inclusion </a:t>
              </a:r>
            </a:p>
            <a:p>
              <a:pPr algn="ctr"/>
              <a:r>
                <a:rPr lang="fr-FR" altLang="fr-FR" dirty="0"/>
                <a:t>conditionnelle</a:t>
              </a:r>
            </a:p>
          </p:txBody>
        </p:sp>
        <p:sp>
          <p:nvSpPr>
            <p:cNvPr id="485386" name="Freeform 1034"/>
            <p:cNvSpPr>
              <a:spLocks/>
            </p:cNvSpPr>
            <p:nvPr/>
          </p:nvSpPr>
          <p:spPr bwMode="auto">
            <a:xfrm>
              <a:off x="3072" y="2496"/>
              <a:ext cx="1440" cy="1536"/>
            </a:xfrm>
            <a:custGeom>
              <a:avLst/>
              <a:gdLst>
                <a:gd name="T0" fmla="*/ 2064 w 2064"/>
                <a:gd name="T1" fmla="*/ 0 h 1536"/>
                <a:gd name="T2" fmla="*/ 816 w 2064"/>
                <a:gd name="T3" fmla="*/ 1536 h 1536"/>
                <a:gd name="T4" fmla="*/ 0 w 2064"/>
                <a:gd name="T5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" h="1536">
                  <a:moveTo>
                    <a:pt x="2064" y="0"/>
                  </a:moveTo>
                  <a:lnTo>
                    <a:pt x="816" y="1536"/>
                  </a:lnTo>
                  <a:lnTo>
                    <a:pt x="0" y="15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85387" name="Freeform 1035"/>
            <p:cNvSpPr>
              <a:spLocks/>
            </p:cNvSpPr>
            <p:nvPr/>
          </p:nvSpPr>
          <p:spPr bwMode="auto">
            <a:xfrm>
              <a:off x="2640" y="1152"/>
              <a:ext cx="1344" cy="1008"/>
            </a:xfrm>
            <a:custGeom>
              <a:avLst/>
              <a:gdLst>
                <a:gd name="T0" fmla="*/ 1344 w 1344"/>
                <a:gd name="T1" fmla="*/ 1008 h 1008"/>
                <a:gd name="T2" fmla="*/ 1056 w 1344"/>
                <a:gd name="T3" fmla="*/ 1008 h 1008"/>
                <a:gd name="T4" fmla="*/ 0 w 1344"/>
                <a:gd name="T5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4" h="1008">
                  <a:moveTo>
                    <a:pt x="1344" y="1008"/>
                  </a:moveTo>
                  <a:lnTo>
                    <a:pt x="1056" y="1008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699844" y="1816130"/>
            <a:ext cx="2242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//#</a:t>
            </a:r>
            <a:r>
              <a:rPr lang="fr-F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pragma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3579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 autoUpdateAnimBg="0"/>
      <p:bldP spid="485379" grpId="0" autoUpdateAnimBg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544-269A-48CA-B56A-2BF7F0C9FF38}" type="slidenum">
              <a:rPr lang="fr-FR" altLang="fr-FR"/>
              <a:pPr/>
              <a:t>24</a:t>
            </a:fld>
            <a:endParaRPr lang="fr-FR" altLang="fr-FR"/>
          </a:p>
        </p:txBody>
      </p:sp>
      <p:sp>
        <p:nvSpPr>
          <p:cNvPr id="486402" name="Rectangle 1026"/>
          <p:cNvSpPr>
            <a:spLocks noChangeArrowheads="1"/>
          </p:cNvSpPr>
          <p:nvPr/>
        </p:nvSpPr>
        <p:spPr bwMode="auto">
          <a:xfrm>
            <a:off x="1797050" y="622300"/>
            <a:ext cx="3570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Point2D.cpp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486403" name="Rectangle 1027"/>
          <p:cNvSpPr>
            <a:spLocks noChangeArrowheads="1"/>
          </p:cNvSpPr>
          <p:nvPr/>
        </p:nvSpPr>
        <p:spPr bwMode="auto">
          <a:xfrm>
            <a:off x="2406650" y="1926699"/>
            <a:ext cx="1415772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 </a:t>
            </a:r>
            <a:endParaRPr lang="fr-FR" altLang="fr-FR" b="1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r>
              <a:rPr lang="fr-FR" altLang="fr-FR" dirty="0" smtClean="0">
                <a:solidFill>
                  <a:srgbClr val="FF3300"/>
                </a:solidFill>
                <a:latin typeface="Courier New" pitchFamily="49" charset="0"/>
              </a:rPr>
              <a:t> 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486405" name="Rectangle 1029"/>
          <p:cNvSpPr>
            <a:spLocks noChangeArrowheads="1"/>
          </p:cNvSpPr>
          <p:nvPr/>
        </p:nvSpPr>
        <p:spPr bwMode="auto">
          <a:xfrm>
            <a:off x="1797050" y="1219200"/>
            <a:ext cx="32624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#</a:t>
            </a:r>
            <a:r>
              <a:rPr lang="fr-FR" altLang="fr-FR" dirty="0" err="1">
                <a:latin typeface="Courier New" pitchFamily="49" charset="0"/>
              </a:rPr>
              <a:t>include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"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r>
              <a:rPr lang="fr-FR" altLang="fr-FR" dirty="0">
                <a:latin typeface="Courier New" pitchFamily="49" charset="0"/>
              </a:rPr>
              <a:t>"</a:t>
            </a:r>
          </a:p>
        </p:txBody>
      </p:sp>
      <p:sp>
        <p:nvSpPr>
          <p:cNvPr id="486406" name="Rectangle 1030"/>
          <p:cNvSpPr>
            <a:spLocks noChangeArrowheads="1"/>
          </p:cNvSpPr>
          <p:nvPr/>
        </p:nvSpPr>
        <p:spPr bwMode="auto">
          <a:xfrm>
            <a:off x="1828800" y="1905000"/>
            <a:ext cx="4955203" cy="38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       </a:t>
            </a:r>
            <a:r>
              <a:rPr lang="fr-FR" altLang="fr-FR" b="1" dirty="0" err="1" smtClean="0">
                <a:latin typeface="Courier New" pitchFamily="49" charset="0"/>
              </a:rPr>
              <a:t>getX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{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getX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        </a:t>
            </a:r>
            <a:r>
              <a:rPr lang="fr-FR" altLang="fr-FR" b="1" dirty="0" err="1" smtClean="0">
                <a:latin typeface="Courier New" pitchFamily="49" charset="0"/>
              </a:rPr>
              <a:t>getY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endParaRPr lang="fr-FR" altLang="fr-FR" dirty="0">
              <a:latin typeface="Courier New" pitchFamily="49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{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>
                <a:latin typeface="Courier New" pitchFamily="49" charset="0"/>
              </a:rPr>
              <a:t>;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getY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>
                <a:latin typeface="Courier New" pitchFamily="49" charset="0"/>
              </a:rPr>
              <a:t>// etc...</a:t>
            </a:r>
          </a:p>
        </p:txBody>
      </p:sp>
    </p:spTree>
    <p:extLst>
      <p:ext uri="{BB962C8B-B14F-4D97-AF65-F5344CB8AC3E}">
        <p14:creationId xmlns:p14="http://schemas.microsoft.com/office/powerpoint/2010/main" val="39414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autoUpdateAnimBg="0"/>
      <p:bldP spid="486403" grpId="0" autoUpdateAnimBg="0"/>
      <p:bldP spid="486405" grpId="0" autoUpdateAnimBg="0"/>
      <p:bldP spid="48640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1E83-F29C-4B2A-AAF7-807735B34C99}" type="slidenum">
              <a:rPr lang="fr-FR" altLang="fr-FR"/>
              <a:pPr/>
              <a:t>25</a:t>
            </a:fld>
            <a:endParaRPr lang="fr-FR" altLang="fr-FR"/>
          </a:p>
        </p:txBody>
      </p:sp>
      <p:sp>
        <p:nvSpPr>
          <p:cNvPr id="595970" name="Rectangle 2"/>
          <p:cNvSpPr>
            <a:spLocks noChangeArrowheads="1"/>
          </p:cNvSpPr>
          <p:nvPr/>
        </p:nvSpPr>
        <p:spPr bwMode="auto">
          <a:xfrm>
            <a:off x="509588" y="1355725"/>
            <a:ext cx="4016375" cy="202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// Fichier Test.cpp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include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"</a:t>
            </a:r>
            <a:r>
              <a:rPr lang="fr-FR" altLang="fr-FR" sz="1800" b="1" dirty="0" err="1" smtClean="0">
                <a:latin typeface="Courier New" pitchFamily="49" charset="0"/>
              </a:rPr>
              <a:t>Point2D.h</a:t>
            </a:r>
            <a:r>
              <a:rPr lang="fr-FR" altLang="fr-FR" sz="1800" b="1" dirty="0">
                <a:latin typeface="Courier New" pitchFamily="49" charset="0"/>
              </a:rPr>
              <a:t>"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 err="1">
                <a:solidFill>
                  <a:schemeClr val="accent2"/>
                </a:solidFill>
                <a:latin typeface="Courier New" pitchFamily="49" charset="0"/>
              </a:rPr>
              <a:t>using</a:t>
            </a:r>
            <a:r>
              <a:rPr lang="fr-FR" altLang="fr-FR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fr-FR" altLang="fr-FR" sz="1800" b="1" dirty="0" err="1">
                <a:solidFill>
                  <a:schemeClr val="accent2"/>
                </a:solidFill>
                <a:latin typeface="Courier New" pitchFamily="49" charset="0"/>
              </a:rPr>
              <a:t>namespace</a:t>
            </a:r>
            <a:r>
              <a:rPr lang="fr-FR" altLang="fr-FR" sz="1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fr-FR" altLang="fr-FR" sz="1800" b="1" dirty="0" err="1">
                <a:solidFill>
                  <a:schemeClr val="accent2"/>
                </a:solidFill>
                <a:latin typeface="Courier New" pitchFamily="49" charset="0"/>
              </a:rPr>
              <a:t>nsGraphBase</a:t>
            </a:r>
            <a:r>
              <a:rPr lang="fr-FR" altLang="fr-FR" sz="18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// ...</a:t>
            </a:r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595971" name="Rectangle 3"/>
          <p:cNvSpPr>
            <a:spLocks noChangeArrowheads="1"/>
          </p:cNvSpPr>
          <p:nvPr/>
        </p:nvSpPr>
        <p:spPr bwMode="auto">
          <a:xfrm>
            <a:off x="454025" y="630238"/>
            <a:ext cx="125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/>
              <a:t>Utilisation</a:t>
            </a:r>
          </a:p>
        </p:txBody>
      </p:sp>
      <p:sp>
        <p:nvSpPr>
          <p:cNvPr id="595972" name="Rectangle 4"/>
          <p:cNvSpPr>
            <a:spLocks noChangeArrowheads="1"/>
          </p:cNvSpPr>
          <p:nvPr/>
        </p:nvSpPr>
        <p:spPr bwMode="auto">
          <a:xfrm>
            <a:off x="469900" y="3586163"/>
            <a:ext cx="305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g++ </a:t>
            </a:r>
            <a:r>
              <a:rPr lang="fr-FR" altLang="fr-FR" sz="1800" b="1" dirty="0">
                <a:latin typeface="Courier New" pitchFamily="49" charset="0"/>
              </a:rPr>
              <a:t>-c</a:t>
            </a:r>
            <a:r>
              <a:rPr lang="fr-FR" altLang="fr-FR" sz="1800" dirty="0">
                <a:latin typeface="Courier New" pitchFamily="49" charset="0"/>
              </a:rPr>
              <a:t> Test.cpp</a:t>
            </a:r>
            <a:r>
              <a:rPr lang="fr-FR" altLang="fr-FR" sz="1800" b="1" dirty="0">
                <a:latin typeface="Courier New" pitchFamily="49" charset="0"/>
              </a:rPr>
              <a:t> -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Wall</a:t>
            </a:r>
            <a:endParaRPr lang="fr-FR" altLang="fr-FR" sz="1800" b="1" dirty="0">
              <a:latin typeface="Courier New" pitchFamily="49" charset="0"/>
            </a:endParaRPr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5240338" y="1361619"/>
            <a:ext cx="3217547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// Fichier </a:t>
            </a:r>
            <a:r>
              <a:rPr lang="fr-FR" altLang="fr-FR" sz="1800" dirty="0" err="1" smtClean="0">
                <a:latin typeface="Courier New" pitchFamily="49" charset="0"/>
              </a:rPr>
              <a:t>Point2D.cpp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include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"</a:t>
            </a:r>
            <a:r>
              <a:rPr lang="fr-FR" altLang="fr-FR" sz="1800" b="1" dirty="0" err="1" smtClean="0">
                <a:latin typeface="Courier New" pitchFamily="49" charset="0"/>
              </a:rPr>
              <a:t>Point2D.h</a:t>
            </a:r>
            <a:r>
              <a:rPr lang="fr-FR" altLang="fr-FR" sz="1800" b="1" dirty="0">
                <a:latin typeface="Courier New" pitchFamily="49" charset="0"/>
              </a:rPr>
              <a:t>"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// ...</a:t>
            </a:r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595974" name="Rectangle 6"/>
          <p:cNvSpPr>
            <a:spLocks noChangeArrowheads="1"/>
          </p:cNvSpPr>
          <p:nvPr/>
        </p:nvSpPr>
        <p:spPr bwMode="auto">
          <a:xfrm>
            <a:off x="5114925" y="3594378"/>
            <a:ext cx="3493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g++ </a:t>
            </a:r>
            <a:r>
              <a:rPr lang="fr-FR" altLang="fr-FR" sz="1800" b="1" dirty="0">
                <a:latin typeface="Courier New" pitchFamily="49" charset="0"/>
              </a:rPr>
              <a:t>-c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Point2D.cpp</a:t>
            </a:r>
            <a:r>
              <a:rPr lang="fr-FR" altLang="fr-FR" sz="1800" b="1" dirty="0" smtClean="0">
                <a:latin typeface="Courier New" pitchFamily="49" charset="0"/>
              </a:rPr>
              <a:t> </a:t>
            </a:r>
            <a:r>
              <a:rPr lang="fr-FR" altLang="fr-FR" sz="1800" b="1" dirty="0">
                <a:latin typeface="Courier New" pitchFamily="49" charset="0"/>
              </a:rPr>
              <a:t>-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Wall</a:t>
            </a:r>
            <a:endParaRPr lang="fr-FR" altLang="fr-FR" sz="1800" b="1" dirty="0">
              <a:latin typeface="Courier New" pitchFamily="49" charset="0"/>
            </a:endParaRPr>
          </a:p>
        </p:txBody>
      </p:sp>
      <p:sp>
        <p:nvSpPr>
          <p:cNvPr id="595975" name="Rectangle 7"/>
          <p:cNvSpPr>
            <a:spLocks noChangeArrowheads="1"/>
          </p:cNvSpPr>
          <p:nvPr/>
        </p:nvSpPr>
        <p:spPr bwMode="auto">
          <a:xfrm>
            <a:off x="1968500" y="5575578"/>
            <a:ext cx="44582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g++ </a:t>
            </a:r>
            <a:r>
              <a:rPr lang="fr-FR" altLang="fr-FR" sz="1800" b="1" dirty="0">
                <a:latin typeface="Courier New" pitchFamily="49" charset="0"/>
              </a:rPr>
              <a:t>-o Test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Test.o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Point2D.o</a:t>
            </a:r>
            <a:r>
              <a:rPr lang="fr-FR" altLang="fr-FR" sz="1800" b="1" dirty="0" smtClean="0">
                <a:latin typeface="Courier New" pitchFamily="49" charset="0"/>
              </a:rPr>
              <a:t> </a:t>
            </a:r>
            <a:r>
              <a:rPr lang="fr-FR" altLang="fr-FR" sz="1800" b="1" dirty="0">
                <a:latin typeface="Courier New" pitchFamily="49" charset="0"/>
              </a:rPr>
              <a:t>-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s</a:t>
            </a:r>
            <a:endParaRPr lang="fr-FR" altLang="fr-FR" sz="1800" b="1" dirty="0">
              <a:latin typeface="Courier New" pitchFamily="49" charset="0"/>
            </a:endParaRPr>
          </a:p>
        </p:txBody>
      </p:sp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1600200" y="441960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FR" altLang="fr-FR" sz="1800">
                <a:latin typeface="Courier New" pitchFamily="49" charset="0"/>
              </a:rPr>
              <a:t>Test.o </a:t>
            </a:r>
          </a:p>
        </p:txBody>
      </p:sp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6020680" y="4417200"/>
            <a:ext cx="156034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FR" altLang="fr-FR" sz="1800" dirty="0" err="1" smtClean="0">
                <a:latin typeface="Courier New" pitchFamily="49" charset="0"/>
              </a:rPr>
              <a:t>Point2D.o</a:t>
            </a:r>
            <a:r>
              <a:rPr lang="fr-FR" altLang="fr-FR" sz="1800" b="1" dirty="0" smtClean="0">
                <a:latin typeface="Courier New" pitchFamily="49" charset="0"/>
              </a:rPr>
              <a:t> </a:t>
            </a:r>
            <a:endParaRPr lang="fr-FR" altLang="fr-FR" sz="1800" b="1" dirty="0">
              <a:latin typeface="Courier New" pitchFamily="49" charset="0"/>
            </a:endParaRPr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595979" name="Line 11"/>
          <p:cNvSpPr>
            <a:spLocks noChangeShapeType="1"/>
          </p:cNvSpPr>
          <p:nvPr/>
        </p:nvSpPr>
        <p:spPr bwMode="auto">
          <a:xfrm>
            <a:off x="67818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grpSp>
        <p:nvGrpSpPr>
          <p:cNvPr id="595980" name="Group 12"/>
          <p:cNvGrpSpPr>
            <a:grpSpLocks/>
          </p:cNvGrpSpPr>
          <p:nvPr/>
        </p:nvGrpSpPr>
        <p:grpSpPr bwMode="auto">
          <a:xfrm>
            <a:off x="2133600" y="4876800"/>
            <a:ext cx="4648200" cy="457200"/>
            <a:chOff x="1344" y="3072"/>
            <a:chExt cx="2928" cy="288"/>
          </a:xfrm>
        </p:grpSpPr>
        <p:sp>
          <p:nvSpPr>
            <p:cNvPr id="595981" name="Line 13"/>
            <p:cNvSpPr>
              <a:spLocks noChangeShapeType="1"/>
            </p:cNvSpPr>
            <p:nvPr/>
          </p:nvSpPr>
          <p:spPr bwMode="auto">
            <a:xfrm>
              <a:off x="1344" y="3072"/>
              <a:ext cx="13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595982" name="Line 14"/>
            <p:cNvSpPr>
              <a:spLocks noChangeShapeType="1"/>
            </p:cNvSpPr>
            <p:nvPr/>
          </p:nvSpPr>
          <p:spPr bwMode="auto">
            <a:xfrm flipH="1">
              <a:off x="3072" y="3072"/>
              <a:ext cx="120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fr-FR"/>
            </a:p>
          </p:txBody>
        </p:sp>
      </p:grpSp>
      <p:pic>
        <p:nvPicPr>
          <p:cNvPr id="595983" name="Picture 15" descr="C:\Archives\Images\Symboles\oei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8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9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9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9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9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9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9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9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 animBg="1" autoUpdateAnimBg="0"/>
      <p:bldP spid="595971" grpId="0" autoUpdateAnimBg="0"/>
      <p:bldP spid="595972" grpId="0" autoUpdateAnimBg="0"/>
      <p:bldP spid="595973" grpId="0" animBg="1" autoUpdateAnimBg="0"/>
      <p:bldP spid="595974" grpId="0" autoUpdateAnimBg="0"/>
      <p:bldP spid="595975" grpId="0" autoUpdateAnimBg="0"/>
      <p:bldP spid="595976" grpId="0" autoUpdateAnimBg="0"/>
      <p:bldP spid="595977" grpId="0" autoUpdateAnimBg="0"/>
      <p:bldP spid="595978" grpId="0" animBg="1"/>
      <p:bldP spid="5959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52208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2026140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98459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317290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80728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533400" y="4221088"/>
            <a:ext cx="2895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81025" y="4257600"/>
            <a:ext cx="27479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581025" y="3616697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</p:spTree>
    <p:extLst>
      <p:ext uri="{BB962C8B-B14F-4D97-AF65-F5344CB8AC3E}">
        <p14:creationId xmlns:p14="http://schemas.microsoft.com/office/powerpoint/2010/main" val="5206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C96-EBB4-4B26-9ABC-028500E6F767}" type="slidenum">
              <a:rPr lang="fr-FR" altLang="fr-FR"/>
              <a:pPr/>
              <a:t>27</a:t>
            </a:fld>
            <a:endParaRPr lang="fr-FR" altLang="fr-FR"/>
          </a:p>
        </p:txBody>
      </p:sp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1219200" y="1700213"/>
            <a:ext cx="33845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>
                <a:solidFill>
                  <a:schemeClr val="accent2"/>
                </a:solidFill>
                <a:latin typeface="Courier New" pitchFamily="49" charset="0"/>
              </a:rPr>
              <a:t>namespace nsGraphBase</a:t>
            </a:r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fr-FR" altLang="fr-FR" b="1">
                <a:solidFill>
                  <a:schemeClr val="accent2"/>
                </a:solidFill>
                <a:latin typeface="Courier New" pitchFamily="49" charset="0"/>
              </a:rPr>
              <a:t>{</a:t>
            </a:r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fr-FR" altLang="fr-FR">
                <a:solidFill>
                  <a:schemeClr val="accent2"/>
                </a:solidFill>
                <a:latin typeface="Courier New" pitchFamily="49" charset="0"/>
              </a:rPr>
              <a:t>    </a:t>
            </a: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fr-FR" altLang="fr-FR">
                <a:solidFill>
                  <a:schemeClr val="accent2"/>
                </a:solidFill>
                <a:latin typeface="Courier New" pitchFamily="49" charset="0"/>
              </a:rPr>
              <a:t>    </a:t>
            </a:r>
          </a:p>
          <a:p>
            <a:r>
              <a:rPr lang="fr-FR" altLang="fr-FR" b="1">
                <a:solidFill>
                  <a:schemeClr val="accent2"/>
                </a:solidFill>
                <a:latin typeface="Courier New" pitchFamily="49" charset="0"/>
              </a:rPr>
              <a:t>} // nsGraphBase</a:t>
            </a:r>
            <a:endParaRPr lang="fr-FR" altLang="fr-FR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87428" name="Rectangle 4"/>
          <p:cNvSpPr>
            <a:spLocks noChangeArrowheads="1"/>
          </p:cNvSpPr>
          <p:nvPr/>
        </p:nvSpPr>
        <p:spPr bwMode="auto">
          <a:xfrm>
            <a:off x="1203325" y="603220"/>
            <a:ext cx="326243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#</a:t>
            </a:r>
            <a:r>
              <a:rPr lang="fr-FR" altLang="fr-FR" b="1" dirty="0" err="1">
                <a:latin typeface="Courier New" pitchFamily="49" charset="0"/>
              </a:rPr>
              <a:t>pragma</a:t>
            </a:r>
            <a:r>
              <a:rPr lang="fr-FR" altLang="fr-FR" b="1" dirty="0">
                <a:latin typeface="Courier New" pitchFamily="49" charset="0"/>
              </a:rPr>
              <a:t> once</a:t>
            </a: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    class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    {</a:t>
            </a:r>
          </a:p>
          <a:p>
            <a:r>
              <a:rPr lang="fr-FR" altLang="fr-FR" dirty="0">
                <a:latin typeface="Courier New" pitchFamily="49" charset="0"/>
              </a:rPr>
              <a:t>      </a:t>
            </a:r>
            <a:r>
              <a:rPr lang="fr-FR" altLang="fr-FR" dirty="0" err="1">
                <a:latin typeface="Courier New" pitchFamily="49" charset="0"/>
              </a:rPr>
              <a:t>private</a:t>
            </a:r>
            <a:r>
              <a:rPr lang="fr-FR" altLang="fr-FR" dirty="0">
                <a:latin typeface="Courier New" pitchFamily="49" charset="0"/>
              </a:rPr>
              <a:t> :</a:t>
            </a:r>
          </a:p>
          <a:p>
            <a:r>
              <a:rPr lang="fr-FR" altLang="fr-FR" dirty="0">
                <a:latin typeface="Courier New" pitchFamily="49" charset="0"/>
              </a:rPr>
              <a:t>    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r>
              <a:rPr lang="fr-FR" altLang="fr-FR" dirty="0">
                <a:latin typeface="Courier New" pitchFamily="49" charset="0"/>
              </a:rPr>
              <a:t>       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>
                <a:latin typeface="Courier New" pitchFamily="49" charset="0"/>
              </a:rPr>
              <a:t>;</a:t>
            </a:r>
          </a:p>
          <a:p>
            <a:r>
              <a:rPr lang="fr-FR" altLang="fr-FR" dirty="0">
                <a:latin typeface="Courier New" pitchFamily="49" charset="0"/>
              </a:rPr>
              <a:t>        // ...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</a:p>
          <a:p>
            <a:r>
              <a:rPr lang="fr-FR" altLang="fr-FR" dirty="0">
                <a:latin typeface="Courier New" pitchFamily="49" charset="0"/>
              </a:rPr>
              <a:t>    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    </a:t>
            </a: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75425" y="992922"/>
            <a:ext cx="34163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POINT2D_H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POINT2D_H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219200" y="5566523"/>
            <a:ext cx="4185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/* __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POINT2D_H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__ */</a:t>
            </a:r>
          </a:p>
        </p:txBody>
      </p:sp>
    </p:spTree>
    <p:extLst>
      <p:ext uri="{BB962C8B-B14F-4D97-AF65-F5344CB8AC3E}">
        <p14:creationId xmlns:p14="http://schemas.microsoft.com/office/powerpoint/2010/main" val="38583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6" grpId="0" autoUpdateAnimBg="0"/>
      <p:bldP spid="487428" grpId="0" autoUpdateAnimBg="0"/>
      <p:bldP spid="2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513A-AB0F-4CF0-8556-CD23F5ED1005}" type="slidenum">
              <a:rPr lang="fr-FR" altLang="fr-FR"/>
              <a:pPr/>
              <a:t>28</a:t>
            </a:fld>
            <a:endParaRPr lang="fr-FR" altLang="fr-FR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457200" y="643007"/>
            <a:ext cx="726352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Point2D.cpp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#</a:t>
            </a:r>
            <a:r>
              <a:rPr lang="fr-FR" altLang="fr-FR" dirty="0" err="1">
                <a:latin typeface="Courier New" pitchFamily="49" charset="0"/>
              </a:rPr>
              <a:t>include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"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r>
              <a:rPr lang="fr-FR" altLang="fr-FR" dirty="0">
                <a:latin typeface="Courier New" pitchFamily="49" charset="0"/>
              </a:rPr>
              <a:t>"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              </a:t>
            </a:r>
            <a:r>
              <a:rPr lang="fr-FR" altLang="fr-FR" b="1" dirty="0">
                <a:latin typeface="Courier New" pitchFamily="49" charset="0"/>
              </a:rPr>
              <a:t>        </a:t>
            </a:r>
            <a:r>
              <a:rPr lang="fr-FR" altLang="fr-FR" b="1" dirty="0" err="1" smtClean="0">
                <a:latin typeface="Courier New" pitchFamily="49" charset="0"/>
              </a:rPr>
              <a:t>getX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 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getX</a:t>
            </a:r>
            <a:r>
              <a:rPr lang="fr-FR" altLang="fr-FR" dirty="0">
                <a:latin typeface="Courier New" pitchFamily="49" charset="0"/>
              </a:rPr>
              <a:t>()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 </a:t>
            </a:r>
            <a:r>
              <a:rPr lang="fr-FR" altLang="fr-FR" b="1" dirty="0">
                <a:latin typeface="Courier New" pitchFamily="49" charset="0"/>
              </a:rPr>
              <a:t>                     </a:t>
            </a:r>
            <a:r>
              <a:rPr lang="fr-FR" altLang="fr-FR" b="1" dirty="0" err="1" smtClean="0">
                <a:latin typeface="Courier New" pitchFamily="49" charset="0"/>
              </a:rPr>
              <a:t>getY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  return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>
                <a:latin typeface="Courier New" pitchFamily="49" charset="0"/>
              </a:rPr>
              <a:t>; 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getY</a:t>
            </a:r>
            <a:r>
              <a:rPr lang="fr-FR" altLang="fr-FR" dirty="0">
                <a:latin typeface="Courier New" pitchFamily="49" charset="0"/>
              </a:rPr>
              <a:t>()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                     </a:t>
            </a:r>
            <a:r>
              <a:rPr lang="fr-FR" altLang="fr-FR" b="1" dirty="0" err="1" smtClean="0">
                <a:latin typeface="Courier New" pitchFamily="49" charset="0"/>
              </a:rPr>
              <a:t>setX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x) 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// ...</a:t>
            </a: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1143000" y="1889125"/>
            <a:ext cx="21653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>
                <a:solidFill>
                  <a:srgbClr val="0000FF"/>
                </a:solidFill>
                <a:latin typeface="Courier New" pitchFamily="49" charset="0"/>
              </a:rPr>
              <a:t>nsGraphBase::</a:t>
            </a: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fr-FR" altLang="fr-FR" b="1">
                <a:solidFill>
                  <a:srgbClr val="0000FF"/>
                </a:solidFill>
                <a:latin typeface="Courier New" pitchFamily="49" charset="0"/>
              </a:rPr>
              <a:t>nsGraphBase::</a:t>
            </a: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b="1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fr-FR" altLang="fr-FR" b="1">
                <a:solidFill>
                  <a:srgbClr val="0000FF"/>
                </a:solidFill>
                <a:latin typeface="Courier New" pitchFamily="49" charset="0"/>
              </a:rPr>
              <a:t>nsGraphBase::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6823075" y="6232525"/>
            <a:ext cx="1177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>
                <a:solidFill>
                  <a:srgbClr val="FF3300"/>
                </a:solidFill>
              </a:rPr>
              <a:t>ou mieux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3168650" y="1869649"/>
            <a:ext cx="156966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::</a:t>
            </a:r>
            <a:endParaRPr lang="fr-FR" altLang="fr-FR" b="1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 autoUpdateAnimBg="0"/>
      <p:bldP spid="488451" grpId="0" autoUpdateAnimBg="0"/>
      <p:bldP spid="488452" grpId="0" autoUpdateAnimBg="0"/>
      <p:bldP spid="48845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BDD52-FB88-415F-888D-5542EF2D3C4B}" type="slidenum">
              <a:rPr lang="fr-FR" altLang="fr-FR"/>
              <a:pPr/>
              <a:t>29</a:t>
            </a:fld>
            <a:endParaRPr lang="fr-FR" altLang="fr-F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228600" y="1661388"/>
            <a:ext cx="787908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Point2D.cpp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#</a:t>
            </a:r>
            <a:r>
              <a:rPr lang="fr-FR" altLang="fr-FR" dirty="0" err="1">
                <a:latin typeface="Courier New" pitchFamily="49" charset="0"/>
              </a:rPr>
              <a:t>include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"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r>
              <a:rPr lang="fr-FR" altLang="fr-FR" dirty="0">
                <a:latin typeface="Courier New" pitchFamily="49" charset="0"/>
              </a:rPr>
              <a:t>"</a:t>
            </a: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         </a:t>
            </a:r>
            <a:r>
              <a:rPr lang="fr-FR" altLang="fr-FR" dirty="0" err="1" smtClean="0">
                <a:latin typeface="Courier New" pitchFamily="49" charset="0"/>
              </a:rPr>
              <a:t>getX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 { </a:t>
            </a:r>
            <a:r>
              <a:rPr lang="fr-FR" altLang="fr-FR" dirty="0">
                <a:latin typeface="Courier New" pitchFamily="49" charset="0"/>
              </a:rPr>
              <a:t>return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>
                <a:latin typeface="Courier New" pitchFamily="49" charset="0"/>
              </a:rPr>
              <a:t>; }</a:t>
            </a:r>
          </a:p>
          <a:p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         </a:t>
            </a:r>
            <a:r>
              <a:rPr lang="fr-FR" altLang="fr-FR" dirty="0" err="1" smtClean="0">
                <a:latin typeface="Courier New" pitchFamily="49" charset="0"/>
              </a:rPr>
              <a:t>getY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 { </a:t>
            </a:r>
            <a:r>
              <a:rPr lang="fr-FR" altLang="fr-FR" dirty="0">
                <a:latin typeface="Courier New" pitchFamily="49" charset="0"/>
              </a:rPr>
              <a:t>return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>
                <a:latin typeface="Courier New" pitchFamily="49" charset="0"/>
              </a:rPr>
              <a:t>; }</a:t>
            </a:r>
          </a:p>
          <a:p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        </a:t>
            </a:r>
            <a:r>
              <a:rPr lang="fr-FR" altLang="fr-FR" dirty="0" err="1" smtClean="0">
                <a:latin typeface="Courier New" pitchFamily="49" charset="0"/>
              </a:rPr>
              <a:t>setX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x) {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smtClean="0">
                <a:latin typeface="Courier New" pitchFamily="49" charset="0"/>
              </a:rPr>
              <a:t>x;    </a:t>
            </a:r>
            <a:r>
              <a:rPr lang="fr-FR" altLang="fr-FR" dirty="0">
                <a:latin typeface="Courier New" pitchFamily="49" charset="0"/>
              </a:rPr>
              <a:t>}</a:t>
            </a:r>
          </a:p>
          <a:p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        </a:t>
            </a:r>
            <a:r>
              <a:rPr lang="fr-FR" altLang="fr-FR" dirty="0" err="1" smtClean="0">
                <a:latin typeface="Courier New" pitchFamily="49" charset="0"/>
              </a:rPr>
              <a:t>setY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y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r>
              <a:rPr lang="fr-FR" altLang="fr-FR" dirty="0" smtClean="0">
                <a:latin typeface="Courier New" pitchFamily="49" charset="0"/>
              </a:rPr>
              <a:t>{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smtClean="0">
                <a:latin typeface="Courier New" pitchFamily="49" charset="0"/>
              </a:rPr>
              <a:t>y;    </a:t>
            </a:r>
            <a:r>
              <a:rPr lang="fr-FR" altLang="fr-FR" dirty="0">
                <a:latin typeface="Courier New" pitchFamily="49" charset="0"/>
              </a:rPr>
              <a:t>}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203040" y="2987646"/>
            <a:ext cx="54168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#</a:t>
            </a:r>
            <a:r>
              <a:rPr lang="fr-FR" altLang="fr-FR" b="1" dirty="0" err="1">
                <a:solidFill>
                  <a:srgbClr val="FF3300"/>
                </a:solidFill>
                <a:latin typeface="Courier New" pitchFamily="49" charset="0"/>
              </a:rPr>
              <a:t>define</a:t>
            </a:r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 </a:t>
            </a:r>
            <a:r>
              <a:rPr lang="fr-FR" altLang="fr-FR" b="1" dirty="0" err="1">
                <a:solidFill>
                  <a:srgbClr val="FF3300"/>
                </a:solidFill>
                <a:latin typeface="Courier New" pitchFamily="49" charset="0"/>
              </a:rPr>
              <a:t>nsGraphBase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::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141724" y="4952971"/>
            <a:ext cx="23391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>
                <a:latin typeface="Courier New" pitchFamily="49" charset="0"/>
              </a:rPr>
              <a:t>#</a:t>
            </a:r>
            <a:r>
              <a:rPr lang="fr-FR" altLang="fr-FR" b="1" dirty="0" err="1">
                <a:latin typeface="Courier New" pitchFamily="49" charset="0"/>
              </a:rPr>
              <a:t>undef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 smtClean="0">
                <a:latin typeface="Courier New" pitchFamily="49" charset="0"/>
              </a:rPr>
              <a:t>Point2D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1149876" y="3500706"/>
            <a:ext cx="12618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pPr algn="ctr"/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pPr algn="ctr"/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  <a:p>
            <a:pPr algn="ctr"/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endParaRPr lang="fr-FR" altLang="fr-FR" dirty="0">
              <a:solidFill>
                <a:srgbClr val="FF33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autoUpdateAnimBg="0"/>
      <p:bldP spid="489476" grpId="0" autoUpdateAnimBg="0"/>
      <p:bldP spid="4894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95856E-B60A-42BF-9574-D6D50BC327DC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400" smtClean="0"/>
          </a:p>
        </p:txBody>
      </p:sp>
      <p:sp>
        <p:nvSpPr>
          <p:cNvPr id="567298" name="Rectangle 2"/>
          <p:cNvSpPr>
            <a:spLocks noChangeArrowheads="1"/>
          </p:cNvSpPr>
          <p:nvPr/>
        </p:nvSpPr>
        <p:spPr bwMode="auto">
          <a:xfrm>
            <a:off x="552450" y="1096932"/>
            <a:ext cx="3749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fr-FR" altLang="fr-FR" sz="2000" dirty="0"/>
              <a:t>Déclaration de la classe 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567299" name="Rectangle 3"/>
          <p:cNvSpPr>
            <a:spLocks noChangeArrowheads="1"/>
          </p:cNvSpPr>
          <p:nvPr/>
        </p:nvSpPr>
        <p:spPr bwMode="auto">
          <a:xfrm>
            <a:off x="1371600" y="1706532"/>
            <a:ext cx="28007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class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{};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555625" y="2100263"/>
            <a:ext cx="5616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fr-FR" altLang="fr-FR" sz="2000"/>
              <a:t>Les </a:t>
            </a:r>
            <a:r>
              <a:rPr lang="fr-FR" altLang="fr-FR" sz="2000" b="1">
                <a:solidFill>
                  <a:srgbClr val="FF3300"/>
                </a:solidFill>
              </a:rPr>
              <a:t>quatre</a:t>
            </a:r>
            <a:r>
              <a:rPr lang="fr-FR" altLang="fr-FR" sz="2000"/>
              <a:t> fonctions "spéciales" fournies </a:t>
            </a:r>
            <a:r>
              <a:rPr lang="fr-FR" altLang="fr-FR" sz="2000" b="1">
                <a:solidFill>
                  <a:srgbClr val="FF3300"/>
                </a:solidFill>
              </a:rPr>
              <a:t>par défaut</a:t>
            </a:r>
            <a:endParaRPr lang="fr-FR" altLang="fr-FR" sz="2000"/>
          </a:p>
        </p:txBody>
      </p:sp>
      <p:sp>
        <p:nvSpPr>
          <p:cNvPr id="567301" name="Rectangle 5"/>
          <p:cNvSpPr>
            <a:spLocks noChangeArrowheads="1"/>
          </p:cNvSpPr>
          <p:nvPr/>
        </p:nvSpPr>
        <p:spPr bwMode="auto">
          <a:xfrm>
            <a:off x="1219200" y="2667000"/>
            <a:ext cx="290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  </a:t>
            </a:r>
            <a:r>
              <a:rPr lang="fr-FR" altLang="fr-FR" sz="2000"/>
              <a:t>Constructeur par défaut</a:t>
            </a:r>
            <a:endParaRPr lang="fr-FR" altLang="fr-FR" sz="2000">
              <a:latin typeface="Courier New" pitchFamily="49" charset="0"/>
            </a:endParaRPr>
          </a:p>
        </p:txBody>
      </p:sp>
      <p:sp>
        <p:nvSpPr>
          <p:cNvPr id="567302" name="AutoShape 6"/>
          <p:cNvSpPr>
            <a:spLocks/>
          </p:cNvSpPr>
          <p:nvPr/>
        </p:nvSpPr>
        <p:spPr bwMode="auto">
          <a:xfrm>
            <a:off x="5553075" y="1386669"/>
            <a:ext cx="2127250" cy="425450"/>
          </a:xfrm>
          <a:prstGeom prst="callout2">
            <a:avLst>
              <a:gd name="adj1" fmla="val 26866"/>
              <a:gd name="adj2" fmla="val -3583"/>
              <a:gd name="adj3" fmla="val 26866"/>
              <a:gd name="adj4" fmla="val -37537"/>
              <a:gd name="adj5" fmla="val 119028"/>
              <a:gd name="adj6" fmla="val -7343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très souvent oublié</a:t>
            </a:r>
          </a:p>
        </p:txBody>
      </p:sp>
      <p:grpSp>
        <p:nvGrpSpPr>
          <p:cNvPr id="567303" name="Group 7"/>
          <p:cNvGrpSpPr>
            <a:grpSpLocks/>
          </p:cNvGrpSpPr>
          <p:nvPr/>
        </p:nvGrpSpPr>
        <p:grpSpPr bwMode="auto">
          <a:xfrm>
            <a:off x="1905000" y="3105150"/>
            <a:ext cx="2492376" cy="2762250"/>
            <a:chOff x="1200" y="2196"/>
            <a:chExt cx="1570" cy="1740"/>
          </a:xfrm>
        </p:grpSpPr>
        <p:sp>
          <p:nvSpPr>
            <p:cNvPr id="39950" name="Rectangle 8"/>
            <p:cNvSpPr>
              <a:spLocks noChangeArrowheads="1"/>
            </p:cNvSpPr>
            <p:nvPr/>
          </p:nvSpPr>
          <p:spPr bwMode="auto">
            <a:xfrm>
              <a:off x="1200" y="2196"/>
              <a:ext cx="157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dirty="0">
                  <a:latin typeface="Courier New" pitchFamily="49" charset="0"/>
                </a:rPr>
                <a:t>{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dirty="0">
                  <a:latin typeface="Courier New" pitchFamily="49" charset="0"/>
                </a:rPr>
                <a:t>    </a:t>
              </a:r>
              <a:r>
                <a:rPr lang="fr-FR" altLang="fr-FR" sz="2000" dirty="0" err="1" smtClean="0">
                  <a:latin typeface="Courier New" pitchFamily="49" charset="0"/>
                </a:rPr>
                <a:t>Point2D</a:t>
              </a:r>
              <a:r>
                <a:rPr lang="fr-FR" altLang="fr-FR" sz="2000" dirty="0" smtClean="0">
                  <a:latin typeface="Courier New" pitchFamily="49" charset="0"/>
                </a:rPr>
                <a:t> </a:t>
              </a:r>
              <a:r>
                <a:rPr lang="fr-FR" altLang="fr-FR" sz="2000" dirty="0" err="1">
                  <a:latin typeface="Courier New" pitchFamily="49" charset="0"/>
                </a:rPr>
                <a:t>p</a:t>
              </a:r>
              <a:r>
                <a:rPr lang="fr-FR" altLang="fr-FR" sz="2000" dirty="0" err="1" smtClean="0">
                  <a:latin typeface="Courier New" pitchFamily="49" charset="0"/>
                </a:rPr>
                <a:t>1</a:t>
              </a:r>
              <a:r>
                <a:rPr lang="fr-FR" altLang="fr-FR" sz="2000" dirty="0">
                  <a:latin typeface="Courier New" pitchFamily="49" charset="0"/>
                </a:rPr>
                <a:t>;</a:t>
              </a:r>
            </a:p>
          </p:txBody>
        </p:sp>
        <p:sp>
          <p:nvSpPr>
            <p:cNvPr id="39951" name="Line 9"/>
            <p:cNvSpPr>
              <a:spLocks noChangeShapeType="1"/>
            </p:cNvSpPr>
            <p:nvPr/>
          </p:nvSpPr>
          <p:spPr bwMode="auto">
            <a:xfrm>
              <a:off x="1296" y="2448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567306" name="Rectangle 10"/>
          <p:cNvSpPr>
            <a:spLocks noChangeArrowheads="1"/>
          </p:cNvSpPr>
          <p:nvPr/>
        </p:nvSpPr>
        <p:spPr bwMode="auto">
          <a:xfrm>
            <a:off x="2501900" y="4090958"/>
            <a:ext cx="41857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array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smtClean="0">
                <a:latin typeface="Courier New" pitchFamily="49" charset="0"/>
              </a:rPr>
              <a:t>&lt;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, </a:t>
            </a:r>
            <a:r>
              <a:rPr lang="fr-FR" altLang="fr-FR" sz="2000" dirty="0">
                <a:latin typeface="Courier New" pitchFamily="49" charset="0"/>
              </a:rPr>
              <a:t>20&gt; </a:t>
            </a:r>
            <a:r>
              <a:rPr lang="fr-FR" altLang="fr-FR" sz="2000" dirty="0" err="1">
                <a:latin typeface="Courier New" pitchFamily="49" charset="0"/>
              </a:rPr>
              <a:t>t</a:t>
            </a:r>
            <a:r>
              <a:rPr lang="fr-FR" altLang="fr-FR" sz="2000" dirty="0" err="1" smtClean="0">
                <a:latin typeface="Courier New" pitchFamily="49" charset="0"/>
              </a:rPr>
              <a:t>abPt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</p:txBody>
      </p:sp>
      <p:sp>
        <p:nvSpPr>
          <p:cNvPr id="567307" name="Rectangle 11"/>
          <p:cNvSpPr>
            <a:spLocks noChangeArrowheads="1"/>
          </p:cNvSpPr>
          <p:nvPr/>
        </p:nvSpPr>
        <p:spPr bwMode="auto">
          <a:xfrm>
            <a:off x="2501900" y="4640233"/>
            <a:ext cx="41857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vector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smtClean="0">
                <a:latin typeface="Courier New" pitchFamily="49" charset="0"/>
              </a:rPr>
              <a:t>&lt;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&gt; </a:t>
            </a:r>
            <a:r>
              <a:rPr lang="fr-FR" altLang="fr-FR" sz="2000" dirty="0" err="1">
                <a:latin typeface="Courier New" pitchFamily="49" charset="0"/>
              </a:rPr>
              <a:t>v</a:t>
            </a:r>
            <a:r>
              <a:rPr lang="fr-FR" altLang="fr-FR" sz="2000" dirty="0" err="1" smtClean="0">
                <a:latin typeface="Courier New" pitchFamily="49" charset="0"/>
              </a:rPr>
              <a:t>Pt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(20);</a:t>
            </a:r>
          </a:p>
        </p:txBody>
      </p:sp>
      <p:grpSp>
        <p:nvGrpSpPr>
          <p:cNvPr id="567308" name="Group 12"/>
          <p:cNvGrpSpPr>
            <a:grpSpLocks/>
          </p:cNvGrpSpPr>
          <p:nvPr/>
        </p:nvGrpSpPr>
        <p:grpSpPr bwMode="auto">
          <a:xfrm>
            <a:off x="5235575" y="4032250"/>
            <a:ext cx="2613025" cy="2216150"/>
            <a:chOff x="3690" y="192"/>
            <a:chExt cx="1646" cy="1396"/>
          </a:xfrm>
        </p:grpSpPr>
        <p:sp>
          <p:nvSpPr>
            <p:cNvPr id="39948" name="AutoShape 13"/>
            <p:cNvSpPr>
              <a:spLocks/>
            </p:cNvSpPr>
            <p:nvPr/>
          </p:nvSpPr>
          <p:spPr bwMode="auto">
            <a:xfrm>
              <a:off x="4464" y="192"/>
              <a:ext cx="192" cy="624"/>
            </a:xfrm>
            <a:prstGeom prst="rightBrace">
              <a:avLst>
                <a:gd name="adj1" fmla="val 27083"/>
                <a:gd name="adj2" fmla="val 50000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fr-FR" sz="2000"/>
            </a:p>
          </p:txBody>
        </p:sp>
        <p:sp>
          <p:nvSpPr>
            <p:cNvPr id="39949" name="AutoShape 14"/>
            <p:cNvSpPr>
              <a:spLocks/>
            </p:cNvSpPr>
            <p:nvPr/>
          </p:nvSpPr>
          <p:spPr bwMode="auto">
            <a:xfrm>
              <a:off x="3690" y="1008"/>
              <a:ext cx="1646" cy="580"/>
            </a:xfrm>
            <a:prstGeom prst="callout3">
              <a:avLst>
                <a:gd name="adj1" fmla="val 12412"/>
                <a:gd name="adj2" fmla="val 102917"/>
                <a:gd name="adj3" fmla="val 12412"/>
                <a:gd name="adj4" fmla="val 110389"/>
                <a:gd name="adj5" fmla="val -85343"/>
                <a:gd name="adj6" fmla="val 110389"/>
                <a:gd name="adj7" fmla="val -85519"/>
                <a:gd name="adj8" fmla="val 56259"/>
              </a:avLst>
            </a:prstGeom>
            <a:solidFill>
              <a:srgbClr val="FFFFFF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ts val="500"/>
                </a:spcBef>
                <a:spcAft>
                  <a:spcPts val="500"/>
                </a:spcAft>
                <a:buFontTx/>
                <a:buNone/>
              </a:pPr>
              <a:r>
                <a:rPr lang="fr-FR" altLang="fr-FR" sz="2000"/>
                <a:t>constructeur par défaut </a:t>
              </a:r>
            </a:p>
            <a:p>
              <a:pPr algn="ctr">
                <a:spcBef>
                  <a:spcPts val="500"/>
                </a:spcBef>
                <a:spcAft>
                  <a:spcPts val="500"/>
                </a:spcAft>
                <a:buFontTx/>
                <a:buNone/>
              </a:pPr>
              <a:r>
                <a:rPr lang="fr-FR" altLang="fr-FR" sz="2000"/>
                <a:t>est appelé 20 fois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8" grpId="0" autoUpdateAnimBg="0"/>
      <p:bldP spid="567299" grpId="0" autoUpdateAnimBg="0"/>
      <p:bldP spid="567300" grpId="0" autoUpdateAnimBg="0"/>
      <p:bldP spid="567301" grpId="0" autoUpdateAnimBg="0"/>
      <p:bldP spid="567302" grpId="0" animBg="1" autoUpdateAnimBg="0"/>
      <p:bldP spid="567306" grpId="0" autoUpdateAnimBg="0"/>
      <p:bldP spid="56730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52208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2026140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98459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317290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80728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81025" y="4161780"/>
            <a:ext cx="27479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533400" y="4653136"/>
            <a:ext cx="1600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581025" y="4689648"/>
            <a:ext cx="1493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Constructeur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581025" y="3616697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</p:spTree>
    <p:extLst>
      <p:ext uri="{BB962C8B-B14F-4D97-AF65-F5344CB8AC3E}">
        <p14:creationId xmlns:p14="http://schemas.microsoft.com/office/powerpoint/2010/main" val="1672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8C406E5-ABBB-4828-AA8C-AADE7627CA77}" type="slidenum">
              <a:rPr lang="fr-FR" altLang="fr-FR" sz="1400"/>
              <a:pPr/>
              <a:t>31</a:t>
            </a:fld>
            <a:endParaRPr lang="fr-FR" altLang="fr-FR" sz="1400"/>
          </a:p>
        </p:txBody>
      </p:sp>
      <p:sp>
        <p:nvSpPr>
          <p:cNvPr id="490499" name="Rectangle 3"/>
          <p:cNvSpPr>
            <a:spLocks noChangeArrowheads="1"/>
          </p:cNvSpPr>
          <p:nvPr/>
        </p:nvSpPr>
        <p:spPr bwMode="auto">
          <a:xfrm>
            <a:off x="914400" y="969635"/>
            <a:ext cx="603242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// ...</a:t>
            </a:r>
          </a:p>
          <a:p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x,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y)</a:t>
            </a:r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{ </a:t>
            </a:r>
          </a:p>
          <a:p>
            <a:r>
              <a:rPr lang="fr-FR" altLang="fr-FR" b="1" dirty="0">
                <a:latin typeface="Courier New" pitchFamily="49" charset="0"/>
              </a:rPr>
              <a:t>       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= </a:t>
            </a:r>
            <a:r>
              <a:rPr lang="fr-FR" altLang="fr-FR" b="1" dirty="0" smtClean="0">
                <a:latin typeface="Courier New" pitchFamily="49" charset="0"/>
              </a:rPr>
              <a:t>x;</a:t>
            </a:r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    </a:t>
            </a:r>
            <a:r>
              <a:rPr lang="fr-FR" altLang="fr-FR" b="1" dirty="0" err="1" smtClean="0">
                <a:latin typeface="Courier New" pitchFamily="49" charset="0"/>
              </a:rPr>
              <a:t>myY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= </a:t>
            </a:r>
            <a:r>
              <a:rPr lang="fr-FR" altLang="fr-FR" b="1" dirty="0" smtClean="0">
                <a:latin typeface="Courier New" pitchFamily="49" charset="0"/>
              </a:rPr>
              <a:t>y;</a:t>
            </a:r>
            <a:endParaRPr lang="fr-FR" altLang="fr-FR" b="1" dirty="0">
              <a:latin typeface="Courier New" pitchFamily="49" charset="0"/>
            </a:endParaRPr>
          </a:p>
          <a:p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} // </a:t>
            </a:r>
            <a:r>
              <a:rPr lang="fr-FR" altLang="fr-FR" b="1" dirty="0" err="1" smtClean="0">
                <a:latin typeface="Courier New" pitchFamily="49" charset="0"/>
              </a:rPr>
              <a:t>Point2D</a:t>
            </a:r>
            <a:r>
              <a:rPr lang="fr-FR" altLang="fr-FR" b="1" dirty="0" smtClean="0">
                <a:latin typeface="Courier New" pitchFamily="49" charset="0"/>
              </a:rPr>
              <a:t>()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>
                <a:latin typeface="Courier New" pitchFamily="49" charset="0"/>
              </a:rPr>
              <a:t>	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6961188" y="4873625"/>
            <a:ext cx="12684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altLang="fr-FR"/>
              <a:t>ou mieux :</a:t>
            </a:r>
          </a:p>
        </p:txBody>
      </p:sp>
    </p:spTree>
    <p:extLst>
      <p:ext uri="{BB962C8B-B14F-4D97-AF65-F5344CB8AC3E}">
        <p14:creationId xmlns:p14="http://schemas.microsoft.com/office/powerpoint/2010/main" val="1158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autoUpdateAnimBg="0"/>
      <p:bldP spid="49050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2C31-0B22-45C3-B2AE-8E73EE44D1C5}" type="slidenum">
              <a:rPr lang="fr-FR" altLang="fr-FR"/>
              <a:pPr/>
              <a:t>32</a:t>
            </a:fld>
            <a:endParaRPr lang="fr-FR" altLang="fr-FR"/>
          </a:p>
        </p:txBody>
      </p:sp>
      <p:sp>
        <p:nvSpPr>
          <p:cNvPr id="588802" name="Rectangle 2"/>
          <p:cNvSpPr>
            <a:spLocks noChangeArrowheads="1"/>
          </p:cNvSpPr>
          <p:nvPr/>
        </p:nvSpPr>
        <p:spPr bwMode="auto">
          <a:xfrm>
            <a:off x="914400" y="990600"/>
            <a:ext cx="68018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// ...</a:t>
            </a:r>
          </a:p>
          <a:p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x</a:t>
            </a:r>
            <a:r>
              <a:rPr lang="fr-FR" altLang="fr-FR" b="1" dirty="0" smtClean="0">
                <a:latin typeface="Courier New" pitchFamily="49" charset="0"/>
              </a:rPr>
              <a:t>,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y</a:t>
            </a:r>
            <a:r>
              <a:rPr lang="fr-FR" altLang="fr-FR" b="1" dirty="0" smtClean="0">
                <a:latin typeface="Courier New" pitchFamily="49" charset="0"/>
              </a:rPr>
              <a:t>) </a:t>
            </a:r>
            <a:endParaRPr lang="fr-FR" altLang="fr-FR" b="1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>
                <a:latin typeface="Courier New" pitchFamily="49" charset="0"/>
              </a:rPr>
              <a:t>	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588803" name="Rectangle 3"/>
          <p:cNvSpPr>
            <a:spLocks noChangeArrowheads="1"/>
          </p:cNvSpPr>
          <p:nvPr/>
        </p:nvSpPr>
        <p:spPr bwMode="auto">
          <a:xfrm>
            <a:off x="6553200" y="4876800"/>
            <a:ext cx="2008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altLang="fr-FR"/>
              <a:t>ou encore mieux :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882650" y="3124200"/>
            <a:ext cx="46037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>
                <a:latin typeface="Courier New" pitchFamily="49" charset="0"/>
              </a:rPr>
              <a:t>        :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 smtClean="0">
                <a:latin typeface="Courier New" pitchFamily="49" charset="0"/>
              </a:rPr>
              <a:t> (x), </a:t>
            </a:r>
            <a:r>
              <a:rPr lang="fr-FR" altLang="fr-FR" b="1" dirty="0" err="1" smtClean="0">
                <a:latin typeface="Courier New" pitchFamily="49" charset="0"/>
              </a:rPr>
              <a:t>myY</a:t>
            </a:r>
            <a:r>
              <a:rPr lang="fr-FR" altLang="fr-FR" b="1" dirty="0" smtClean="0">
                <a:latin typeface="Courier New" pitchFamily="49" charset="0"/>
              </a:rPr>
              <a:t> (y) </a:t>
            </a:r>
            <a:r>
              <a:rPr lang="fr-FR" altLang="fr-FR" b="1" dirty="0">
                <a:latin typeface="Courier New" pitchFamily="49" charset="0"/>
              </a:rPr>
              <a:t>{}</a:t>
            </a:r>
          </a:p>
          <a:p>
            <a:endParaRPr lang="fr-FR" altLang="fr-FR" b="1" dirty="0">
              <a:latin typeface="Courier New" pitchFamily="49" charset="0"/>
            </a:endParaRPr>
          </a:p>
          <a:p>
            <a:endParaRPr lang="fr-FR" altLang="fr-FR" b="1" dirty="0">
              <a:latin typeface="Courier New" pitchFamily="49" charset="0"/>
            </a:endParaRPr>
          </a:p>
          <a:p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62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autoUpdateAnimBg="0"/>
      <p:bldP spid="58880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1495-EF72-45E3-A1EC-3F775ABB849E}" type="slidenum">
              <a:rPr lang="fr-FR" altLang="fr-FR"/>
              <a:pPr/>
              <a:t>33</a:t>
            </a:fld>
            <a:endParaRPr lang="fr-FR" altLang="fr-FR"/>
          </a:p>
        </p:txBody>
      </p:sp>
      <p:sp>
        <p:nvSpPr>
          <p:cNvPr id="589826" name="Rectangle 2"/>
          <p:cNvSpPr>
            <a:spLocks noChangeArrowheads="1"/>
          </p:cNvSpPr>
          <p:nvPr/>
        </p:nvSpPr>
        <p:spPr bwMode="auto">
          <a:xfrm>
            <a:off x="609600" y="367477"/>
            <a:ext cx="710963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// ...</a:t>
            </a:r>
          </a:p>
          <a:p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x</a:t>
            </a:r>
            <a:r>
              <a:rPr lang="fr-FR" altLang="fr-FR" b="1" dirty="0" smtClean="0">
                <a:latin typeface="Courier New" pitchFamily="49" charset="0"/>
              </a:rPr>
              <a:t>,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y</a:t>
            </a:r>
            <a:r>
              <a:rPr lang="fr-FR" altLang="fr-FR" b="1" dirty="0" smtClean="0">
                <a:latin typeface="Courier New" pitchFamily="49" charset="0"/>
              </a:rPr>
              <a:t>) ; 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>
                <a:latin typeface="Courier New" pitchFamily="49" charset="0"/>
              </a:rPr>
              <a:t>	</a:t>
            </a:r>
            <a:endParaRPr lang="fr-FR" altLang="fr-FR" b="1" dirty="0">
              <a:latin typeface="Courier New" pitchFamily="49" charset="0"/>
            </a:endParaRPr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609600" y="4032518"/>
            <a:ext cx="72635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Point2D.cpp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x</a:t>
            </a:r>
            <a:r>
              <a:rPr lang="fr-FR" altLang="fr-FR" b="1" dirty="0" smtClean="0">
                <a:latin typeface="Courier New" pitchFamily="49" charset="0"/>
              </a:rPr>
              <a:t>, </a:t>
            </a:r>
            <a:r>
              <a:rPr lang="fr-FR" altLang="fr-FR" b="1" dirty="0" err="1">
                <a:latin typeface="Courier New" pitchFamily="49" charset="0"/>
              </a:rPr>
              <a:t>const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err="1">
                <a:latin typeface="Courier New" pitchFamily="49" charset="0"/>
              </a:rPr>
              <a:t>int</a:t>
            </a:r>
            <a:r>
              <a:rPr lang="fr-FR" altLang="fr-FR" b="1" dirty="0">
                <a:latin typeface="Courier New" pitchFamily="49" charset="0"/>
              </a:rPr>
              <a:t> </a:t>
            </a:r>
            <a:r>
              <a:rPr lang="fr-FR" altLang="fr-FR" b="1" dirty="0" smtClean="0">
                <a:latin typeface="Courier New" pitchFamily="49" charset="0"/>
              </a:rPr>
              <a:t>&amp; y</a:t>
            </a:r>
            <a:r>
              <a:rPr lang="fr-FR" altLang="fr-FR" b="1" dirty="0" smtClean="0">
                <a:latin typeface="Courier New" pitchFamily="49" charset="0"/>
              </a:rPr>
              <a:t>) </a:t>
            </a:r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: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 smtClean="0">
                <a:latin typeface="Courier New" pitchFamily="49" charset="0"/>
              </a:rPr>
              <a:t> (x), </a:t>
            </a:r>
            <a:r>
              <a:rPr lang="fr-FR" altLang="fr-FR" b="1" dirty="0" err="1" smtClean="0">
                <a:latin typeface="Courier New" pitchFamily="49" charset="0"/>
              </a:rPr>
              <a:t>myY</a:t>
            </a:r>
            <a:r>
              <a:rPr lang="fr-FR" altLang="fr-FR" b="1" dirty="0" smtClean="0">
                <a:latin typeface="Courier New" pitchFamily="49" charset="0"/>
              </a:rPr>
              <a:t> (y) </a:t>
            </a:r>
            <a:r>
              <a:rPr lang="fr-FR" altLang="fr-FR" b="1" dirty="0">
                <a:latin typeface="Courier New" pitchFamily="49" charset="0"/>
              </a:rPr>
              <a:t>{}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1004888" y="3489325"/>
            <a:ext cx="366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et</a:t>
            </a:r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5029200" y="609600"/>
            <a:ext cx="2773363" cy="1016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fr-FR" altLang="fr-FR" b="1">
                <a:sym typeface="Symbol" pitchFamily="18" charset="2"/>
              </a:rPr>
              <a:t></a:t>
            </a:r>
            <a:r>
              <a:rPr lang="fr-FR" altLang="fr-FR" b="1"/>
              <a:t> </a:t>
            </a:r>
          </a:p>
          <a:p>
            <a:pPr algn="ctr"/>
            <a:r>
              <a:rPr lang="fr-FR" altLang="fr-FR" b="1"/>
              <a:t>constructeur par défaut</a:t>
            </a:r>
          </a:p>
          <a:p>
            <a:pPr algn="ctr"/>
            <a:r>
              <a:rPr lang="fr-FR" altLang="fr-FR" b="1">
                <a:solidFill>
                  <a:srgbClr val="FF3300"/>
                </a:solidFill>
              </a:rPr>
              <a:t>n'existe plus</a:t>
            </a:r>
            <a:r>
              <a:rPr lang="fr-FR" altLang="fr-FR" b="1"/>
              <a:t> !</a:t>
            </a:r>
          </a:p>
        </p:txBody>
      </p:sp>
      <p:sp>
        <p:nvSpPr>
          <p:cNvPr id="589830" name="Rectangle 6"/>
          <p:cNvSpPr>
            <a:spLocks noChangeArrowheads="1"/>
          </p:cNvSpPr>
          <p:nvPr/>
        </p:nvSpPr>
        <p:spPr bwMode="auto">
          <a:xfrm>
            <a:off x="715963" y="5500688"/>
            <a:ext cx="12525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Utilisation</a:t>
            </a:r>
          </a:p>
        </p:txBody>
      </p:sp>
      <p:sp>
        <p:nvSpPr>
          <p:cNvPr id="589831" name="Rectangle 7"/>
          <p:cNvSpPr>
            <a:spLocks noChangeArrowheads="1"/>
          </p:cNvSpPr>
          <p:nvPr/>
        </p:nvSpPr>
        <p:spPr bwMode="auto">
          <a:xfrm>
            <a:off x="914400" y="6002308"/>
            <a:ext cx="29546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p1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(3, 4);</a:t>
            </a:r>
          </a:p>
        </p:txBody>
      </p:sp>
      <p:pic>
        <p:nvPicPr>
          <p:cNvPr id="589832" name="Picture 8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6" grpId="0" autoUpdateAnimBg="0"/>
      <p:bldP spid="589827" grpId="0" autoUpdateAnimBg="0"/>
      <p:bldP spid="589828" grpId="0" autoUpdateAnimBg="0"/>
      <p:bldP spid="589829" grpId="0" animBg="1" autoUpdateAnimBg="0"/>
      <p:bldP spid="589830" grpId="0" autoUpdateAnimBg="0"/>
      <p:bldP spid="58983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6B7E-6A43-46C5-9758-D993AB00D45E}" type="slidenum">
              <a:rPr lang="fr-FR" altLang="fr-FR"/>
              <a:pPr/>
              <a:t>34</a:t>
            </a:fld>
            <a:endParaRPr lang="fr-FR" altLang="fr-FR"/>
          </a:p>
        </p:txBody>
      </p:sp>
      <p:sp>
        <p:nvSpPr>
          <p:cNvPr id="590850" name="Rectangle 2"/>
          <p:cNvSpPr>
            <a:spLocks noChangeArrowheads="1"/>
          </p:cNvSpPr>
          <p:nvPr/>
        </p:nvSpPr>
        <p:spPr bwMode="auto">
          <a:xfrm>
            <a:off x="858838" y="152400"/>
            <a:ext cx="435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constructeur par défaut </a:t>
            </a:r>
            <a:r>
              <a:rPr lang="fr-FR" altLang="fr-FR">
                <a:solidFill>
                  <a:srgbClr val="FF3300"/>
                </a:solidFill>
              </a:rPr>
              <a:t>n'existe plus</a:t>
            </a:r>
            <a:r>
              <a:rPr lang="fr-FR" altLang="fr-FR"/>
              <a:t> !  </a:t>
            </a:r>
            <a:r>
              <a:rPr lang="fr-FR" altLang="fr-FR">
                <a:sym typeface="Symbol" pitchFamily="18" charset="2"/>
              </a:rPr>
              <a:t></a:t>
            </a:r>
            <a:endParaRPr lang="fr-FR" altLang="fr-FR"/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575610" y="790546"/>
            <a:ext cx="38779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dirty="0" err="1">
                <a:latin typeface="Courier New" pitchFamily="49" charset="0"/>
              </a:rPr>
              <a:t>array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&lt;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, </a:t>
            </a:r>
            <a:r>
              <a:rPr lang="fr-FR" altLang="fr-FR" dirty="0">
                <a:latin typeface="Courier New" pitchFamily="49" charset="0"/>
              </a:rPr>
              <a:t>10&gt;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Pt</a:t>
            </a:r>
            <a:r>
              <a:rPr lang="fr-FR" altLang="fr-FR" dirty="0">
                <a:latin typeface="Courier New" pitchFamily="49" charset="0"/>
              </a:rPr>
              <a:t>;</a:t>
            </a:r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4546600" y="762000"/>
            <a:ext cx="193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solidFill>
                  <a:srgbClr val="FF3300"/>
                </a:solidFill>
              </a:rPr>
              <a:t>erreur de syntaxe</a:t>
            </a: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7261225" y="762000"/>
            <a:ext cx="43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sym typeface="Symbol" pitchFamily="18" charset="2"/>
              </a:rPr>
              <a:t></a:t>
            </a:r>
          </a:p>
        </p:txBody>
      </p:sp>
      <p:sp>
        <p:nvSpPr>
          <p:cNvPr id="590854" name="Rectangle 6"/>
          <p:cNvSpPr>
            <a:spLocks noChangeArrowheads="1"/>
          </p:cNvSpPr>
          <p:nvPr/>
        </p:nvSpPr>
        <p:spPr bwMode="auto">
          <a:xfrm>
            <a:off x="685800" y="1219200"/>
            <a:ext cx="3605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ajouter un constructeur par défaut</a:t>
            </a:r>
          </a:p>
        </p:txBody>
      </p:sp>
      <p:sp>
        <p:nvSpPr>
          <p:cNvPr id="590855" name="Rectangle 7"/>
          <p:cNvSpPr>
            <a:spLocks noChangeArrowheads="1"/>
          </p:cNvSpPr>
          <p:nvPr/>
        </p:nvSpPr>
        <p:spPr bwMode="auto">
          <a:xfrm>
            <a:off x="577850" y="1721713"/>
            <a:ext cx="695575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// ...</a:t>
            </a:r>
          </a:p>
          <a:p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smtClean="0">
                <a:latin typeface="Courier New" pitchFamily="49" charset="0"/>
              </a:rPr>
              <a:t>Point2D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</a:t>
            </a:r>
            <a:r>
              <a:rPr lang="fr-FR" altLang="fr-FR" dirty="0" smtClean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y);</a:t>
            </a:r>
            <a:endParaRPr lang="fr-FR" altLang="fr-FR" b="1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</a:t>
            </a:r>
            <a:r>
              <a:rPr lang="fr-FR" altLang="fr-FR" b="1" dirty="0" smtClean="0">
                <a:latin typeface="Courier New" pitchFamily="49" charset="0"/>
              </a:rPr>
              <a:t>Point2D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void</a:t>
            </a:r>
            <a:r>
              <a:rPr lang="fr-FR" altLang="fr-FR" b="1" dirty="0">
                <a:latin typeface="Courier New" pitchFamily="49" charset="0"/>
              </a:rPr>
              <a:t>)                     </a:t>
            </a:r>
            <a:r>
              <a:rPr lang="fr-FR" altLang="fr-FR" b="1" dirty="0" smtClean="0">
                <a:latin typeface="Courier New" pitchFamily="49" charset="0"/>
              </a:rPr>
              <a:t>   ; 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>
                <a:latin typeface="Courier New" pitchFamily="49" charset="0"/>
              </a:rPr>
              <a:t>	</a:t>
            </a:r>
          </a:p>
        </p:txBody>
      </p:sp>
      <p:sp>
        <p:nvSpPr>
          <p:cNvPr id="590856" name="Rectangle 8"/>
          <p:cNvSpPr>
            <a:spLocks noChangeArrowheads="1"/>
          </p:cNvSpPr>
          <p:nvPr/>
        </p:nvSpPr>
        <p:spPr bwMode="auto">
          <a:xfrm>
            <a:off x="533400" y="5024606"/>
            <a:ext cx="69557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Point2D.cpp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POINT::</a:t>
            </a:r>
            <a:r>
              <a:rPr lang="fr-FR" altLang="fr-FR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</a:t>
            </a:r>
            <a:r>
              <a:rPr lang="fr-FR" altLang="fr-FR" b="1" dirty="0" err="1">
                <a:latin typeface="Courier New" pitchFamily="49" charset="0"/>
              </a:rPr>
              <a:t>void</a:t>
            </a:r>
            <a:r>
              <a:rPr lang="fr-FR" altLang="fr-FR" b="1" dirty="0">
                <a:latin typeface="Courier New" pitchFamily="49" charset="0"/>
              </a:rPr>
              <a:t>) 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: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(0), </a:t>
            </a:r>
            <a:r>
              <a:rPr lang="fr-FR" altLang="fr-FR" b="1" dirty="0" err="1" smtClean="0">
                <a:latin typeface="Courier New" pitchFamily="49" charset="0"/>
              </a:rPr>
              <a:t>myY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b="1" dirty="0">
                <a:latin typeface="Courier New" pitchFamily="49" charset="0"/>
              </a:rPr>
              <a:t>(0) {}</a:t>
            </a:r>
            <a:endParaRPr lang="fr-FR" altLang="fr-FR" dirty="0">
              <a:latin typeface="Courier New" pitchFamily="49" charset="0"/>
            </a:endParaRPr>
          </a:p>
        </p:txBody>
      </p:sp>
      <p:pic>
        <p:nvPicPr>
          <p:cNvPr id="590858" name="Picture 10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9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9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autoUpdateAnimBg="0"/>
      <p:bldP spid="590851" grpId="0" autoUpdateAnimBg="0"/>
      <p:bldP spid="590852" grpId="0" autoUpdateAnimBg="0"/>
      <p:bldP spid="590853" grpId="0" autoUpdateAnimBg="0"/>
      <p:bldP spid="590854" grpId="0" autoUpdateAnimBg="0"/>
      <p:bldP spid="590855" grpId="0" autoUpdateAnimBg="0"/>
      <p:bldP spid="59085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52208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2026140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598459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317290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80728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81025" y="4293096"/>
            <a:ext cx="27479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581025" y="4725144"/>
            <a:ext cx="1493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Constructeur</a:t>
            </a: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609600" y="5232375"/>
            <a:ext cx="3657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581025" y="5229200"/>
            <a:ext cx="368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/>
              <a:t>Constructeur avec valeurs initiales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581025" y="3717032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</p:spTree>
    <p:extLst>
      <p:ext uri="{BB962C8B-B14F-4D97-AF65-F5344CB8AC3E}">
        <p14:creationId xmlns:p14="http://schemas.microsoft.com/office/powerpoint/2010/main" val="42828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D1-8C80-48D5-B837-FC5500B99699}" type="slidenum">
              <a:rPr lang="fr-FR" altLang="fr-FR"/>
              <a:pPr/>
              <a:t>36</a:t>
            </a:fld>
            <a:endParaRPr lang="fr-FR" altLang="fr-FR"/>
          </a:p>
        </p:txBody>
      </p:sp>
      <p:sp>
        <p:nvSpPr>
          <p:cNvPr id="592898" name="Rectangle 2"/>
          <p:cNvSpPr>
            <a:spLocks noChangeArrowheads="1"/>
          </p:cNvSpPr>
          <p:nvPr/>
        </p:nvSpPr>
        <p:spPr bwMode="auto">
          <a:xfrm>
            <a:off x="304800" y="304800"/>
            <a:ext cx="8186857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// fichier </a:t>
            </a:r>
            <a:r>
              <a:rPr lang="fr-FR" altLang="fr-FR" dirty="0" err="1" smtClean="0">
                <a:latin typeface="Courier New" pitchFamily="49" charset="0"/>
              </a:rPr>
              <a:t>Point2D.h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// ...</a:t>
            </a:r>
          </a:p>
          <a:p>
            <a:r>
              <a:rPr lang="fr-FR" altLang="fr-FR" dirty="0">
                <a:latin typeface="Courier New" pitchFamily="49" charset="0"/>
              </a:rPr>
              <a:t>  public :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smtClean="0">
                <a:latin typeface="Courier New" pitchFamily="49" charset="0"/>
              </a:rPr>
              <a:t>Point2D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   </a:t>
            </a:r>
            <a:r>
              <a:rPr lang="fr-FR" altLang="fr-FR" b="1" dirty="0" smtClean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, 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y  </a:t>
            </a:r>
            <a:r>
              <a:rPr lang="fr-FR" altLang="fr-FR" b="1" dirty="0" smtClean="0">
                <a:latin typeface="Courier New" pitchFamily="49" charset="0"/>
              </a:rPr>
              <a:t>  </a:t>
            </a:r>
            <a:r>
              <a:rPr lang="fr-FR" altLang="fr-FR" dirty="0" smtClean="0">
                <a:latin typeface="Courier New" pitchFamily="49" charset="0"/>
              </a:rPr>
              <a:t>)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        :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 smtClean="0">
                <a:latin typeface="Courier New" pitchFamily="49" charset="0"/>
              </a:rPr>
              <a:t> (x), </a:t>
            </a:r>
            <a:r>
              <a:rPr lang="fr-FR" altLang="fr-FR" dirty="0" err="1" smtClean="0">
                <a:latin typeface="Courier New" pitchFamily="49" charset="0"/>
              </a:rPr>
              <a:t>myY</a:t>
            </a:r>
            <a:r>
              <a:rPr lang="fr-FR" altLang="fr-FR" dirty="0" smtClean="0">
                <a:latin typeface="Courier New" pitchFamily="49" charset="0"/>
              </a:rPr>
              <a:t> (y) </a:t>
            </a:r>
            <a:r>
              <a:rPr lang="fr-FR" altLang="fr-FR" dirty="0">
                <a:latin typeface="Courier New" pitchFamily="49" charset="0"/>
              </a:rPr>
              <a:t>{}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>
                <a:latin typeface="Courier New" pitchFamily="49" charset="0"/>
              </a:rPr>
              <a:t>	</a:t>
            </a:r>
          </a:p>
        </p:txBody>
      </p:sp>
      <p:sp>
        <p:nvSpPr>
          <p:cNvPr id="592899" name="Rectangle 3"/>
          <p:cNvSpPr>
            <a:spLocks noChangeArrowheads="1"/>
          </p:cNvSpPr>
          <p:nvPr/>
        </p:nvSpPr>
        <p:spPr bwMode="auto">
          <a:xfrm>
            <a:off x="381000" y="4210021"/>
            <a:ext cx="7571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p</a:t>
            </a:r>
            <a:r>
              <a:rPr lang="fr-FR" altLang="fr-FR" dirty="0" err="1" smtClean="0">
                <a:latin typeface="Courier New" pitchFamily="49" charset="0"/>
              </a:rPr>
              <a:t>1</a:t>
            </a:r>
            <a:r>
              <a:rPr lang="fr-FR" altLang="fr-FR" dirty="0">
                <a:latin typeface="Courier New" pitchFamily="49" charset="0"/>
              </a:rPr>
              <a:t>;           // de coordonnées { 0,  0}</a:t>
            </a:r>
          </a:p>
        </p:txBody>
      </p:sp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314325" y="3586163"/>
            <a:ext cx="138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Utilisation :</a:t>
            </a:r>
          </a:p>
        </p:txBody>
      </p:sp>
      <p:sp>
        <p:nvSpPr>
          <p:cNvPr id="592901" name="Rectangle 5"/>
          <p:cNvSpPr>
            <a:spLocks noChangeArrowheads="1"/>
          </p:cNvSpPr>
          <p:nvPr/>
        </p:nvSpPr>
        <p:spPr bwMode="auto">
          <a:xfrm>
            <a:off x="3709988" y="3581400"/>
            <a:ext cx="4576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 dirty="0"/>
              <a:t>remplace les deux constructeurs précédents</a:t>
            </a:r>
          </a:p>
        </p:txBody>
      </p:sp>
      <p:sp>
        <p:nvSpPr>
          <p:cNvPr id="592902" name="Rectangle 6"/>
          <p:cNvSpPr>
            <a:spLocks noChangeArrowheads="1"/>
          </p:cNvSpPr>
          <p:nvPr/>
        </p:nvSpPr>
        <p:spPr bwMode="auto">
          <a:xfrm>
            <a:off x="381000" y="4667221"/>
            <a:ext cx="7571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p</a:t>
            </a:r>
            <a:r>
              <a:rPr lang="fr-FR" altLang="fr-FR" dirty="0" err="1" smtClean="0">
                <a:latin typeface="Courier New" pitchFamily="49" charset="0"/>
              </a:rPr>
              <a:t>2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(12) ;     // de coordonnées {12,  0}</a:t>
            </a:r>
          </a:p>
        </p:txBody>
      </p:sp>
      <p:sp>
        <p:nvSpPr>
          <p:cNvPr id="592903" name="Rectangle 7"/>
          <p:cNvSpPr>
            <a:spLocks noChangeArrowheads="1"/>
          </p:cNvSpPr>
          <p:nvPr/>
        </p:nvSpPr>
        <p:spPr bwMode="auto">
          <a:xfrm>
            <a:off x="381000" y="5200621"/>
            <a:ext cx="7571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p</a:t>
            </a:r>
            <a:r>
              <a:rPr lang="fr-FR" altLang="fr-FR" dirty="0" err="1" smtClean="0">
                <a:latin typeface="Courier New" pitchFamily="49" charset="0"/>
              </a:rPr>
              <a:t>3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(12, 34) ; // de coordonnées {12, 34}</a:t>
            </a:r>
          </a:p>
        </p:txBody>
      </p:sp>
      <p:sp>
        <p:nvSpPr>
          <p:cNvPr id="592904" name="Rectangle 8"/>
          <p:cNvSpPr>
            <a:spLocks noChangeArrowheads="1"/>
          </p:cNvSpPr>
          <p:nvPr/>
        </p:nvSpPr>
        <p:spPr bwMode="auto">
          <a:xfrm>
            <a:off x="381000" y="5718146"/>
            <a:ext cx="88024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>
                <a:latin typeface="Courier New" pitchFamily="49" charset="0"/>
              </a:rPr>
              <a:t>array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&lt;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r>
              <a:rPr lang="fr-FR" altLang="fr-FR" dirty="0" smtClean="0">
                <a:latin typeface="Courier New" pitchFamily="49" charset="0"/>
              </a:rPr>
              <a:t>, </a:t>
            </a:r>
            <a:r>
              <a:rPr lang="fr-FR" altLang="fr-FR" dirty="0">
                <a:latin typeface="Courier New" pitchFamily="49" charset="0"/>
              </a:rPr>
              <a:t>10&gt; </a:t>
            </a:r>
            <a:r>
              <a:rPr lang="fr-FR" altLang="fr-FR" dirty="0" err="1">
                <a:latin typeface="Courier New" pitchFamily="49" charset="0"/>
              </a:rPr>
              <a:t>v</a:t>
            </a:r>
            <a:r>
              <a:rPr lang="fr-FR" altLang="fr-FR" dirty="0" err="1" smtClean="0">
                <a:latin typeface="Courier New" pitchFamily="49" charset="0"/>
              </a:rPr>
              <a:t>P</a:t>
            </a:r>
            <a:r>
              <a:rPr lang="fr-FR" altLang="fr-FR" dirty="0">
                <a:latin typeface="Courier New" pitchFamily="49" charset="0"/>
              </a:rPr>
              <a:t>// 10 points de coordonnées {0, 0}</a:t>
            </a:r>
          </a:p>
        </p:txBody>
      </p:sp>
      <p:sp>
        <p:nvSpPr>
          <p:cNvPr id="592905" name="Rectangle 9"/>
          <p:cNvSpPr>
            <a:spLocks noChangeArrowheads="1"/>
          </p:cNvSpPr>
          <p:nvPr/>
        </p:nvSpPr>
        <p:spPr bwMode="auto">
          <a:xfrm>
            <a:off x="2671763" y="6253163"/>
            <a:ext cx="4027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solidFill>
                  <a:srgbClr val="FF3300"/>
                </a:solidFill>
              </a:rPr>
              <a:t>joue le rôle de constructeur par défaut</a:t>
            </a:r>
          </a:p>
        </p:txBody>
      </p:sp>
      <p:sp>
        <p:nvSpPr>
          <p:cNvPr id="592906" name="Rectangle 10"/>
          <p:cNvSpPr>
            <a:spLocks noChangeArrowheads="1"/>
          </p:cNvSpPr>
          <p:nvPr/>
        </p:nvSpPr>
        <p:spPr bwMode="auto">
          <a:xfrm>
            <a:off x="4267200" y="2971800"/>
            <a:ext cx="455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fr-FR" altLang="fr-FR"/>
              <a:t>Séparation de la déclaration et du corps  </a:t>
            </a:r>
            <a:r>
              <a:rPr lang="fr-FR" altLang="fr-FR">
                <a:sym typeface="Symbol" pitchFamily="18" charset="2"/>
              </a:rPr>
              <a:t></a:t>
            </a:r>
            <a:endParaRPr lang="fr-FR" altLang="fr-FR"/>
          </a:p>
        </p:txBody>
      </p:sp>
      <p:sp>
        <p:nvSpPr>
          <p:cNvPr id="592907" name="Rectangle 11"/>
          <p:cNvSpPr>
            <a:spLocks noChangeArrowheads="1"/>
          </p:cNvSpPr>
          <p:nvPr/>
        </p:nvSpPr>
        <p:spPr bwMode="auto">
          <a:xfrm>
            <a:off x="4211960" y="2133600"/>
            <a:ext cx="38779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 = </a:t>
            </a:r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0</a:t>
            </a:r>
            <a:r>
              <a:rPr lang="fr-FR" altLang="fr-FR" dirty="0">
                <a:solidFill>
                  <a:srgbClr val="FF3300"/>
                </a:solidFill>
                <a:latin typeface="Courier New" pitchFamily="49" charset="0"/>
              </a:rPr>
              <a:t>             </a:t>
            </a:r>
            <a:r>
              <a:rPr lang="fr-FR" altLang="fr-FR" dirty="0" smtClean="0">
                <a:solidFill>
                  <a:srgbClr val="FF3300"/>
                </a:solidFill>
                <a:latin typeface="Courier New" pitchFamily="49" charset="0"/>
              </a:rPr>
              <a:t>   </a:t>
            </a:r>
            <a:r>
              <a:rPr lang="fr-FR" altLang="fr-FR" b="1" dirty="0" smtClean="0">
                <a:solidFill>
                  <a:srgbClr val="FF3300"/>
                </a:solidFill>
                <a:latin typeface="Courier New" pitchFamily="49" charset="0"/>
              </a:rPr>
              <a:t>= </a:t>
            </a:r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0</a:t>
            </a:r>
            <a:r>
              <a:rPr lang="fr-FR" altLang="fr-FR" dirty="0">
                <a:solidFill>
                  <a:srgbClr val="FF3300"/>
                </a:solidFill>
                <a:latin typeface="Courier New" pitchFamily="49" charset="0"/>
              </a:rPr>
              <a:t>	</a:t>
            </a:r>
          </a:p>
        </p:txBody>
      </p:sp>
      <p:pic>
        <p:nvPicPr>
          <p:cNvPr id="592908" name="Picture 12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1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8" grpId="0" autoUpdateAnimBg="0"/>
      <p:bldP spid="592899" grpId="0" autoUpdateAnimBg="0"/>
      <p:bldP spid="592900" grpId="0" autoUpdateAnimBg="0"/>
      <p:bldP spid="592901" grpId="0" autoUpdateAnimBg="0"/>
      <p:bldP spid="592902" grpId="0" autoUpdateAnimBg="0"/>
      <p:bldP spid="592903" grpId="0" autoUpdateAnimBg="0"/>
      <p:bldP spid="592904" grpId="0" autoUpdateAnimBg="0"/>
      <p:bldP spid="592905" grpId="0" autoUpdateAnimBg="0"/>
      <p:bldP spid="592906" grpId="0" autoUpdateAnimBg="0"/>
      <p:bldP spid="59290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7609-52BB-4B74-8B5E-F82EEA5A3E7C}" type="slidenum">
              <a:rPr lang="fr-FR" altLang="fr-FR"/>
              <a:pPr/>
              <a:t>37</a:t>
            </a:fld>
            <a:endParaRPr lang="fr-FR" altLang="fr-FR"/>
          </a:p>
        </p:txBody>
      </p:sp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6400800" y="577920"/>
            <a:ext cx="176688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fr-FR" dirty="0"/>
              <a:t>classe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/>
          </a:p>
        </p:txBody>
      </p:sp>
      <p:sp>
        <p:nvSpPr>
          <p:cNvPr id="593923" name="Rectangle 3"/>
          <p:cNvSpPr>
            <a:spLocks noChangeArrowheads="1"/>
          </p:cNvSpPr>
          <p:nvPr/>
        </p:nvSpPr>
        <p:spPr bwMode="auto">
          <a:xfrm>
            <a:off x="373063" y="360452"/>
            <a:ext cx="5916612" cy="61863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// Fichier </a:t>
            </a:r>
            <a:r>
              <a:rPr lang="fr-FR" altLang="fr-FR" sz="1800" dirty="0" err="1" smtClean="0">
                <a:latin typeface="Courier New" pitchFamily="49" charset="0"/>
              </a:rPr>
              <a:t>Point2D.h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ifndef</a:t>
            </a:r>
            <a:r>
              <a:rPr lang="fr-FR" altLang="fr-FR" sz="1800" b="1" dirty="0">
                <a:latin typeface="Courier New" pitchFamily="49" charset="0"/>
              </a:rPr>
              <a:t> __</a:t>
            </a:r>
            <a:r>
              <a:rPr lang="fr-FR" altLang="fr-FR" sz="1800" b="1" dirty="0" err="1" smtClean="0">
                <a:latin typeface="Courier New" pitchFamily="49" charset="0"/>
              </a:rPr>
              <a:t>POINT2D_H</a:t>
            </a:r>
            <a:r>
              <a:rPr lang="fr-FR" altLang="fr-FR" sz="1800" b="1" dirty="0">
                <a:latin typeface="Courier New" pitchFamily="49" charset="0"/>
              </a:rPr>
              <a:t>__</a:t>
            </a: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define</a:t>
            </a:r>
            <a:r>
              <a:rPr lang="fr-FR" altLang="fr-FR" sz="1800" b="1" dirty="0">
                <a:latin typeface="Courier New" pitchFamily="49" charset="0"/>
              </a:rPr>
              <a:t> __</a:t>
            </a:r>
            <a:r>
              <a:rPr lang="fr-FR" altLang="fr-FR" sz="1800" b="1" dirty="0" err="1" smtClean="0">
                <a:latin typeface="Courier New" pitchFamily="49" charset="0"/>
              </a:rPr>
              <a:t>POINT2D_H</a:t>
            </a:r>
            <a:r>
              <a:rPr lang="fr-FR" altLang="fr-FR" sz="1800" b="1" dirty="0">
                <a:latin typeface="Courier New" pitchFamily="49" charset="0"/>
              </a:rPr>
              <a:t>__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endParaRPr lang="fr-FR" altLang="fr-FR" sz="1800" b="1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endif</a:t>
            </a:r>
            <a:r>
              <a:rPr lang="fr-FR" altLang="fr-FR" sz="1800" b="1" dirty="0">
                <a:latin typeface="Courier New" pitchFamily="49" charset="0"/>
              </a:rPr>
              <a:t> /* __</a:t>
            </a:r>
            <a:r>
              <a:rPr lang="fr-FR" altLang="fr-FR" sz="1800" b="1" dirty="0" err="1" smtClean="0">
                <a:latin typeface="Courier New" pitchFamily="49" charset="0"/>
              </a:rPr>
              <a:t>POINT2D_H</a:t>
            </a:r>
            <a:r>
              <a:rPr lang="fr-FR" altLang="fr-FR" sz="1800" b="1" dirty="0">
                <a:latin typeface="Courier New" pitchFamily="49" charset="0"/>
              </a:rPr>
              <a:t>__ */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382588" y="1527175"/>
            <a:ext cx="37338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b="1" dirty="0" err="1">
                <a:solidFill>
                  <a:srgbClr val="0000FF"/>
                </a:solidFill>
                <a:latin typeface="Courier New" pitchFamily="49" charset="0"/>
              </a:rPr>
              <a:t>namespace</a:t>
            </a:r>
            <a:r>
              <a:rPr lang="fr-FR" altLang="fr-FR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fr-FR" altLang="fr-FR" sz="1800" b="1" dirty="0" err="1">
                <a:solidFill>
                  <a:srgbClr val="0000FF"/>
                </a:solidFill>
                <a:latin typeface="Courier New" pitchFamily="49" charset="0"/>
              </a:rPr>
              <a:t>nsGraphBase</a:t>
            </a:r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fr-FR" altLang="fr-FR" sz="1800" b="1" dirty="0">
                <a:solidFill>
                  <a:srgbClr val="0000FF"/>
                </a:solidFill>
                <a:latin typeface="Courier New" pitchFamily="49" charset="0"/>
              </a:rPr>
              <a:t>{</a:t>
            </a: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b="1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b="1" dirty="0">
              <a:solidFill>
                <a:srgbClr val="0000FF"/>
              </a:solidFill>
              <a:latin typeface="Courier New" pitchFamily="49" charset="0"/>
            </a:endParaRPr>
          </a:p>
          <a:p>
            <a:endParaRPr lang="fr-FR" altLang="fr-FR" sz="1800" b="1" dirty="0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fr-FR" altLang="fr-FR" sz="1800" b="1" dirty="0">
                <a:solidFill>
                  <a:srgbClr val="0000FF"/>
                </a:solidFill>
                <a:latin typeface="Courier New" pitchFamily="49" charset="0"/>
              </a:rPr>
              <a:t>} // </a:t>
            </a:r>
            <a:r>
              <a:rPr lang="fr-FR" altLang="fr-FR" sz="1800" b="1" dirty="0" err="1">
                <a:solidFill>
                  <a:srgbClr val="0000FF"/>
                </a:solidFill>
                <a:latin typeface="Courier New" pitchFamily="49" charset="0"/>
              </a:rPr>
              <a:t>namespace</a:t>
            </a:r>
            <a:r>
              <a:rPr lang="fr-FR" altLang="fr-FR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fr-FR" altLang="fr-FR" sz="1800" b="1" dirty="0" err="1">
                <a:solidFill>
                  <a:srgbClr val="0000FF"/>
                </a:solidFill>
                <a:latin typeface="Courier New" pitchFamily="49" charset="0"/>
              </a:rPr>
              <a:t>nsGraphBase</a:t>
            </a:r>
            <a:endParaRPr lang="fr-FR" altLang="fr-FR" sz="1800" dirty="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593925" name="Rectangle 5"/>
          <p:cNvSpPr>
            <a:spLocks noChangeArrowheads="1"/>
          </p:cNvSpPr>
          <p:nvPr/>
        </p:nvSpPr>
        <p:spPr bwMode="auto">
          <a:xfrm>
            <a:off x="381000" y="2118122"/>
            <a:ext cx="266611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    class </a:t>
            </a:r>
            <a:r>
              <a:rPr lang="fr-FR" altLang="fr-FR" sz="1800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{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}; // </a:t>
            </a:r>
            <a:r>
              <a:rPr lang="fr-FR" altLang="fr-FR" sz="1800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sz="1800" b="1" dirty="0" smtClean="0">
                <a:latin typeface="Courier New" pitchFamily="49" charset="0"/>
              </a:rPr>
              <a:t> </a:t>
            </a:r>
            <a:endParaRPr lang="fr-FR" altLang="fr-FR" sz="1800" dirty="0">
              <a:latin typeface="Courier New" pitchFamily="49" charset="0"/>
            </a:endParaRPr>
          </a:p>
        </p:txBody>
      </p:sp>
      <p:sp>
        <p:nvSpPr>
          <p:cNvPr id="593926" name="Rectangle 6"/>
          <p:cNvSpPr>
            <a:spLocks noChangeArrowheads="1"/>
          </p:cNvSpPr>
          <p:nvPr/>
        </p:nvSpPr>
        <p:spPr bwMode="auto">
          <a:xfrm>
            <a:off x="371475" y="2683233"/>
            <a:ext cx="5285421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      </a:t>
            </a:r>
            <a:r>
              <a:rPr lang="fr-FR" altLang="fr-FR" sz="1800" dirty="0" err="1">
                <a:latin typeface="Courier New" pitchFamily="49" charset="0"/>
              </a:rPr>
              <a:t>private</a:t>
            </a:r>
            <a:r>
              <a:rPr lang="fr-FR" altLang="fr-FR" sz="1800" dirty="0">
                <a:latin typeface="Courier New" pitchFamily="49" charset="0"/>
              </a:rPr>
              <a:t> :</a:t>
            </a:r>
          </a:p>
          <a:p>
            <a:r>
              <a:rPr lang="fr-FR" altLang="fr-FR" sz="1800" dirty="0">
                <a:latin typeface="Courier New" pitchFamily="49" charset="0"/>
              </a:rPr>
              <a:t>        // ...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  public :</a:t>
            </a:r>
          </a:p>
          <a:p>
            <a:r>
              <a:rPr lang="fr-FR" altLang="fr-FR" sz="1800" dirty="0">
                <a:latin typeface="Courier New" pitchFamily="49" charset="0"/>
              </a:rPr>
              <a:t>        </a:t>
            </a:r>
            <a:r>
              <a:rPr lang="fr-FR" altLang="fr-FR" sz="1800" dirty="0" smtClean="0">
                <a:latin typeface="Courier New" pitchFamily="49" charset="0"/>
              </a:rPr>
              <a:t>Point2D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x </a:t>
            </a:r>
            <a:r>
              <a:rPr lang="fr-FR" altLang="fr-FR" sz="1800" dirty="0">
                <a:latin typeface="Courier New" pitchFamily="49" charset="0"/>
              </a:rPr>
              <a:t>= 0, </a:t>
            </a:r>
          </a:p>
          <a:p>
            <a:r>
              <a:rPr lang="fr-FR" altLang="fr-FR" sz="1800" dirty="0">
                <a:latin typeface="Courier New" pitchFamily="49" charset="0"/>
              </a:rPr>
              <a:t>               </a:t>
            </a:r>
            <a:r>
              <a:rPr lang="fr-FR" altLang="fr-FR" sz="1800" dirty="0" smtClean="0">
                <a:latin typeface="Courier New" pitchFamily="49" charset="0"/>
              </a:rPr>
              <a:t>  </a:t>
            </a:r>
            <a:r>
              <a:rPr lang="fr-FR" altLang="fr-FR" sz="1800" dirty="0" err="1" smtClean="0">
                <a:latin typeface="Courier New" pitchFamily="49" charset="0"/>
              </a:rPr>
              <a:t>const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y </a:t>
            </a:r>
            <a:r>
              <a:rPr lang="fr-FR" altLang="fr-FR" sz="1800" dirty="0">
                <a:latin typeface="Courier New" pitchFamily="49" charset="0"/>
              </a:rPr>
              <a:t>= 0) </a:t>
            </a:r>
            <a:r>
              <a:rPr lang="fr-FR" altLang="fr-FR" sz="1800" dirty="0" smtClean="0">
                <a:latin typeface="Courier New" pitchFamily="49" charset="0"/>
              </a:rPr>
              <a:t>;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    // ...</a:t>
            </a:r>
          </a:p>
          <a:p>
            <a:r>
              <a:rPr lang="fr-FR" altLang="fr-FR" sz="1800" dirty="0">
                <a:latin typeface="Courier New" pitchFamily="49" charset="0"/>
              </a:rPr>
              <a:t>       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getX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;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    // ...</a:t>
            </a:r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6400800" y="1676400"/>
            <a:ext cx="1608138" cy="711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fr-FR" altLang="fr-FR"/>
              <a:t>Seulement les</a:t>
            </a:r>
          </a:p>
          <a:p>
            <a:pPr algn="ctr"/>
            <a:r>
              <a:rPr lang="fr-FR" altLang="fr-FR"/>
              <a:t>déclarations</a:t>
            </a:r>
          </a:p>
        </p:txBody>
      </p:sp>
      <p:pic>
        <p:nvPicPr>
          <p:cNvPr id="593928" name="Picture 8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animBg="1" autoUpdateAnimBg="0"/>
      <p:bldP spid="593924" grpId="0" autoUpdateAnimBg="0"/>
      <p:bldP spid="593925" grpId="0" autoUpdateAnimBg="0"/>
      <p:bldP spid="593926" grpId="0" autoUpdateAnimBg="0"/>
      <p:bldP spid="593927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6770-45B1-4A48-A457-C6F90D2F7C04}" type="slidenum">
              <a:rPr lang="fr-FR" altLang="fr-FR"/>
              <a:pPr/>
              <a:t>38</a:t>
            </a:fld>
            <a:endParaRPr lang="fr-FR" altLang="fr-FR"/>
          </a:p>
        </p:txBody>
      </p:sp>
      <p:sp>
        <p:nvSpPr>
          <p:cNvPr id="594946" name="Rectangle 2"/>
          <p:cNvSpPr>
            <a:spLocks noChangeArrowheads="1"/>
          </p:cNvSpPr>
          <p:nvPr/>
        </p:nvSpPr>
        <p:spPr bwMode="auto">
          <a:xfrm>
            <a:off x="838200" y="437039"/>
            <a:ext cx="7904728" cy="5909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>
                <a:latin typeface="Courier New" pitchFamily="49" charset="0"/>
              </a:rPr>
              <a:t>// Fichier </a:t>
            </a:r>
            <a:r>
              <a:rPr lang="fr-FR" altLang="fr-FR" sz="1800" dirty="0" err="1" smtClean="0">
                <a:latin typeface="Courier New" pitchFamily="49" charset="0"/>
              </a:rPr>
              <a:t>Point2D.cpp</a:t>
            </a:r>
            <a:r>
              <a:rPr lang="fr-FR" altLang="fr-FR" sz="1800" dirty="0" smtClean="0">
                <a:latin typeface="Courier New" pitchFamily="49" charset="0"/>
              </a:rPr>
              <a:t>                                  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include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"</a:t>
            </a:r>
            <a:r>
              <a:rPr lang="fr-FR" altLang="fr-FR" sz="1800" b="1" dirty="0" err="1" smtClean="0">
                <a:latin typeface="Courier New" pitchFamily="49" charset="0"/>
              </a:rPr>
              <a:t>Point2D.h</a:t>
            </a:r>
            <a:r>
              <a:rPr lang="fr-FR" altLang="fr-FR" sz="1800" b="1" dirty="0">
                <a:latin typeface="Courier New" pitchFamily="49" charset="0"/>
              </a:rPr>
              <a:t>"</a:t>
            </a:r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838200" y="1467287"/>
            <a:ext cx="500970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define</a:t>
            </a:r>
            <a:r>
              <a:rPr lang="fr-FR" altLang="fr-FR" sz="1800" b="1" dirty="0">
                <a:latin typeface="Courier New" pitchFamily="49" charset="0"/>
              </a:rPr>
              <a:t> POINT </a:t>
            </a:r>
            <a:r>
              <a:rPr lang="fr-FR" altLang="fr-FR" sz="1800" b="1" dirty="0" smtClean="0">
                <a:latin typeface="Courier New" pitchFamily="49" charset="0"/>
              </a:rPr>
              <a:t> </a:t>
            </a:r>
            <a:r>
              <a:rPr lang="fr-FR" altLang="fr-FR" sz="1800" b="1" dirty="0" err="1" smtClean="0">
                <a:solidFill>
                  <a:schemeClr val="accent2"/>
                </a:solidFill>
                <a:latin typeface="Courier New" pitchFamily="49" charset="0"/>
              </a:rPr>
              <a:t>nsGraphBase</a:t>
            </a:r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::Point2D</a:t>
            </a:r>
            <a:endParaRPr lang="fr-FR" altLang="fr-FR" sz="1800" b="1" dirty="0">
              <a:solidFill>
                <a:srgbClr val="FF3300"/>
              </a:solidFill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b="1" dirty="0">
                <a:latin typeface="Courier New" pitchFamily="49" charset="0"/>
              </a:rPr>
              <a:t>#</a:t>
            </a:r>
            <a:r>
              <a:rPr lang="fr-FR" altLang="fr-FR" sz="1800" b="1" dirty="0" err="1">
                <a:latin typeface="Courier New" pitchFamily="49" charset="0"/>
              </a:rPr>
              <a:t>undef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err="1" smtClean="0">
                <a:latin typeface="Courier New" pitchFamily="49" charset="0"/>
              </a:rPr>
              <a:t>Point2D</a:t>
            </a:r>
            <a:endParaRPr lang="fr-FR" altLang="fr-FR" sz="1800" b="1" dirty="0">
              <a:latin typeface="Courier New" pitchFamily="49" charset="0"/>
            </a:endParaRPr>
          </a:p>
        </p:txBody>
      </p:sp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860324" y="2053729"/>
            <a:ext cx="68018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b="1" dirty="0" smtClean="0">
                <a:latin typeface="Courier New" pitchFamily="49" charset="0"/>
              </a:rPr>
              <a:t>POINT::</a:t>
            </a:r>
            <a:r>
              <a:rPr lang="fr-FR" altLang="fr-FR" sz="1800" dirty="0" smtClean="0">
                <a:latin typeface="Courier New" pitchFamily="49" charset="0"/>
              </a:rPr>
              <a:t>Point2D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 smtClean="0">
                <a:latin typeface="Courier New" pitchFamily="49" charset="0"/>
              </a:rPr>
              <a:t>int</a:t>
            </a:r>
            <a:r>
              <a:rPr lang="fr-FR" altLang="fr-FR" sz="1800" dirty="0" smtClean="0">
                <a:latin typeface="Courier New" pitchFamily="49" charset="0"/>
              </a:rPr>
              <a:t> &amp; x </a:t>
            </a:r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   </a:t>
            </a: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= 0  </a:t>
            </a:r>
            <a:r>
              <a:rPr lang="fr-FR" altLang="fr-FR" sz="1800" dirty="0" smtClean="0">
                <a:latin typeface="Courier New" pitchFamily="49" charset="0"/>
              </a:rPr>
              <a:t>, 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          </a:t>
            </a:r>
            <a:r>
              <a:rPr lang="fr-FR" altLang="fr-FR" sz="1800" dirty="0" smtClean="0">
                <a:latin typeface="Courier New" pitchFamily="49" charset="0"/>
              </a:rPr>
              <a:t>  </a:t>
            </a:r>
            <a:r>
              <a:rPr lang="fr-FR" altLang="fr-FR" sz="1800" dirty="0" err="1" smtClean="0">
                <a:latin typeface="Courier New" pitchFamily="49" charset="0"/>
              </a:rPr>
              <a:t>const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y    </a:t>
            </a:r>
            <a:r>
              <a:rPr lang="fr-FR" altLang="fr-FR" sz="1800" b="1" dirty="0" smtClean="0">
                <a:solidFill>
                  <a:srgbClr val="FF0000"/>
                </a:solidFill>
                <a:latin typeface="Courier New" pitchFamily="49" charset="0"/>
              </a:rPr>
              <a:t>= 0</a:t>
            </a:r>
            <a:r>
              <a:rPr lang="fr-FR" altLang="fr-FR" sz="1800" dirty="0" smtClean="0">
                <a:latin typeface="Courier New" pitchFamily="49" charset="0"/>
              </a:rPr>
              <a:t>  )        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    : </a:t>
            </a:r>
            <a:r>
              <a:rPr lang="fr-FR" altLang="fr-FR" sz="1800" dirty="0" err="1" smtClean="0">
                <a:latin typeface="Courier New" pitchFamily="49" charset="0"/>
              </a:rPr>
              <a:t>myX</a:t>
            </a:r>
            <a:r>
              <a:rPr lang="fr-FR" altLang="fr-FR" sz="1800" dirty="0" smtClean="0">
                <a:latin typeface="Courier New" pitchFamily="49" charset="0"/>
              </a:rPr>
              <a:t> (x), </a:t>
            </a:r>
            <a:r>
              <a:rPr lang="fr-FR" altLang="fr-FR" sz="1800" dirty="0" err="1" smtClean="0">
                <a:latin typeface="Courier New" pitchFamily="49" charset="0"/>
              </a:rPr>
              <a:t>myY</a:t>
            </a:r>
            <a:r>
              <a:rPr lang="fr-FR" altLang="fr-FR" sz="1800" dirty="0" smtClean="0">
                <a:latin typeface="Courier New" pitchFamily="49" charset="0"/>
              </a:rPr>
              <a:t> (y) </a:t>
            </a:r>
            <a:r>
              <a:rPr lang="fr-FR" altLang="fr-FR" sz="1800" dirty="0">
                <a:latin typeface="Courier New" pitchFamily="49" charset="0"/>
              </a:rPr>
              <a:t>{}</a:t>
            </a:r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838200" y="3344407"/>
            <a:ext cx="445827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b="1" dirty="0" smtClean="0">
                <a:latin typeface="Courier New" pitchFamily="49" charset="0"/>
              </a:rPr>
              <a:t>POINT::</a:t>
            </a:r>
            <a:r>
              <a:rPr lang="fr-FR" altLang="fr-FR" sz="1800" b="1" dirty="0" err="1" smtClean="0">
                <a:latin typeface="Courier New" pitchFamily="49" charset="0"/>
              </a:rPr>
              <a:t>getX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b="1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 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{</a:t>
            </a:r>
          </a:p>
          <a:p>
            <a:r>
              <a:rPr lang="fr-FR" altLang="fr-FR" sz="1800" dirty="0">
                <a:latin typeface="Courier New" pitchFamily="49" charset="0"/>
              </a:rPr>
              <a:t>    return </a:t>
            </a:r>
            <a:r>
              <a:rPr lang="fr-FR" altLang="fr-FR" sz="1800" dirty="0" err="1" smtClean="0">
                <a:latin typeface="Courier New" pitchFamily="49" charset="0"/>
              </a:rPr>
              <a:t>myX</a:t>
            </a:r>
            <a:r>
              <a:rPr lang="fr-FR" altLang="fr-FR" sz="1800" dirty="0">
                <a:latin typeface="Courier New" pitchFamily="49" charset="0"/>
              </a:rPr>
              <a:t>; 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} // </a:t>
            </a:r>
            <a:r>
              <a:rPr lang="fr-FR" altLang="fr-FR" sz="1800" dirty="0" err="1" smtClean="0">
                <a:latin typeface="Courier New" pitchFamily="49" charset="0"/>
              </a:rPr>
              <a:t>getX</a:t>
            </a:r>
            <a:r>
              <a:rPr lang="fr-FR" altLang="fr-FR" sz="1800" dirty="0">
                <a:latin typeface="Courier New" pitchFamily="49" charset="0"/>
              </a:rPr>
              <a:t>()</a:t>
            </a:r>
          </a:p>
          <a:p>
            <a:endParaRPr lang="fr-FR" altLang="fr-FR" sz="1800" dirty="0">
              <a:latin typeface="Courier New" pitchFamily="49" charset="0"/>
            </a:endParaRPr>
          </a:p>
          <a:p>
            <a:r>
              <a:rPr lang="fr-FR" altLang="fr-FR" sz="1800" dirty="0">
                <a:latin typeface="Courier New" pitchFamily="49" charset="0"/>
              </a:rPr>
              <a:t>// ...</a:t>
            </a:r>
          </a:p>
        </p:txBody>
      </p:sp>
      <p:sp>
        <p:nvSpPr>
          <p:cNvPr id="594950" name="AutoShape 6"/>
          <p:cNvSpPr>
            <a:spLocks/>
          </p:cNvSpPr>
          <p:nvPr/>
        </p:nvSpPr>
        <p:spPr bwMode="auto">
          <a:xfrm>
            <a:off x="6302375" y="3552825"/>
            <a:ext cx="2079625" cy="409575"/>
          </a:xfrm>
          <a:prstGeom prst="callout2">
            <a:avLst>
              <a:gd name="adj1" fmla="val 27907"/>
              <a:gd name="adj2" fmla="val -3662"/>
              <a:gd name="adj3" fmla="val 27907"/>
              <a:gd name="adj4" fmla="val -25727"/>
              <a:gd name="adj5" fmla="val -210079"/>
              <a:gd name="adj6" fmla="val -4794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fr-FR" altLang="fr-FR"/>
              <a:t>interdit ...             </a:t>
            </a:r>
          </a:p>
        </p:txBody>
      </p:sp>
      <p:sp>
        <p:nvSpPr>
          <p:cNvPr id="594951" name="Text Box 7"/>
          <p:cNvSpPr txBox="1">
            <a:spLocks noChangeArrowheads="1"/>
          </p:cNvSpPr>
          <p:nvPr/>
        </p:nvSpPr>
        <p:spPr bwMode="auto">
          <a:xfrm>
            <a:off x="6302375" y="3962400"/>
            <a:ext cx="2079625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fr-FR" altLang="fr-FR"/>
              <a:t>mais "obligatoire"</a:t>
            </a:r>
          </a:p>
        </p:txBody>
      </p:sp>
      <p:sp>
        <p:nvSpPr>
          <p:cNvPr id="594952" name="Text Box 8"/>
          <p:cNvSpPr txBox="1">
            <a:spLocks noChangeArrowheads="1"/>
          </p:cNvSpPr>
          <p:nvPr/>
        </p:nvSpPr>
        <p:spPr bwMode="auto">
          <a:xfrm>
            <a:off x="4718556" y="2060848"/>
            <a:ext cx="1725652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/*    */</a:t>
            </a:r>
          </a:p>
          <a:p>
            <a:pPr algn="ctr"/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/* </a:t>
            </a:r>
            <a:r>
              <a:rPr lang="fr-FR" altLang="fr-FR" sz="1800" b="1" dirty="0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*/</a:t>
            </a:r>
          </a:p>
          <a:p>
            <a:pPr algn="ctr"/>
            <a:endParaRPr lang="fr-FR" altLang="fr-FR" b="1" dirty="0" smtClean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>
            <a:off x="6400800" y="577920"/>
            <a:ext cx="176688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FR" altLang="fr-FR" dirty="0"/>
              <a:t>classe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/>
          </a:p>
        </p:txBody>
      </p:sp>
      <p:pic>
        <p:nvPicPr>
          <p:cNvPr id="594954" name="Picture 10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25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autoUpdateAnimBg="0"/>
      <p:bldP spid="594948" grpId="0" autoUpdateAnimBg="0"/>
      <p:bldP spid="594949" grpId="0" autoUpdateAnimBg="0"/>
      <p:bldP spid="594950" grpId="0" animBg="1" autoUpdateAnimBg="0"/>
      <p:bldP spid="594951" grpId="0" animBg="1" autoUpdateAnimBg="0"/>
      <p:bldP spid="59495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12776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1844824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348880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285293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08720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81025" y="3832721"/>
            <a:ext cx="27479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581025" y="4293096"/>
            <a:ext cx="1493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Constructeur</a:t>
            </a: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581025" y="4797152"/>
            <a:ext cx="368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/>
              <a:t>Constructeur avec valeurs initiales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581025" y="3356992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09600" y="5373216"/>
            <a:ext cx="2667000" cy="39687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2000" b="1">
              <a:solidFill>
                <a:srgbClr val="FF3300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09600" y="5329535"/>
            <a:ext cx="2620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Surcharge des fonctions</a:t>
            </a:r>
          </a:p>
        </p:txBody>
      </p:sp>
    </p:spTree>
    <p:extLst>
      <p:ext uri="{BB962C8B-B14F-4D97-AF65-F5344CB8AC3E}">
        <p14:creationId xmlns:p14="http://schemas.microsoft.com/office/powerpoint/2010/main" val="12730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F2B32D-AE44-4AD8-A1FC-6DC6819E1D9D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400" smtClean="0"/>
          </a:p>
        </p:txBody>
      </p:sp>
      <p:sp>
        <p:nvSpPr>
          <p:cNvPr id="568322" name="Rectangle 2"/>
          <p:cNvSpPr>
            <a:spLocks noChangeArrowheads="1"/>
          </p:cNvSpPr>
          <p:nvPr/>
        </p:nvSpPr>
        <p:spPr bwMode="auto">
          <a:xfrm>
            <a:off x="1371600" y="609600"/>
            <a:ext cx="2846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  </a:t>
            </a:r>
            <a:r>
              <a:rPr lang="fr-FR" altLang="fr-FR" sz="2000"/>
              <a:t>Opérateur d'affectation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371600" y="2193925"/>
            <a:ext cx="301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  </a:t>
            </a:r>
            <a:r>
              <a:rPr lang="fr-FR" altLang="fr-FR" sz="2000"/>
              <a:t>Constructeur par recopie</a:t>
            </a:r>
          </a:p>
        </p:txBody>
      </p:sp>
      <p:sp>
        <p:nvSpPr>
          <p:cNvPr id="568324" name="Rectangle 4"/>
          <p:cNvSpPr>
            <a:spLocks noChangeArrowheads="1"/>
          </p:cNvSpPr>
          <p:nvPr/>
        </p:nvSpPr>
        <p:spPr bwMode="auto">
          <a:xfrm>
            <a:off x="3124200" y="2801908"/>
            <a:ext cx="2646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3</a:t>
            </a:r>
            <a:r>
              <a:rPr lang="fr-FR" altLang="fr-FR" sz="2000" dirty="0" smtClean="0">
                <a:latin typeface="Courier New" pitchFamily="49" charset="0"/>
              </a:rPr>
              <a:t> (</a:t>
            </a:r>
            <a:r>
              <a:rPr lang="fr-FR" altLang="fr-FR" sz="2000" dirty="0" err="1" smtClean="0">
                <a:latin typeface="Courier New" pitchFamily="49" charset="0"/>
              </a:rPr>
              <a:t>p1</a:t>
            </a:r>
            <a:r>
              <a:rPr lang="fr-FR" altLang="fr-FR" sz="2000" dirty="0">
                <a:latin typeface="Courier New" pitchFamily="49" charset="0"/>
              </a:rPr>
              <a:t>);</a:t>
            </a:r>
          </a:p>
        </p:txBody>
      </p:sp>
      <p:grpSp>
        <p:nvGrpSpPr>
          <p:cNvPr id="568325" name="Group 5"/>
          <p:cNvGrpSpPr>
            <a:grpSpLocks/>
          </p:cNvGrpSpPr>
          <p:nvPr/>
        </p:nvGrpSpPr>
        <p:grpSpPr bwMode="auto">
          <a:xfrm>
            <a:off x="2057400" y="1122363"/>
            <a:ext cx="2944813" cy="1016000"/>
            <a:chOff x="1296" y="1235"/>
            <a:chExt cx="1855" cy="640"/>
          </a:xfrm>
        </p:grpSpPr>
        <p:sp>
          <p:nvSpPr>
            <p:cNvPr id="40975" name="Rectangle 6"/>
            <p:cNvSpPr>
              <a:spLocks noChangeArrowheads="1"/>
            </p:cNvSpPr>
            <p:nvPr/>
          </p:nvSpPr>
          <p:spPr bwMode="auto">
            <a:xfrm>
              <a:off x="1968" y="1235"/>
              <a:ext cx="118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dirty="0" err="1" smtClean="0">
                  <a:latin typeface="Courier New" pitchFamily="49" charset="0"/>
                </a:rPr>
                <a:t>Point2D</a:t>
              </a:r>
              <a:r>
                <a:rPr lang="fr-FR" altLang="fr-FR" sz="2000" dirty="0" smtClean="0">
                  <a:latin typeface="Courier New" pitchFamily="49" charset="0"/>
                </a:rPr>
                <a:t> </a:t>
              </a:r>
              <a:r>
                <a:rPr lang="fr-FR" altLang="fr-FR" sz="2000" dirty="0" err="1">
                  <a:latin typeface="Courier New" pitchFamily="49" charset="0"/>
                </a:rPr>
                <a:t>p</a:t>
              </a:r>
              <a:r>
                <a:rPr lang="fr-FR" altLang="fr-FR" sz="2000" dirty="0" err="1" smtClean="0">
                  <a:latin typeface="Courier New" pitchFamily="49" charset="0"/>
                </a:rPr>
                <a:t>2</a:t>
              </a:r>
              <a:r>
                <a:rPr lang="fr-FR" altLang="fr-FR" sz="2000" dirty="0">
                  <a:latin typeface="Courier New" pitchFamily="49" charset="0"/>
                </a:rPr>
                <a:t>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dirty="0">
                  <a:latin typeface="Courier New" pitchFamily="49" charset="0"/>
                </a:rPr>
                <a:t>// ...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 dirty="0" err="1">
                  <a:latin typeface="Courier New" pitchFamily="49" charset="0"/>
                </a:rPr>
                <a:t>p</a:t>
              </a:r>
              <a:r>
                <a:rPr lang="fr-FR" altLang="fr-FR" sz="2000" dirty="0" err="1" smtClean="0">
                  <a:latin typeface="Courier New" pitchFamily="49" charset="0"/>
                </a:rPr>
                <a:t>2</a:t>
              </a:r>
              <a:r>
                <a:rPr lang="fr-FR" altLang="fr-FR" sz="2000" dirty="0" smtClean="0">
                  <a:latin typeface="Courier New" pitchFamily="49" charset="0"/>
                </a:rPr>
                <a:t> </a:t>
              </a:r>
              <a:r>
                <a:rPr lang="fr-FR" altLang="fr-FR" sz="2000" dirty="0">
                  <a:latin typeface="Courier New" pitchFamily="49" charset="0"/>
                </a:rPr>
                <a:t>= </a:t>
              </a:r>
              <a:r>
                <a:rPr lang="fr-FR" altLang="fr-FR" sz="2000" dirty="0" err="1">
                  <a:latin typeface="Courier New" pitchFamily="49" charset="0"/>
                </a:rPr>
                <a:t>p</a:t>
              </a:r>
              <a:r>
                <a:rPr lang="fr-FR" altLang="fr-FR" sz="2000" dirty="0" err="1" smtClean="0">
                  <a:latin typeface="Courier New" pitchFamily="49" charset="0"/>
                </a:rPr>
                <a:t>1</a:t>
              </a:r>
              <a:r>
                <a:rPr lang="fr-FR" altLang="fr-FR" sz="2000" dirty="0">
                  <a:latin typeface="Courier New" pitchFamily="49" charset="0"/>
                </a:rPr>
                <a:t>;</a:t>
              </a:r>
            </a:p>
          </p:txBody>
        </p:sp>
        <p:sp>
          <p:nvSpPr>
            <p:cNvPr id="40976" name="Line 7"/>
            <p:cNvSpPr>
              <a:spLocks noChangeShapeType="1"/>
            </p:cNvSpPr>
            <p:nvPr/>
          </p:nvSpPr>
          <p:spPr bwMode="auto">
            <a:xfrm>
              <a:off x="1296" y="123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568328" name="Group 8"/>
          <p:cNvGrpSpPr>
            <a:grpSpLocks/>
          </p:cNvGrpSpPr>
          <p:nvPr/>
        </p:nvGrpSpPr>
        <p:grpSpPr bwMode="auto">
          <a:xfrm>
            <a:off x="1905000" y="2667000"/>
            <a:ext cx="336550" cy="1022350"/>
            <a:chOff x="1200" y="2208"/>
            <a:chExt cx="212" cy="644"/>
          </a:xfrm>
        </p:grpSpPr>
        <p:sp>
          <p:nvSpPr>
            <p:cNvPr id="40973" name="Line 9"/>
            <p:cNvSpPr>
              <a:spLocks noChangeShapeType="1"/>
            </p:cNvSpPr>
            <p:nvPr/>
          </p:nvSpPr>
          <p:spPr bwMode="auto">
            <a:xfrm>
              <a:off x="129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0974" name="Rectangle 10"/>
            <p:cNvSpPr>
              <a:spLocks noChangeArrowheads="1"/>
            </p:cNvSpPr>
            <p:nvPr/>
          </p:nvSpPr>
          <p:spPr bwMode="auto">
            <a:xfrm>
              <a:off x="1200" y="2602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568331" name="Line 11"/>
          <p:cNvSpPr>
            <a:spLocks noChangeShapeType="1"/>
          </p:cNvSpPr>
          <p:nvPr/>
        </p:nvSpPr>
        <p:spPr bwMode="auto">
          <a:xfrm>
            <a:off x="22860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568332" name="Text Box 12"/>
          <p:cNvSpPr txBox="1">
            <a:spLocks noChangeArrowheads="1"/>
          </p:cNvSpPr>
          <p:nvPr/>
        </p:nvSpPr>
        <p:spPr bwMode="auto">
          <a:xfrm>
            <a:off x="4248150" y="3276600"/>
            <a:ext cx="2990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Fin de durée de vie de </a:t>
            </a:r>
            <a:r>
              <a:rPr lang="fr-FR" altLang="fr-FR" sz="2000" b="1">
                <a:solidFill>
                  <a:srgbClr val="FF3300"/>
                </a:solidFill>
              </a:rPr>
              <a:t>tous</a:t>
            </a:r>
            <a:endParaRPr lang="fr-FR" altLang="fr-FR" sz="2000"/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les objets locaux au bloc </a:t>
            </a:r>
            <a:r>
              <a:rPr lang="fr-FR" altLang="fr-FR" sz="2000">
                <a:sym typeface="Symbol" pitchFamily="18" charset="2"/>
              </a:rPr>
              <a:t></a:t>
            </a:r>
          </a:p>
        </p:txBody>
      </p:sp>
      <p:sp>
        <p:nvSpPr>
          <p:cNvPr id="568333" name="Rectangle 13"/>
          <p:cNvSpPr>
            <a:spLocks noChangeArrowheads="1"/>
          </p:cNvSpPr>
          <p:nvPr/>
        </p:nvSpPr>
        <p:spPr bwMode="auto">
          <a:xfrm>
            <a:off x="1371600" y="4130675"/>
            <a:ext cx="2779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  </a:t>
            </a:r>
            <a:r>
              <a:rPr lang="fr-FR" altLang="fr-FR" sz="2000"/>
              <a:t>Destructeur par défaut</a:t>
            </a:r>
          </a:p>
        </p:txBody>
      </p:sp>
      <p:sp>
        <p:nvSpPr>
          <p:cNvPr id="568334" name="Rectangle 14"/>
          <p:cNvSpPr>
            <a:spLocks noChangeArrowheads="1"/>
          </p:cNvSpPr>
          <p:nvPr/>
        </p:nvSpPr>
        <p:spPr bwMode="auto">
          <a:xfrm>
            <a:off x="4197350" y="3978275"/>
            <a:ext cx="3952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objets détruits dans l'ordre inverse 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leur construction :</a:t>
            </a:r>
          </a:p>
        </p:txBody>
      </p:sp>
      <p:sp>
        <p:nvSpPr>
          <p:cNvPr id="568335" name="Rectangle 15"/>
          <p:cNvSpPr>
            <a:spLocks noChangeArrowheads="1"/>
          </p:cNvSpPr>
          <p:nvPr/>
        </p:nvSpPr>
        <p:spPr bwMode="auto">
          <a:xfrm>
            <a:off x="4251325" y="4703673"/>
            <a:ext cx="39068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p</a:t>
            </a:r>
            <a:r>
              <a:rPr lang="fr-FR" altLang="fr-FR" sz="1800" dirty="0" err="1" smtClean="0">
                <a:latin typeface="Courier New" pitchFamily="49" charset="0"/>
              </a:rPr>
              <a:t>3</a:t>
            </a:r>
            <a:r>
              <a:rPr lang="fr-FR" altLang="fr-FR" sz="1800" dirty="0">
                <a:latin typeface="Courier New" pitchFamily="49" charset="0"/>
              </a:rPr>
              <a:t>, </a:t>
            </a:r>
            <a:r>
              <a:rPr lang="fr-FR" altLang="fr-FR" sz="1800" dirty="0" err="1">
                <a:latin typeface="Courier New" pitchFamily="49" charset="0"/>
              </a:rPr>
              <a:t>p</a:t>
            </a:r>
            <a:r>
              <a:rPr lang="fr-FR" altLang="fr-FR" sz="1800" dirty="0" err="1" smtClean="0">
                <a:latin typeface="Courier New" pitchFamily="49" charset="0"/>
              </a:rPr>
              <a:t>2</a:t>
            </a:r>
            <a:r>
              <a:rPr lang="fr-FR" altLang="fr-FR" sz="1800" dirty="0">
                <a:latin typeface="Courier New" pitchFamily="49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 smtClean="0">
                <a:latin typeface="Courier New" pitchFamily="49" charset="0"/>
              </a:rPr>
              <a:t>vPt</a:t>
            </a:r>
            <a:r>
              <a:rPr lang="fr-FR" altLang="fr-FR" sz="1800" dirty="0" smtClean="0">
                <a:latin typeface="Courier New" pitchFamily="49" charset="0"/>
              </a:rPr>
              <a:t> [19</a:t>
            </a:r>
            <a:r>
              <a:rPr lang="fr-FR" altLang="fr-FR" sz="1800" dirty="0">
                <a:latin typeface="Courier New" pitchFamily="49" charset="0"/>
              </a:rPr>
              <a:t>] ..., </a:t>
            </a:r>
            <a:r>
              <a:rPr lang="fr-FR" altLang="fr-FR" sz="1800" dirty="0" err="1" smtClean="0">
                <a:latin typeface="Courier New" pitchFamily="49" charset="0"/>
              </a:rPr>
              <a:t>vPt</a:t>
            </a:r>
            <a:r>
              <a:rPr lang="fr-FR" altLang="fr-FR" sz="1800" dirty="0" smtClean="0">
                <a:latin typeface="Courier New" pitchFamily="49" charset="0"/>
              </a:rPr>
              <a:t> [0</a:t>
            </a:r>
            <a:r>
              <a:rPr lang="fr-FR" altLang="fr-FR" sz="1800" dirty="0">
                <a:latin typeface="Courier New" pitchFamily="49" charset="0"/>
              </a:rPr>
              <a:t>],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 smtClean="0">
                <a:latin typeface="Courier New" pitchFamily="49" charset="0"/>
              </a:rPr>
              <a:t>tabPt</a:t>
            </a:r>
            <a:r>
              <a:rPr lang="fr-FR" altLang="fr-FR" sz="1800" dirty="0" smtClean="0">
                <a:latin typeface="Courier New" pitchFamily="49" charset="0"/>
              </a:rPr>
              <a:t> [19</a:t>
            </a:r>
            <a:r>
              <a:rPr lang="fr-FR" altLang="fr-FR" sz="1800" dirty="0">
                <a:latin typeface="Courier New" pitchFamily="49" charset="0"/>
              </a:rPr>
              <a:t>], ..., </a:t>
            </a:r>
            <a:r>
              <a:rPr lang="fr-FR" altLang="fr-FR" sz="1800" dirty="0" err="1" smtClean="0">
                <a:latin typeface="Courier New" pitchFamily="49" charset="0"/>
              </a:rPr>
              <a:t>tabPt</a:t>
            </a:r>
            <a:r>
              <a:rPr lang="fr-FR" altLang="fr-FR" sz="1800" dirty="0" smtClean="0">
                <a:latin typeface="Courier New" pitchFamily="49" charset="0"/>
              </a:rPr>
              <a:t> [0</a:t>
            </a:r>
            <a:r>
              <a:rPr lang="fr-FR" altLang="fr-FR" sz="1800" dirty="0">
                <a:latin typeface="Courier New" pitchFamily="49" charset="0"/>
              </a:rPr>
              <a:t>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p</a:t>
            </a:r>
            <a:r>
              <a:rPr lang="fr-FR" altLang="fr-FR" sz="1800" dirty="0" err="1" smtClean="0">
                <a:latin typeface="Courier New" pitchFamily="49" charset="0"/>
              </a:rPr>
              <a:t>1</a:t>
            </a:r>
            <a:endParaRPr lang="fr-FR" altLang="fr-FR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6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6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6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 autoUpdateAnimBg="0"/>
      <p:bldP spid="568323" grpId="0" autoUpdateAnimBg="0"/>
      <p:bldP spid="568324" grpId="0" autoUpdateAnimBg="0"/>
      <p:bldP spid="568331" grpId="0" animBg="1"/>
      <p:bldP spid="568332" grpId="0" autoUpdateAnimBg="0"/>
      <p:bldP spid="568333" grpId="0" autoUpdateAnimBg="0"/>
      <p:bldP spid="568334" grpId="0" autoUpdateAnimBg="0"/>
      <p:bldP spid="5683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392D27-054E-4236-A789-2C608374F387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fr-FR" altLang="fr-FR" sz="1400" smtClean="0"/>
          </a:p>
        </p:txBody>
      </p:sp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838200" y="754430"/>
            <a:ext cx="68018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int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b="1" dirty="0" err="1">
                <a:latin typeface="Courier New" pitchFamily="49" charset="0"/>
              </a:rPr>
              <a:t>s</a:t>
            </a:r>
            <a:r>
              <a:rPr lang="fr-FR" altLang="fr-FR" sz="2000" b="1" dirty="0" err="1" smtClean="0">
                <a:latin typeface="Courier New" pitchFamily="49" charset="0"/>
              </a:rPr>
              <a:t>urfRect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int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smtClean="0">
                <a:latin typeface="Courier New" pitchFamily="49" charset="0"/>
              </a:rPr>
              <a:t>&amp; a</a:t>
            </a:r>
            <a:r>
              <a:rPr lang="fr-FR" altLang="fr-FR" sz="2000" dirty="0">
                <a:latin typeface="Courier New" pitchFamily="49" charset="0"/>
              </a:rPr>
              <a:t>, 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int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smtClean="0">
                <a:latin typeface="Courier New" pitchFamily="49" charset="0"/>
              </a:rPr>
              <a:t>&amp; b</a:t>
            </a:r>
            <a:r>
              <a:rPr lang="fr-FR" altLang="fr-FR" sz="200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return a * b;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} // </a:t>
            </a:r>
            <a:r>
              <a:rPr lang="fr-FR" altLang="fr-FR" sz="2000" dirty="0" err="1">
                <a:latin typeface="Courier New" pitchFamily="49" charset="0"/>
              </a:rPr>
              <a:t>SurfRect</a:t>
            </a:r>
            <a:r>
              <a:rPr lang="fr-FR" altLang="fr-FR" sz="2000" dirty="0">
                <a:latin typeface="Courier New" pitchFamily="49" charset="0"/>
              </a:rPr>
              <a:t> ()</a:t>
            </a: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838200" y="2507030"/>
            <a:ext cx="818685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double </a:t>
            </a:r>
            <a:r>
              <a:rPr lang="fr-FR" altLang="fr-FR" sz="2000" b="1" dirty="0" err="1">
                <a:latin typeface="Courier New" pitchFamily="49" charset="0"/>
              </a:rPr>
              <a:t>s</a:t>
            </a:r>
            <a:r>
              <a:rPr lang="fr-FR" altLang="fr-FR" sz="2000" b="1" dirty="0" err="1" smtClean="0">
                <a:latin typeface="Courier New" pitchFamily="49" charset="0"/>
              </a:rPr>
              <a:t>urfRect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double </a:t>
            </a:r>
            <a:r>
              <a:rPr lang="fr-FR" altLang="fr-FR" sz="2000" dirty="0" smtClean="0">
                <a:latin typeface="Courier New" pitchFamily="49" charset="0"/>
              </a:rPr>
              <a:t>&amp; a</a:t>
            </a:r>
            <a:r>
              <a:rPr lang="fr-FR" altLang="fr-FR" sz="2000" dirty="0">
                <a:latin typeface="Courier New" pitchFamily="49" charset="0"/>
              </a:rPr>
              <a:t>, 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double </a:t>
            </a:r>
            <a:r>
              <a:rPr lang="fr-FR" altLang="fr-FR" sz="2000" dirty="0" smtClean="0">
                <a:latin typeface="Courier New" pitchFamily="49" charset="0"/>
              </a:rPr>
              <a:t>&amp; b</a:t>
            </a:r>
            <a:r>
              <a:rPr lang="fr-FR" altLang="fr-FR" sz="200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return a * b;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} // </a:t>
            </a:r>
            <a:r>
              <a:rPr lang="fr-FR" altLang="fr-FR" sz="2000" dirty="0" err="1">
                <a:latin typeface="Courier New" pitchFamily="49" charset="0"/>
              </a:rPr>
              <a:t>SurfRect</a:t>
            </a:r>
            <a:r>
              <a:rPr lang="fr-FR" altLang="fr-FR" sz="2000" dirty="0">
                <a:latin typeface="Courier New" pitchFamily="49" charset="0"/>
              </a:rPr>
              <a:t> ()</a:t>
            </a:r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auto">
          <a:xfrm>
            <a:off x="838200" y="5334000"/>
            <a:ext cx="5365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cout &lt;&lt; </a:t>
            </a:r>
            <a:r>
              <a:rPr lang="fr-FR" altLang="fr-FR" sz="2000" dirty="0" err="1">
                <a:latin typeface="Courier New" pitchFamily="49" charset="0"/>
              </a:rPr>
              <a:t>scientific</a:t>
            </a:r>
            <a:r>
              <a:rPr lang="fr-FR" altLang="fr-FR" sz="2000" dirty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&lt;&lt; </a:t>
            </a:r>
            <a:r>
              <a:rPr lang="fr-FR" altLang="fr-FR" sz="2000" dirty="0" err="1">
                <a:latin typeface="Courier New" pitchFamily="49" charset="0"/>
              </a:rPr>
              <a:t>s</a:t>
            </a:r>
            <a:r>
              <a:rPr lang="fr-FR" altLang="fr-FR" sz="2000" dirty="0" err="1" smtClean="0">
                <a:latin typeface="Courier New" pitchFamily="49" charset="0"/>
              </a:rPr>
              <a:t>urfRect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(20, 10) &lt;&lt; </a:t>
            </a:r>
            <a:r>
              <a:rPr lang="fr-FR" altLang="fr-FR" sz="2000" dirty="0" err="1">
                <a:latin typeface="Courier New" pitchFamily="49" charset="0"/>
              </a:rPr>
              <a:t>endl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838200" y="4419600"/>
            <a:ext cx="5975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cout &lt;&lt; </a:t>
            </a:r>
            <a:r>
              <a:rPr lang="fr-FR" altLang="fr-FR" sz="2000" b="1" dirty="0" err="1">
                <a:latin typeface="Courier New" pitchFamily="49" charset="0"/>
              </a:rPr>
              <a:t>scientific</a:t>
            </a:r>
            <a:r>
              <a:rPr lang="fr-FR" altLang="fr-FR" sz="2000" dirty="0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&lt;&lt; </a:t>
            </a:r>
            <a:r>
              <a:rPr lang="fr-FR" altLang="fr-FR" sz="2000" dirty="0" err="1">
                <a:latin typeface="Courier New" pitchFamily="49" charset="0"/>
              </a:rPr>
              <a:t>s</a:t>
            </a:r>
            <a:r>
              <a:rPr lang="fr-FR" altLang="fr-FR" sz="2000" dirty="0" err="1" smtClean="0">
                <a:latin typeface="Courier New" pitchFamily="49" charset="0"/>
              </a:rPr>
              <a:t>urfRect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(20.0, 10.0) &lt;&lt; </a:t>
            </a:r>
            <a:r>
              <a:rPr lang="fr-FR" altLang="fr-FR" sz="2000" dirty="0" err="1">
                <a:latin typeface="Courier New" pitchFamily="49" charset="0"/>
              </a:rPr>
              <a:t>endl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</p:txBody>
      </p:sp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6934200" y="4724400"/>
            <a:ext cx="204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2.000000e+02</a:t>
            </a:r>
          </a:p>
        </p:txBody>
      </p:sp>
      <p:sp>
        <p:nvSpPr>
          <p:cNvPr id="427015" name="Rectangle 7"/>
          <p:cNvSpPr>
            <a:spLocks noChangeArrowheads="1"/>
          </p:cNvSpPr>
          <p:nvPr/>
        </p:nvSpPr>
        <p:spPr bwMode="auto">
          <a:xfrm>
            <a:off x="6923088" y="56388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200</a:t>
            </a:r>
          </a:p>
        </p:txBody>
      </p:sp>
      <p:sp>
        <p:nvSpPr>
          <p:cNvPr id="427017" name="AutoShape 9"/>
          <p:cNvSpPr>
            <a:spLocks/>
          </p:cNvSpPr>
          <p:nvPr/>
        </p:nvSpPr>
        <p:spPr bwMode="auto">
          <a:xfrm>
            <a:off x="5105400" y="3881438"/>
            <a:ext cx="1787525" cy="415925"/>
          </a:xfrm>
          <a:prstGeom prst="callout2">
            <a:avLst>
              <a:gd name="adj1" fmla="val 28125"/>
              <a:gd name="adj2" fmla="val -4264"/>
              <a:gd name="adj3" fmla="val 28125"/>
              <a:gd name="adj4" fmla="val -52310"/>
              <a:gd name="adj5" fmla="val 141796"/>
              <a:gd name="adj6" fmla="val -102222"/>
            </a:avLst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>
                <a:latin typeface="Courier New" pitchFamily="49" charset="0"/>
              </a:rPr>
              <a:t>&lt;iomanip&gt;</a:t>
            </a:r>
          </a:p>
        </p:txBody>
      </p:sp>
    </p:spTree>
    <p:extLst>
      <p:ext uri="{BB962C8B-B14F-4D97-AF65-F5344CB8AC3E}">
        <p14:creationId xmlns:p14="http://schemas.microsoft.com/office/powerpoint/2010/main" val="261163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70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7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7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0" grpId="0" autoUpdateAnimBg="0"/>
      <p:bldP spid="427011" grpId="0" autoUpdateAnimBg="0"/>
      <p:bldP spid="427012" grpId="0" autoUpdateAnimBg="0"/>
      <p:bldP spid="427013" grpId="0" autoUpdateAnimBg="0"/>
      <p:bldP spid="427014" grpId="0" autoUpdateAnimBg="0"/>
      <p:bldP spid="427015" grpId="0" autoUpdateAnimBg="0"/>
      <p:bldP spid="427017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0226" y="5784916"/>
            <a:ext cx="310492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12776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598488" y="1844824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348880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09600" y="2852936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08720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81025" y="3832721"/>
            <a:ext cx="27479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82885" y="5264373"/>
            <a:ext cx="2620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Surcharge des fonctions</a:t>
            </a: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581025" y="4293096"/>
            <a:ext cx="1493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Constructeur</a:t>
            </a: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581025" y="4797152"/>
            <a:ext cx="368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/>
              <a:t>Constructeur avec valeurs initiales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11560" y="5805264"/>
            <a:ext cx="3023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Constructeur par </a:t>
            </a:r>
            <a:r>
              <a:rPr lang="fr-FR" altLang="fr-FR" dirty="0">
                <a:latin typeface="Courier New" pitchFamily="49" charset="0"/>
              </a:rPr>
              <a:t>"</a:t>
            </a:r>
            <a:r>
              <a:rPr lang="fr-FR" dirty="0"/>
              <a:t>recopie</a:t>
            </a:r>
            <a:r>
              <a:rPr lang="fr-FR" altLang="fr-FR" dirty="0">
                <a:latin typeface="Courier New" pitchFamily="49" charset="0"/>
              </a:rPr>
              <a:t>"</a:t>
            </a:r>
            <a:endParaRPr lang="fr-FR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581025" y="3356992"/>
            <a:ext cx="4217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</p:spTree>
    <p:extLst>
      <p:ext uri="{BB962C8B-B14F-4D97-AF65-F5344CB8AC3E}">
        <p14:creationId xmlns:p14="http://schemas.microsoft.com/office/powerpoint/2010/main" val="34844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26239-1D9A-4E42-AA8A-61714E36C63F}" type="slidenum">
              <a:rPr lang="fr-FR" altLang="fr-FR" smtClean="0"/>
              <a:pPr>
                <a:defRPr/>
              </a:pPr>
              <a:t>42</a:t>
            </a:fld>
            <a:endParaRPr lang="fr-FR" altLang="fr-FR"/>
          </a:p>
        </p:txBody>
      </p:sp>
      <p:sp>
        <p:nvSpPr>
          <p:cNvPr id="4" name="ZoneTexte 3"/>
          <p:cNvSpPr txBox="1"/>
          <p:nvPr/>
        </p:nvSpPr>
        <p:spPr>
          <a:xfrm>
            <a:off x="539552" y="620688"/>
            <a:ext cx="6219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Profil du constructeur par recopie de la classe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/>
              <a:t>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5374" y="1078115"/>
            <a:ext cx="6075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C’est un constructeur, la fonction s’appelle : 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5374" y="5445224"/>
            <a:ext cx="649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                    )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50390" y="5445224"/>
            <a:ext cx="2469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point   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919761" y="544522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fr-FR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95170" y="5877272"/>
            <a:ext cx="3088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myX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point.myX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787028" y="5877272"/>
            <a:ext cx="3416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myY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point.myY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{}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55374" y="1484784"/>
            <a:ext cx="3733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veut copier quoi : un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dirty="0"/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20072" y="1084674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45414" y="544522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45933" y="1484784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55374" y="1916832"/>
            <a:ext cx="4629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n’est pas question de modifier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39552" y="2348880"/>
            <a:ext cx="229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veut faire quoi ?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39552" y="2780928"/>
            <a:ext cx="2646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47596" y="3501008"/>
            <a:ext cx="696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/>
              <a:t> </a:t>
            </a:r>
            <a:r>
              <a:rPr lang="fr-FR" dirty="0"/>
              <a:t>(paramètre formel) copie de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fr-FR" dirty="0" smtClean="0"/>
              <a:t> </a:t>
            </a:r>
            <a:r>
              <a:rPr lang="fr-FR" dirty="0"/>
              <a:t>(paramètre effectif) =&gt;</a:t>
            </a:r>
          </a:p>
        </p:txBody>
      </p:sp>
      <p:cxnSp>
        <p:nvCxnSpPr>
          <p:cNvPr id="22" name="Connecteur droit avec flèche 21"/>
          <p:cNvCxnSpPr/>
          <p:nvPr/>
        </p:nvCxnSpPr>
        <p:spPr bwMode="auto">
          <a:xfrm>
            <a:off x="2422231" y="3488814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onnecteur droit avec flèche 23"/>
          <p:cNvCxnSpPr/>
          <p:nvPr/>
        </p:nvCxnSpPr>
        <p:spPr bwMode="auto">
          <a:xfrm>
            <a:off x="2422231" y="3429000"/>
            <a:ext cx="2077761" cy="216024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avec flèche 25"/>
          <p:cNvCxnSpPr/>
          <p:nvPr/>
        </p:nvCxnSpPr>
        <p:spPr bwMode="auto">
          <a:xfrm>
            <a:off x="2422231" y="3488814"/>
            <a:ext cx="2077761" cy="195641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ZoneTexte 31"/>
          <p:cNvSpPr txBox="1"/>
          <p:nvPr/>
        </p:nvSpPr>
        <p:spPr>
          <a:xfrm>
            <a:off x="555374" y="3933056"/>
            <a:ext cx="5229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Appelle le constructeur par recopie de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671981" y="3901118"/>
            <a:ext cx="3076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que l’on est en train d’écrire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55374" y="4365104"/>
            <a:ext cx="579774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dirty="0"/>
              <a:t>=&gt; Il ne faut pas passer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Point2D</a:t>
            </a:r>
            <a:r>
              <a:rPr lang="fr-FR" dirty="0" smtClean="0"/>
              <a:t> </a:t>
            </a:r>
            <a:r>
              <a:rPr lang="fr-FR" dirty="0"/>
              <a:t>par valeur, mais par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228184" y="4365104"/>
            <a:ext cx="120097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référence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47596" y="4797152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Et maintenant la définition :</a:t>
            </a:r>
          </a:p>
        </p:txBody>
      </p:sp>
    </p:spTree>
    <p:extLst>
      <p:ext uri="{BB962C8B-B14F-4D97-AF65-F5344CB8AC3E}">
        <p14:creationId xmlns:p14="http://schemas.microsoft.com/office/powerpoint/2010/main" val="37765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2" grpId="0"/>
      <p:bldP spid="33" grpId="0"/>
      <p:bldP spid="34" grpId="0"/>
      <p:bldP spid="35" grpId="0" build="allAtOnce"/>
      <p:bldP spid="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7E68C4-E27E-4ADB-876F-04AE27F6FE0D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fr-FR" altLang="fr-FR" sz="1400" smtClean="0"/>
          </a:p>
        </p:txBody>
      </p:sp>
      <p:sp>
        <p:nvSpPr>
          <p:cNvPr id="569346" name="Rectangle 2"/>
          <p:cNvSpPr>
            <a:spLocks noChangeArrowheads="1"/>
          </p:cNvSpPr>
          <p:nvPr/>
        </p:nvSpPr>
        <p:spPr bwMode="auto">
          <a:xfrm>
            <a:off x="2135188" y="609600"/>
            <a:ext cx="4875212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Appels implicites </a:t>
            </a:r>
            <a:r>
              <a:rPr lang="fr-FR" altLang="fr-FR" sz="2000">
                <a:sym typeface="Wingdings" pitchFamily="2" charset="2"/>
              </a:rPr>
              <a:t>du c</a:t>
            </a:r>
            <a:r>
              <a:rPr lang="fr-FR" altLang="fr-FR" sz="2000"/>
              <a:t>onstructeur par recopie</a:t>
            </a: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1295400" y="1889125"/>
            <a:ext cx="46037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f (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t</a:t>
            </a:r>
            <a:r>
              <a:rPr lang="fr-FR" altLang="fr-FR" sz="200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</a:t>
            </a:r>
            <a:r>
              <a:rPr lang="fr-FR" altLang="fr-FR" sz="2000" b="1" dirty="0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b="1" dirty="0" smtClean="0">
                <a:solidFill>
                  <a:srgbClr val="FF3300"/>
                </a:solidFill>
                <a:latin typeface="Courier New" pitchFamily="49" charset="0"/>
              </a:rPr>
              <a:t>(</a:t>
            </a:r>
            <a:r>
              <a:rPr lang="fr-FR" altLang="fr-FR" sz="2000" dirty="0" smtClean="0">
                <a:latin typeface="Courier New" pitchFamily="49" charset="0"/>
              </a:rPr>
              <a:t>pt</a:t>
            </a:r>
            <a:r>
              <a:rPr lang="fr-FR" altLang="fr-FR" sz="2000" b="1" dirty="0" smtClean="0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fr-FR" altLang="fr-FR" sz="2000" dirty="0" smtClean="0">
                <a:latin typeface="Courier New" pitchFamily="49" charset="0"/>
              </a:rPr>
              <a:t>;</a:t>
            </a: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// Utilisation de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return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} // f()</a:t>
            </a:r>
          </a:p>
        </p:txBody>
      </p:sp>
      <p:sp>
        <p:nvSpPr>
          <p:cNvPr id="569348" name="AutoShape 4"/>
          <p:cNvSpPr>
            <a:spLocks/>
          </p:cNvSpPr>
          <p:nvPr/>
        </p:nvSpPr>
        <p:spPr bwMode="auto">
          <a:xfrm>
            <a:off x="5305425" y="5254625"/>
            <a:ext cx="2085975" cy="730250"/>
          </a:xfrm>
          <a:prstGeom prst="callout2">
            <a:avLst>
              <a:gd name="adj1" fmla="val 16069"/>
              <a:gd name="adj2" fmla="val -3685"/>
              <a:gd name="adj3" fmla="val 16069"/>
              <a:gd name="adj4" fmla="val -73426"/>
              <a:gd name="adj5" fmla="val -158037"/>
              <a:gd name="adj6" fmla="val -85176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passage par valeur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(= par recopie)</a:t>
            </a:r>
          </a:p>
        </p:txBody>
      </p:sp>
      <p:sp>
        <p:nvSpPr>
          <p:cNvPr id="569349" name="AutoShape 5"/>
          <p:cNvSpPr>
            <a:spLocks/>
          </p:cNvSpPr>
          <p:nvPr/>
        </p:nvSpPr>
        <p:spPr bwMode="auto">
          <a:xfrm>
            <a:off x="6731000" y="1450975"/>
            <a:ext cx="2336800" cy="1035050"/>
          </a:xfrm>
          <a:prstGeom prst="callout2">
            <a:avLst>
              <a:gd name="adj1" fmla="val 11250"/>
              <a:gd name="adj2" fmla="val -3287"/>
              <a:gd name="adj3" fmla="val 11250"/>
              <a:gd name="adj4" fmla="val -55204"/>
              <a:gd name="adj5" fmla="val 44532"/>
              <a:gd name="adj6" fmla="val -8794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passage par valeur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du paramètre effectif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(= par recopie)</a:t>
            </a:r>
          </a:p>
        </p:txBody>
      </p:sp>
      <p:sp>
        <p:nvSpPr>
          <p:cNvPr id="569350" name="AutoShape 6"/>
          <p:cNvSpPr>
            <a:spLocks/>
          </p:cNvSpPr>
          <p:nvPr/>
        </p:nvSpPr>
        <p:spPr bwMode="auto">
          <a:xfrm>
            <a:off x="6100763" y="2908300"/>
            <a:ext cx="2662237" cy="730250"/>
          </a:xfrm>
          <a:prstGeom prst="callout2">
            <a:avLst>
              <a:gd name="adj1" fmla="val 15653"/>
              <a:gd name="adj2" fmla="val -2861"/>
              <a:gd name="adj3" fmla="val 15653"/>
              <a:gd name="adj4" fmla="val -109838"/>
              <a:gd name="adj5" fmla="val -10000"/>
              <a:gd name="adj6" fmla="val -12719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appel explicite du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constructeur par recopie</a:t>
            </a:r>
          </a:p>
        </p:txBody>
      </p:sp>
      <p:sp>
        <p:nvSpPr>
          <p:cNvPr id="569351" name="Text Box 7"/>
          <p:cNvSpPr txBox="1">
            <a:spLocks noChangeArrowheads="1"/>
          </p:cNvSpPr>
          <p:nvPr/>
        </p:nvSpPr>
        <p:spPr bwMode="auto">
          <a:xfrm>
            <a:off x="6827838" y="6156325"/>
            <a:ext cx="1325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</a:rPr>
              <a:t>ou mieux :</a:t>
            </a:r>
            <a:endParaRPr lang="fr-FR" altLang="fr-FR" sz="2000"/>
          </a:p>
        </p:txBody>
      </p:sp>
    </p:spTree>
    <p:extLst>
      <p:ext uri="{BB962C8B-B14F-4D97-AF65-F5344CB8AC3E}">
        <p14:creationId xmlns:p14="http://schemas.microsoft.com/office/powerpoint/2010/main" val="65935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6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 animBg="1" autoUpdateAnimBg="0"/>
      <p:bldP spid="569347" grpId="0" autoUpdateAnimBg="0"/>
      <p:bldP spid="569348" grpId="0" animBg="1" autoUpdateAnimBg="0"/>
      <p:bldP spid="569349" grpId="0" animBg="1" autoUpdateAnimBg="0"/>
      <p:bldP spid="569350" grpId="0" animBg="1" autoUpdateAnimBg="0"/>
      <p:bldP spid="56935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308054-D594-4E9F-8B94-60B643A971DD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fr-FR" altLang="fr-FR" sz="1400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2135188" y="609600"/>
            <a:ext cx="4875212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sym typeface="Wingdings" pitchFamily="2" charset="2"/>
              </a:rPr>
              <a:t>Appels implicites </a:t>
            </a:r>
            <a:r>
              <a:rPr lang="fr-FR" altLang="fr-FR" sz="2000">
                <a:sym typeface="Wingdings" pitchFamily="2" charset="2"/>
              </a:rPr>
              <a:t>du c</a:t>
            </a:r>
            <a:r>
              <a:rPr lang="fr-FR" altLang="fr-FR" sz="2000"/>
              <a:t>onstructeur par recopie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295400" y="1889125"/>
            <a:ext cx="46037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f (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</a:t>
            </a: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t</a:t>
            </a:r>
            <a:r>
              <a:rPr lang="fr-FR" altLang="fr-FR" sz="200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</a:t>
            </a:r>
            <a:r>
              <a:rPr lang="fr-FR" altLang="fr-FR" sz="2000" b="1" dirty="0" err="1" smtClean="0">
                <a:solidFill>
                  <a:srgbClr val="FF3300"/>
                </a:solidFill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b="1" dirty="0" smtClean="0">
                <a:solidFill>
                  <a:srgbClr val="FF3300"/>
                </a:solidFill>
                <a:latin typeface="Courier New" pitchFamily="49" charset="0"/>
              </a:rPr>
              <a:t>(</a:t>
            </a: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t</a:t>
            </a: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// Utilisation de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return </a:t>
            </a:r>
            <a:r>
              <a:rPr lang="fr-FR" altLang="fr-FR" sz="2000" dirty="0" err="1">
                <a:latin typeface="Courier New" pitchFamily="49" charset="0"/>
              </a:rPr>
              <a:t>p</a:t>
            </a:r>
            <a:r>
              <a:rPr lang="fr-FR" altLang="fr-FR" sz="2000" dirty="0" err="1" smtClean="0">
                <a:latin typeface="Courier New" pitchFamily="49" charset="0"/>
              </a:rPr>
              <a:t>tLocal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} // f()</a:t>
            </a:r>
          </a:p>
        </p:txBody>
      </p:sp>
      <p:sp>
        <p:nvSpPr>
          <p:cNvPr id="43013" name="AutoShape 4"/>
          <p:cNvSpPr>
            <a:spLocks/>
          </p:cNvSpPr>
          <p:nvPr/>
        </p:nvSpPr>
        <p:spPr bwMode="auto">
          <a:xfrm>
            <a:off x="5303838" y="5254625"/>
            <a:ext cx="2085975" cy="730250"/>
          </a:xfrm>
          <a:prstGeom prst="callout2">
            <a:avLst>
              <a:gd name="adj1" fmla="val 16069"/>
              <a:gd name="adj2" fmla="val -3685"/>
              <a:gd name="adj3" fmla="val 16069"/>
              <a:gd name="adj4" fmla="val -73426"/>
              <a:gd name="adj5" fmla="val -158037"/>
              <a:gd name="adj6" fmla="val -85176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passage par valeur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(= par recopie)</a:t>
            </a:r>
          </a:p>
        </p:txBody>
      </p:sp>
      <p:sp>
        <p:nvSpPr>
          <p:cNvPr id="43014" name="AutoShape 5"/>
          <p:cNvSpPr>
            <a:spLocks/>
          </p:cNvSpPr>
          <p:nvPr/>
        </p:nvSpPr>
        <p:spPr bwMode="auto">
          <a:xfrm>
            <a:off x="6705600" y="1447800"/>
            <a:ext cx="2336800" cy="1035050"/>
          </a:xfrm>
          <a:prstGeom prst="callout2">
            <a:avLst>
              <a:gd name="adj1" fmla="val 11250"/>
              <a:gd name="adj2" fmla="val -3287"/>
              <a:gd name="adj3" fmla="val 11250"/>
              <a:gd name="adj4" fmla="val -55204"/>
              <a:gd name="adj5" fmla="val 44532"/>
              <a:gd name="adj6" fmla="val -8794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passage par valeur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du paramètre effectif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(= par recopie)</a:t>
            </a:r>
          </a:p>
        </p:txBody>
      </p:sp>
      <p:sp>
        <p:nvSpPr>
          <p:cNvPr id="43015" name="AutoShape 6"/>
          <p:cNvSpPr>
            <a:spLocks/>
          </p:cNvSpPr>
          <p:nvPr/>
        </p:nvSpPr>
        <p:spPr bwMode="auto">
          <a:xfrm>
            <a:off x="6096000" y="2895600"/>
            <a:ext cx="2662238" cy="730250"/>
          </a:xfrm>
          <a:prstGeom prst="callout2">
            <a:avLst>
              <a:gd name="adj1" fmla="val 15653"/>
              <a:gd name="adj2" fmla="val -2861"/>
              <a:gd name="adj3" fmla="val 15653"/>
              <a:gd name="adj4" fmla="val -109838"/>
              <a:gd name="adj5" fmla="val -10000"/>
              <a:gd name="adj6" fmla="val -12719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appel explicite du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constructeur par recopie</a:t>
            </a:r>
          </a:p>
        </p:txBody>
      </p:sp>
      <p:grpSp>
        <p:nvGrpSpPr>
          <p:cNvPr id="570375" name="Group 7"/>
          <p:cNvGrpSpPr>
            <a:grpSpLocks/>
          </p:cNvGrpSpPr>
          <p:nvPr/>
        </p:nvGrpSpPr>
        <p:grpSpPr bwMode="auto">
          <a:xfrm rot="-197949">
            <a:off x="1909748" y="2559550"/>
            <a:ext cx="3228181" cy="255589"/>
            <a:chOff x="626" y="655"/>
            <a:chExt cx="1162" cy="161"/>
          </a:xfrm>
        </p:grpSpPr>
        <p:sp>
          <p:nvSpPr>
            <p:cNvPr id="43024" name="Line 8"/>
            <p:cNvSpPr>
              <a:spLocks noChangeShapeType="1"/>
            </p:cNvSpPr>
            <p:nvPr/>
          </p:nvSpPr>
          <p:spPr bwMode="auto">
            <a:xfrm flipV="1">
              <a:off x="626" y="672"/>
              <a:ext cx="115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3025" name="Line 9"/>
            <p:cNvSpPr>
              <a:spLocks noChangeShapeType="1"/>
            </p:cNvSpPr>
            <p:nvPr/>
          </p:nvSpPr>
          <p:spPr bwMode="auto">
            <a:xfrm rot="855002" flipV="1">
              <a:off x="636" y="655"/>
              <a:ext cx="115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570378" name="Group 10"/>
          <p:cNvGrpSpPr>
            <a:grpSpLocks/>
          </p:cNvGrpSpPr>
          <p:nvPr/>
        </p:nvGrpSpPr>
        <p:grpSpPr bwMode="auto">
          <a:xfrm>
            <a:off x="2971800" y="1749425"/>
            <a:ext cx="685800" cy="685800"/>
            <a:chOff x="1872" y="1104"/>
            <a:chExt cx="432" cy="432"/>
          </a:xfrm>
        </p:grpSpPr>
        <p:sp>
          <p:nvSpPr>
            <p:cNvPr id="43022" name="Line 11"/>
            <p:cNvSpPr>
              <a:spLocks noChangeShapeType="1"/>
            </p:cNvSpPr>
            <p:nvPr/>
          </p:nvSpPr>
          <p:spPr bwMode="auto">
            <a:xfrm>
              <a:off x="1872" y="1200"/>
              <a:ext cx="432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3023" name="Line 12"/>
            <p:cNvSpPr>
              <a:spLocks noChangeShapeType="1"/>
            </p:cNvSpPr>
            <p:nvPr/>
          </p:nvSpPr>
          <p:spPr bwMode="auto">
            <a:xfrm rot="-3424351">
              <a:off x="1872" y="1200"/>
              <a:ext cx="432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570381" name="Rectangle 13"/>
          <p:cNvSpPr>
            <a:spLocks noChangeArrowheads="1"/>
          </p:cNvSpPr>
          <p:nvPr/>
        </p:nvSpPr>
        <p:spPr bwMode="auto">
          <a:xfrm>
            <a:off x="5148064" y="1903383"/>
            <a:ext cx="1415772" cy="40011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 dirty="0" err="1">
                <a:solidFill>
                  <a:srgbClr val="FF3300"/>
                </a:solidFill>
                <a:latin typeface="Courier New" pitchFamily="49" charset="0"/>
              </a:rPr>
              <a:t>p</a:t>
            </a:r>
            <a:r>
              <a:rPr lang="fr-FR" altLang="fr-FR" sz="2000" b="1" dirty="0" err="1" smtClean="0">
                <a:solidFill>
                  <a:srgbClr val="FF3300"/>
                </a:solidFill>
                <a:latin typeface="Courier New" pitchFamily="49" charset="0"/>
              </a:rPr>
              <a:t>tLocal</a:t>
            </a: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)</a:t>
            </a:r>
          </a:p>
        </p:txBody>
      </p:sp>
      <p:grpSp>
        <p:nvGrpSpPr>
          <p:cNvPr id="570382" name="Group 14"/>
          <p:cNvGrpSpPr>
            <a:grpSpLocks/>
          </p:cNvGrpSpPr>
          <p:nvPr/>
        </p:nvGrpSpPr>
        <p:grpSpPr bwMode="auto">
          <a:xfrm>
            <a:off x="6096000" y="2743200"/>
            <a:ext cx="2667000" cy="1063625"/>
            <a:chOff x="3840" y="1730"/>
            <a:chExt cx="1680" cy="670"/>
          </a:xfrm>
        </p:grpSpPr>
        <p:sp>
          <p:nvSpPr>
            <p:cNvPr id="43020" name="Line 15"/>
            <p:cNvSpPr>
              <a:spLocks noChangeShapeType="1"/>
            </p:cNvSpPr>
            <p:nvPr/>
          </p:nvSpPr>
          <p:spPr bwMode="auto">
            <a:xfrm>
              <a:off x="3840" y="1824"/>
              <a:ext cx="1680" cy="48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3021" name="Line 16"/>
            <p:cNvSpPr>
              <a:spLocks noChangeShapeType="1"/>
            </p:cNvSpPr>
            <p:nvPr/>
          </p:nvSpPr>
          <p:spPr bwMode="auto">
            <a:xfrm rot="-2292551">
              <a:off x="3856" y="1730"/>
              <a:ext cx="1653" cy="67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089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81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611560" y="488908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611560" y="1340768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611560" y="1735981"/>
            <a:ext cx="4049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 "non standard"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609600" y="2132856"/>
            <a:ext cx="276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Fichiers d'en-tête du C++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611560" y="2524834"/>
            <a:ext cx="2517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/>
              <a:t>Fichiers </a:t>
            </a:r>
            <a:r>
              <a:rPr lang="fr-FR" altLang="fr-FR" sz="2000" dirty="0"/>
              <a:t>de l'utilisateur</a:t>
            </a:r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08720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99901" y="3356992"/>
            <a:ext cx="2747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Classe et espace de noms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11560" y="4544293"/>
            <a:ext cx="2620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Surcharge des fonctions</a:t>
            </a: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611560" y="3748970"/>
            <a:ext cx="14938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Constructeur</a:t>
            </a:r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611560" y="4149080"/>
            <a:ext cx="368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/>
              <a:t>Constructeur avec valeurs initiales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11560" y="4941168"/>
            <a:ext cx="3023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Constructeur par </a:t>
            </a:r>
            <a:r>
              <a:rPr lang="fr-FR" altLang="fr-FR" dirty="0">
                <a:latin typeface="Courier New" pitchFamily="49" charset="0"/>
              </a:rPr>
              <a:t>"</a:t>
            </a:r>
            <a:r>
              <a:rPr lang="fr-FR" dirty="0"/>
              <a:t>recopie</a:t>
            </a:r>
            <a:r>
              <a:rPr lang="fr-FR" altLang="fr-FR" dirty="0">
                <a:latin typeface="Courier New" pitchFamily="49" charset="0"/>
              </a:rPr>
              <a:t>"</a:t>
            </a:r>
            <a:endParaRPr lang="fr-FR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611560" y="2924944"/>
            <a:ext cx="4217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/>
              <a:t>Séparation des déclarations et des corps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1560" y="5301208"/>
            <a:ext cx="559752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altLang="fr-FR"/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611560" y="5331371"/>
            <a:ext cx="559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fr-FR" altLang="fr-FR" dirty="0"/>
              <a:t>Valeurs par défaut dans les autres fonctions membres</a:t>
            </a:r>
          </a:p>
        </p:txBody>
      </p:sp>
    </p:spTree>
    <p:extLst>
      <p:ext uri="{BB962C8B-B14F-4D97-AF65-F5344CB8AC3E}">
        <p14:creationId xmlns:p14="http://schemas.microsoft.com/office/powerpoint/2010/main" val="16201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E10A-48D4-48EC-A7E5-90A7B8AD89A2}" type="slidenum">
              <a:rPr lang="fr-FR" altLang="fr-FR"/>
              <a:pPr/>
              <a:t>46</a:t>
            </a:fld>
            <a:endParaRPr lang="fr-FR" altLang="fr-FR"/>
          </a:p>
        </p:txBody>
      </p:sp>
      <p:sp>
        <p:nvSpPr>
          <p:cNvPr id="640002" name="Text Box 2"/>
          <p:cNvSpPr txBox="1">
            <a:spLocks noChangeArrowheads="1"/>
          </p:cNvSpPr>
          <p:nvPr/>
        </p:nvSpPr>
        <p:spPr bwMode="auto">
          <a:xfrm>
            <a:off x="304800" y="751453"/>
            <a:ext cx="557075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>
                <a:latin typeface="Courier New" pitchFamily="49" charset="0"/>
              </a:rPr>
              <a:t>class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 smtClean="0">
                <a:latin typeface="Courier New" pitchFamily="49" charset="0"/>
              </a:rPr>
              <a:t>setX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 </a:t>
            </a:r>
            <a:r>
              <a:rPr lang="fr-FR" altLang="fr-FR" dirty="0">
                <a:latin typeface="Courier New" pitchFamily="49" charset="0"/>
              </a:rPr>
              <a:t>= 0) </a:t>
            </a:r>
            <a:r>
              <a:rPr lang="fr-FR" altLang="fr-FR" dirty="0" smtClean="0">
                <a:latin typeface="Courier New" pitchFamily="49" charset="0"/>
              </a:rPr>
              <a:t>;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    // ...</a:t>
            </a: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}; // </a:t>
            </a:r>
            <a:r>
              <a:rPr lang="fr-FR" altLang="fr-FR" dirty="0" err="1" smtClean="0">
                <a:latin typeface="Courier New" pitchFamily="49" charset="0"/>
              </a:rPr>
              <a:t>Point2D</a:t>
            </a:r>
            <a:endParaRPr lang="fr-FR" altLang="fr-FR" dirty="0">
              <a:latin typeface="Courier New" pitchFamily="49" charset="0"/>
            </a:endParaRPr>
          </a:p>
        </p:txBody>
      </p:sp>
      <p:sp>
        <p:nvSpPr>
          <p:cNvPr id="640003" name="Text Box 3"/>
          <p:cNvSpPr txBox="1">
            <a:spLocks noChangeArrowheads="1"/>
          </p:cNvSpPr>
          <p:nvPr/>
        </p:nvSpPr>
        <p:spPr bwMode="auto">
          <a:xfrm>
            <a:off x="304800" y="3116630"/>
            <a:ext cx="69557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POINT::</a:t>
            </a:r>
            <a:r>
              <a:rPr lang="fr-FR" altLang="fr-FR" dirty="0" err="1" smtClean="0">
                <a:latin typeface="Courier New" pitchFamily="49" charset="0"/>
              </a:rPr>
              <a:t>setX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 </a:t>
            </a:r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/* = 0 */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{</a:t>
            </a:r>
          </a:p>
          <a:p>
            <a:r>
              <a:rPr lang="fr-FR" altLang="fr-FR" dirty="0">
                <a:latin typeface="Courier New" pitchFamily="49" charset="0"/>
              </a:rPr>
              <a:t>    </a:t>
            </a:r>
            <a:r>
              <a:rPr lang="fr-FR" altLang="fr-FR" dirty="0" err="1" smtClean="0">
                <a:latin typeface="Courier New" pitchFamily="49" charset="0"/>
              </a:rPr>
              <a:t>myX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= </a:t>
            </a:r>
            <a:r>
              <a:rPr lang="fr-FR" altLang="fr-FR" dirty="0" smtClean="0">
                <a:latin typeface="Courier New" pitchFamily="49" charset="0"/>
              </a:rPr>
              <a:t>x; </a:t>
            </a:r>
            <a:endParaRPr lang="fr-FR" altLang="fr-FR" dirty="0">
              <a:latin typeface="Courier New" pitchFamily="49" charset="0"/>
            </a:endParaRPr>
          </a:p>
          <a:p>
            <a:endParaRPr lang="fr-FR" altLang="fr-FR" dirty="0">
              <a:latin typeface="Courier New" pitchFamily="49" charset="0"/>
            </a:endParaRPr>
          </a:p>
          <a:p>
            <a:r>
              <a:rPr lang="fr-FR" altLang="fr-FR" dirty="0">
                <a:latin typeface="Courier New" pitchFamily="49" charset="0"/>
              </a:rPr>
              <a:t>} // </a:t>
            </a:r>
            <a:r>
              <a:rPr lang="fr-FR" altLang="fr-FR" dirty="0" err="1" smtClean="0">
                <a:latin typeface="Courier New" pitchFamily="49" charset="0"/>
              </a:rPr>
              <a:t>setX</a:t>
            </a:r>
            <a:r>
              <a:rPr lang="fr-FR" altLang="fr-FR" dirty="0">
                <a:latin typeface="Courier New" pitchFamily="49" charset="0"/>
              </a:rPr>
              <a:t>()</a:t>
            </a:r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304800" y="4860925"/>
            <a:ext cx="182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altLang="fr-FR">
                <a:solidFill>
                  <a:srgbClr val="FF3300"/>
                </a:solidFill>
              </a:rPr>
              <a:t>Erreur classique</a:t>
            </a:r>
          </a:p>
        </p:txBody>
      </p:sp>
      <p:sp>
        <p:nvSpPr>
          <p:cNvPr id="640005" name="Rectangle 5"/>
          <p:cNvSpPr>
            <a:spLocks noChangeArrowheads="1"/>
          </p:cNvSpPr>
          <p:nvPr/>
        </p:nvSpPr>
        <p:spPr bwMode="auto">
          <a:xfrm>
            <a:off x="304800" y="5483295"/>
            <a:ext cx="69557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 dirty="0" err="1">
                <a:latin typeface="Courier New" pitchFamily="49" charset="0"/>
              </a:rPr>
              <a:t>void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POINT::</a:t>
            </a:r>
            <a:r>
              <a:rPr lang="fr-FR" altLang="fr-FR" dirty="0" err="1" smtClean="0">
                <a:latin typeface="Courier New" pitchFamily="49" charset="0"/>
              </a:rPr>
              <a:t>setX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(</a:t>
            </a:r>
            <a:r>
              <a:rPr lang="fr-FR" altLang="fr-FR" dirty="0" err="1">
                <a:latin typeface="Courier New" pitchFamily="49" charset="0"/>
              </a:rPr>
              <a:t>const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err="1">
                <a:latin typeface="Courier New" pitchFamily="49" charset="0"/>
              </a:rPr>
              <a:t>int</a:t>
            </a:r>
            <a:r>
              <a:rPr lang="fr-FR" altLang="fr-FR" dirty="0">
                <a:latin typeface="Courier New" pitchFamily="49" charset="0"/>
              </a:rPr>
              <a:t> </a:t>
            </a:r>
            <a:r>
              <a:rPr lang="fr-FR" altLang="fr-FR" dirty="0" smtClean="0">
                <a:latin typeface="Courier New" pitchFamily="49" charset="0"/>
              </a:rPr>
              <a:t>&amp; x </a:t>
            </a:r>
            <a:r>
              <a:rPr lang="fr-FR" altLang="fr-FR" b="1" dirty="0">
                <a:solidFill>
                  <a:srgbClr val="FF3300"/>
                </a:solidFill>
                <a:latin typeface="Courier New" pitchFamily="49" charset="0"/>
              </a:rPr>
              <a:t>/* = 0 */</a:t>
            </a:r>
            <a:r>
              <a:rPr lang="fr-FR" altLang="fr-FR" dirty="0">
                <a:latin typeface="Courier New" pitchFamily="49" charset="0"/>
              </a:rPr>
              <a:t>) 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endParaRPr lang="fr-FR" altLang="fr-FR" dirty="0">
              <a:latin typeface="Courier New" pitchFamily="49" charset="0"/>
            </a:endParaRPr>
          </a:p>
          <a:p>
            <a:r>
              <a:rPr lang="fr-FR" altLang="fr-FR" b="1" dirty="0">
                <a:latin typeface="Courier New" pitchFamily="49" charset="0"/>
              </a:rPr>
              <a:t>    : </a:t>
            </a:r>
            <a:r>
              <a:rPr lang="fr-FR" altLang="fr-FR" b="1" dirty="0" err="1" smtClean="0">
                <a:latin typeface="Courier New" pitchFamily="49" charset="0"/>
              </a:rPr>
              <a:t>myX</a:t>
            </a:r>
            <a:r>
              <a:rPr lang="fr-FR" altLang="fr-FR" b="1" dirty="0" smtClean="0">
                <a:latin typeface="Courier New" pitchFamily="49" charset="0"/>
              </a:rPr>
              <a:t> (x)</a:t>
            </a:r>
            <a:r>
              <a:rPr lang="fr-FR" altLang="fr-FR" dirty="0" smtClean="0">
                <a:latin typeface="Courier New" pitchFamily="49" charset="0"/>
              </a:rPr>
              <a:t> </a:t>
            </a:r>
            <a:r>
              <a:rPr lang="fr-FR" altLang="fr-FR" dirty="0">
                <a:latin typeface="Courier New" pitchFamily="49" charset="0"/>
              </a:rPr>
              <a:t>{} </a:t>
            </a:r>
          </a:p>
        </p:txBody>
      </p:sp>
      <p:sp>
        <p:nvSpPr>
          <p:cNvPr id="640006" name="Rectangle 6"/>
          <p:cNvSpPr>
            <a:spLocks noChangeArrowheads="1"/>
          </p:cNvSpPr>
          <p:nvPr/>
        </p:nvSpPr>
        <p:spPr bwMode="auto">
          <a:xfrm>
            <a:off x="2057400" y="4876800"/>
            <a:ext cx="549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fr-FR">
                <a:solidFill>
                  <a:srgbClr val="FF3300"/>
                </a:solidFill>
              </a:rPr>
              <a:t>: écriture </a:t>
            </a:r>
            <a:r>
              <a:rPr lang="fr-FR" altLang="fr-FR" b="1">
                <a:solidFill>
                  <a:srgbClr val="FF3300"/>
                </a:solidFill>
              </a:rPr>
              <a:t>seulement valable</a:t>
            </a:r>
            <a:r>
              <a:rPr lang="fr-FR" altLang="fr-FR">
                <a:solidFill>
                  <a:srgbClr val="FF3300"/>
                </a:solidFill>
              </a:rPr>
              <a:t> pour les </a:t>
            </a:r>
            <a:r>
              <a:rPr lang="fr-FR" altLang="fr-FR" b="1">
                <a:solidFill>
                  <a:srgbClr val="FF3300"/>
                </a:solidFill>
              </a:rPr>
              <a:t>constructeurs</a:t>
            </a:r>
            <a:endParaRPr lang="fr-FR" altLang="fr-FR">
              <a:solidFill>
                <a:srgbClr val="FF3300"/>
              </a:solidFill>
            </a:endParaRPr>
          </a:p>
        </p:txBody>
      </p:sp>
      <p:sp>
        <p:nvSpPr>
          <p:cNvPr id="640007" name="Line 7"/>
          <p:cNvSpPr>
            <a:spLocks noChangeShapeType="1"/>
          </p:cNvSpPr>
          <p:nvPr/>
        </p:nvSpPr>
        <p:spPr bwMode="auto">
          <a:xfrm flipV="1">
            <a:off x="381000" y="5486400"/>
            <a:ext cx="76200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pic>
        <p:nvPicPr>
          <p:cNvPr id="640008" name="Picture 8" descr="C:\Archives\Images\Symboles\oei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71500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8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 autoUpdateAnimBg="0"/>
      <p:bldP spid="640003" grpId="0" autoUpdateAnimBg="0"/>
      <p:bldP spid="640004" grpId="0" autoUpdateAnimBg="0"/>
      <p:bldP spid="640005" grpId="0" autoUpdateAnimBg="0"/>
      <p:bldP spid="640006" grpId="0" autoUpdateAnimBg="0"/>
      <p:bldP spid="6400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611560" y="955576"/>
            <a:ext cx="4492625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13" name="ZoneTexte 4"/>
          <p:cNvSpPr txBox="1">
            <a:spLocks noChangeArrowheads="1"/>
          </p:cNvSpPr>
          <p:nvPr/>
        </p:nvSpPr>
        <p:spPr bwMode="auto">
          <a:xfrm>
            <a:off x="611560" y="920775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37197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ABBDAE-D59F-46C6-AF1E-466C51338415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400" smtClean="0"/>
          </a:p>
        </p:txBody>
      </p:sp>
      <p:sp>
        <p:nvSpPr>
          <p:cNvPr id="572418" name="Oval 2"/>
          <p:cNvSpPr>
            <a:spLocks noChangeArrowheads="1"/>
          </p:cNvSpPr>
          <p:nvPr/>
        </p:nvSpPr>
        <p:spPr bwMode="auto">
          <a:xfrm>
            <a:off x="2438400" y="5181600"/>
            <a:ext cx="914400" cy="914400"/>
          </a:xfrm>
          <a:prstGeom prst="ellipse">
            <a:avLst/>
          </a:prstGeom>
          <a:solidFill>
            <a:srgbClr val="FFCC99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572419" name="Rectangle 3"/>
          <p:cNvSpPr>
            <a:spLocks noChangeArrowheads="1"/>
          </p:cNvSpPr>
          <p:nvPr/>
        </p:nvSpPr>
        <p:spPr bwMode="auto">
          <a:xfrm>
            <a:off x="1003300" y="3452723"/>
            <a:ext cx="6464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Accesseurs :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g</a:t>
            </a:r>
            <a:r>
              <a:rPr lang="fr-FR" altLang="fr-FR" sz="1800" dirty="0" err="1" smtClean="0">
                <a:latin typeface="Courier New" pitchFamily="49" charset="0"/>
              </a:rPr>
              <a:t>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b="1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{ return </a:t>
            </a:r>
            <a:r>
              <a:rPr lang="fr-FR" altLang="fr-FR" sz="1800" dirty="0" err="1" smtClean="0">
                <a:latin typeface="Courier New" pitchFamily="49" charset="0"/>
              </a:rPr>
              <a:t>myX</a:t>
            </a:r>
            <a:r>
              <a:rPr lang="fr-FR" altLang="fr-FR" sz="1800" dirty="0">
                <a:latin typeface="Courier New" pitchFamily="49" charset="0"/>
              </a:rPr>
              <a:t>;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g</a:t>
            </a:r>
            <a:r>
              <a:rPr lang="fr-FR" altLang="fr-FR" sz="1800" dirty="0" err="1" smtClean="0">
                <a:latin typeface="Courier New" pitchFamily="49" charset="0"/>
              </a:rPr>
              <a:t>etY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) </a:t>
            </a:r>
            <a:r>
              <a:rPr lang="fr-FR" altLang="fr-FR" sz="1800" b="1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 { </a:t>
            </a:r>
            <a:r>
              <a:rPr lang="fr-FR" altLang="fr-FR" sz="1800" dirty="0">
                <a:latin typeface="Courier New" pitchFamily="49" charset="0"/>
              </a:rPr>
              <a:t>return </a:t>
            </a:r>
            <a:r>
              <a:rPr lang="fr-FR" altLang="fr-FR" sz="1800" dirty="0" err="1" smtClean="0">
                <a:latin typeface="Courier New" pitchFamily="49" charset="0"/>
              </a:rPr>
              <a:t>myY</a:t>
            </a:r>
            <a:r>
              <a:rPr lang="fr-FR" altLang="fr-FR" sz="1800" dirty="0">
                <a:latin typeface="Courier New" pitchFamily="49" charset="0"/>
              </a:rPr>
              <a:t>; }</a:t>
            </a: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304800" y="1237197"/>
            <a:ext cx="1981200" cy="514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fr-FR" altLang="fr-FR" sz="1800" b="1" dirty="0" smtClean="0">
                <a:solidFill>
                  <a:srgbClr val="FF3300"/>
                </a:solidFill>
                <a:latin typeface="Courier New" pitchFamily="49" charset="0"/>
              </a:rPr>
              <a:t>class </a:t>
            </a:r>
            <a:r>
              <a:rPr lang="fr-FR" altLang="fr-FR" sz="1800" b="1" dirty="0" err="1" smtClean="0">
                <a:latin typeface="Courier New" pitchFamily="49" charset="0"/>
              </a:rPr>
              <a:t>Point2D</a:t>
            </a: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{</a:t>
            </a: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FF3300"/>
                </a:solidFill>
                <a:latin typeface="Courier New" pitchFamily="49" charset="0"/>
              </a:rPr>
              <a:t>};</a:t>
            </a:r>
            <a:r>
              <a:rPr lang="fr-FR" altLang="fr-FR" sz="1800" dirty="0">
                <a:latin typeface="Courier New" pitchFamily="49" charset="0"/>
              </a:rPr>
              <a:t> // </a:t>
            </a:r>
            <a:r>
              <a:rPr lang="fr-FR" altLang="fr-FR" sz="1800" b="1" dirty="0" err="1" smtClean="0">
                <a:latin typeface="Courier New" pitchFamily="49" charset="0"/>
              </a:rPr>
              <a:t>Point2D</a:t>
            </a:r>
            <a:endParaRPr lang="fr-FR" altLang="fr-FR" sz="1800" dirty="0">
              <a:latin typeface="Courier New" pitchFamily="49" charset="0"/>
            </a:endParaRPr>
          </a:p>
        </p:txBody>
      </p:sp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990600" y="4748123"/>
            <a:ext cx="6327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</a:t>
            </a:r>
            <a:r>
              <a:rPr lang="fr-FR" altLang="fr-FR" sz="1800" dirty="0" err="1">
                <a:latin typeface="Courier New" pitchFamily="49" charset="0"/>
              </a:rPr>
              <a:t>Modifieurs</a:t>
            </a:r>
            <a:r>
              <a:rPr lang="fr-FR" altLang="fr-FR" sz="1800" dirty="0">
                <a:latin typeface="Courier New" pitchFamily="49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s</a:t>
            </a:r>
            <a:r>
              <a:rPr lang="fr-FR" altLang="fr-FR" sz="1800" dirty="0" err="1" smtClean="0">
                <a:latin typeface="Courier New" pitchFamily="49" charset="0"/>
              </a:rPr>
              <a:t>etX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x</a:t>
            </a:r>
            <a:r>
              <a:rPr lang="fr-FR" altLang="fr-FR" sz="1800" dirty="0" smtClean="0">
                <a:latin typeface="Courier New" pitchFamily="49" charset="0"/>
              </a:rPr>
              <a:t>)  </a:t>
            </a:r>
            <a:r>
              <a:rPr lang="fr-FR" altLang="fr-FR" sz="1800" dirty="0">
                <a:latin typeface="Courier New" pitchFamily="49" charset="0"/>
              </a:rPr>
              <a:t>{ </a:t>
            </a:r>
            <a:r>
              <a:rPr lang="fr-FR" altLang="fr-FR" sz="1800" dirty="0" err="1" smtClean="0">
                <a:latin typeface="Courier New" pitchFamily="49" charset="0"/>
              </a:rPr>
              <a:t>myX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= </a:t>
            </a:r>
            <a:r>
              <a:rPr lang="fr-FR" altLang="fr-FR" sz="1800" dirty="0" smtClean="0">
                <a:latin typeface="Courier New" pitchFamily="49" charset="0"/>
              </a:rPr>
              <a:t>x; </a:t>
            </a:r>
            <a:r>
              <a:rPr lang="fr-FR" altLang="fr-FR" sz="18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void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s</a:t>
            </a:r>
            <a:r>
              <a:rPr lang="fr-FR" altLang="fr-FR" sz="1800" dirty="0" err="1" smtClean="0">
                <a:latin typeface="Courier New" pitchFamily="49" charset="0"/>
              </a:rPr>
              <a:t>etY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(</a:t>
            </a:r>
            <a:r>
              <a:rPr lang="fr-FR" altLang="fr-FR" sz="1800" dirty="0" err="1">
                <a:latin typeface="Courier New" pitchFamily="49" charset="0"/>
              </a:rPr>
              <a:t>const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dirty="0" smtClean="0">
                <a:latin typeface="Courier New" pitchFamily="49" charset="0"/>
              </a:rPr>
              <a:t>&amp; y</a:t>
            </a:r>
            <a:r>
              <a:rPr lang="fr-FR" altLang="fr-FR" sz="1800" dirty="0" smtClean="0">
                <a:latin typeface="Courier New" pitchFamily="49" charset="0"/>
              </a:rPr>
              <a:t>)  { </a:t>
            </a:r>
            <a:r>
              <a:rPr lang="fr-FR" altLang="fr-FR" sz="1800" dirty="0" err="1" smtClean="0">
                <a:latin typeface="Courier New" pitchFamily="49" charset="0"/>
              </a:rPr>
              <a:t>myY</a:t>
            </a:r>
            <a:r>
              <a:rPr lang="fr-FR" altLang="fr-FR" sz="1800" dirty="0" smtClean="0">
                <a:latin typeface="Courier New" pitchFamily="49" charset="0"/>
              </a:rPr>
              <a:t> </a:t>
            </a:r>
            <a:r>
              <a:rPr lang="fr-FR" altLang="fr-FR" sz="1800" dirty="0">
                <a:latin typeface="Courier New" pitchFamily="49" charset="0"/>
              </a:rPr>
              <a:t>= </a:t>
            </a:r>
            <a:r>
              <a:rPr lang="fr-FR" altLang="fr-FR" sz="1800" dirty="0" smtClean="0">
                <a:latin typeface="Courier New" pitchFamily="49" charset="0"/>
              </a:rPr>
              <a:t>y; </a:t>
            </a:r>
            <a:r>
              <a:rPr lang="fr-FR" altLang="fr-FR" sz="1800" dirty="0">
                <a:latin typeface="Courier New" pitchFamily="49" charset="0"/>
              </a:rPr>
              <a:t>}</a:t>
            </a:r>
          </a:p>
        </p:txBody>
      </p:sp>
      <p:sp>
        <p:nvSpPr>
          <p:cNvPr id="572422" name="Rectangle 6"/>
          <p:cNvSpPr>
            <a:spLocks noChangeArrowheads="1"/>
          </p:cNvSpPr>
          <p:nvPr/>
        </p:nvSpPr>
        <p:spPr bwMode="auto">
          <a:xfrm>
            <a:off x="1009650" y="2330450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b="1" dirty="0" err="1" smtClean="0">
                <a:latin typeface="Courier New" pitchFamily="49" charset="0"/>
              </a:rPr>
              <a:t>my</a:t>
            </a:r>
            <a:r>
              <a:rPr lang="fr-FR" altLang="fr-FR" sz="1800" dirty="0" err="1" smtClean="0">
                <a:latin typeface="Courier New" pitchFamily="49" charset="0"/>
              </a:rPr>
              <a:t>X</a:t>
            </a:r>
            <a:r>
              <a:rPr lang="fr-FR" altLang="fr-FR" sz="18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 err="1">
                <a:latin typeface="Courier New" pitchFamily="49" charset="0"/>
              </a:rPr>
              <a:t>int</a:t>
            </a:r>
            <a:r>
              <a:rPr lang="fr-FR" altLang="fr-FR" sz="1800" dirty="0">
                <a:latin typeface="Courier New" pitchFamily="49" charset="0"/>
              </a:rPr>
              <a:t> </a:t>
            </a:r>
            <a:r>
              <a:rPr lang="fr-FR" altLang="fr-FR" sz="1800" b="1" dirty="0" err="1" smtClean="0">
                <a:latin typeface="Courier New" pitchFamily="49" charset="0"/>
              </a:rPr>
              <a:t>my</a:t>
            </a:r>
            <a:r>
              <a:rPr lang="fr-FR" altLang="fr-FR" sz="1800" dirty="0" err="1" smtClean="0">
                <a:latin typeface="Courier New" pitchFamily="49" charset="0"/>
              </a:rPr>
              <a:t>Y</a:t>
            </a:r>
            <a:r>
              <a:rPr lang="fr-FR" altLang="fr-FR" sz="1800" dirty="0">
                <a:latin typeface="Courier New" pitchFamily="49" charset="0"/>
              </a:rPr>
              <a:t>;</a:t>
            </a:r>
          </a:p>
        </p:txBody>
      </p:sp>
      <p:sp>
        <p:nvSpPr>
          <p:cNvPr id="572423" name="Rectangle 7"/>
          <p:cNvSpPr>
            <a:spLocks noChangeArrowheads="1"/>
          </p:cNvSpPr>
          <p:nvPr/>
        </p:nvSpPr>
        <p:spPr bwMode="auto">
          <a:xfrm>
            <a:off x="3592513" y="1905000"/>
            <a:ext cx="1958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>
                <a:latin typeface="Courier New" pitchFamily="49" charset="0"/>
              </a:rPr>
              <a:t>// facultatif</a:t>
            </a:r>
          </a:p>
        </p:txBody>
      </p:sp>
      <p:sp>
        <p:nvSpPr>
          <p:cNvPr id="572424" name="Rectangle 8"/>
          <p:cNvSpPr>
            <a:spLocks noChangeArrowheads="1"/>
          </p:cNvSpPr>
          <p:nvPr/>
        </p:nvSpPr>
        <p:spPr bwMode="auto">
          <a:xfrm>
            <a:off x="685800" y="2986088"/>
            <a:ext cx="127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3300"/>
                </a:solidFill>
                <a:latin typeface="Courier New" pitchFamily="49" charset="0"/>
              </a:rPr>
              <a:t>public</a:t>
            </a:r>
            <a:r>
              <a:rPr lang="fr-FR" altLang="fr-FR" sz="1800">
                <a:latin typeface="Courier New" pitchFamily="49" charset="0"/>
              </a:rPr>
              <a:t> :</a:t>
            </a:r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685800" y="1905000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3300"/>
                </a:solidFill>
                <a:latin typeface="Courier New" pitchFamily="49" charset="0"/>
              </a:rPr>
              <a:t>private</a:t>
            </a:r>
            <a:r>
              <a:rPr lang="fr-FR" altLang="fr-FR" sz="1800">
                <a:latin typeface="Courier New" pitchFamily="49" charset="0"/>
              </a:rPr>
              <a:t> :</a:t>
            </a:r>
          </a:p>
        </p:txBody>
      </p:sp>
      <p:sp>
        <p:nvSpPr>
          <p:cNvPr id="572426" name="Text Box 10"/>
          <p:cNvSpPr txBox="1">
            <a:spLocks noChangeArrowheads="1"/>
          </p:cNvSpPr>
          <p:nvPr/>
        </p:nvSpPr>
        <p:spPr bwMode="auto">
          <a:xfrm>
            <a:off x="4485436" y="2668657"/>
            <a:ext cx="3259227" cy="707886"/>
          </a:xfrm>
          <a:prstGeom prst="rect">
            <a:avLst/>
          </a:prstGeom>
          <a:solidFill>
            <a:srgbClr val="FFCC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 dirty="0"/>
              <a:t>déclaration  </a:t>
            </a:r>
            <a:r>
              <a:rPr lang="fr-FR" altLang="fr-FR" sz="2000" b="1" dirty="0">
                <a:sym typeface="Symbol" pitchFamily="18" charset="2"/>
              </a:rPr>
              <a:t></a:t>
            </a:r>
            <a:r>
              <a:rPr lang="fr-FR" altLang="fr-FR" sz="2000" b="1" dirty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b="1" dirty="0"/>
              <a:t>dans le fichier</a:t>
            </a:r>
            <a:r>
              <a:rPr lang="fr-FR" altLang="fr-FR" sz="20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fr-FR" altLang="fr-FR" sz="2000" b="1" dirty="0" err="1" smtClean="0">
                <a:solidFill>
                  <a:srgbClr val="FF3300"/>
                </a:solidFill>
                <a:latin typeface="Courier New" pitchFamily="49" charset="0"/>
              </a:rPr>
              <a:t>Point2D.h</a:t>
            </a:r>
            <a:endParaRPr lang="fr-FR" altLang="fr-FR" sz="20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572427" name="Rectangle 11"/>
          <p:cNvSpPr>
            <a:spLocks noChangeArrowheads="1"/>
          </p:cNvSpPr>
          <p:nvPr/>
        </p:nvSpPr>
        <p:spPr bwMode="auto">
          <a:xfrm>
            <a:off x="3308350" y="6156325"/>
            <a:ext cx="252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rgbClr val="FF3300"/>
                </a:solidFill>
              </a:rPr>
              <a:t>Inutile mais pas gênant</a:t>
            </a:r>
          </a:p>
        </p:txBody>
      </p:sp>
      <p:sp>
        <p:nvSpPr>
          <p:cNvPr id="572428" name="Rectangle 12"/>
          <p:cNvSpPr>
            <a:spLocks noChangeArrowheads="1"/>
          </p:cNvSpPr>
          <p:nvPr/>
        </p:nvSpPr>
        <p:spPr bwMode="auto">
          <a:xfrm>
            <a:off x="381000" y="836891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Courier New" pitchFamily="49" charset="0"/>
              </a:rPr>
              <a:t>// fichier</a:t>
            </a:r>
            <a:r>
              <a:rPr lang="fr-FR" altLang="fr-FR" sz="1800" b="1" dirty="0">
                <a:latin typeface="Courier New" pitchFamily="49" charset="0"/>
              </a:rPr>
              <a:t> </a:t>
            </a:r>
            <a:r>
              <a:rPr lang="fr-FR" altLang="fr-FR" sz="1800" b="1" dirty="0" err="1" smtClean="0">
                <a:latin typeface="Courier New" pitchFamily="49" charset="0"/>
              </a:rPr>
              <a:t>Point2D.h</a:t>
            </a:r>
            <a:endParaRPr lang="fr-FR" altLang="fr-FR" sz="1800" dirty="0">
              <a:latin typeface="Courier New" pitchFamily="49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347" y="171127"/>
            <a:ext cx="2206923" cy="246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4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nimBg="1"/>
      <p:bldP spid="572419" grpId="0" autoUpdateAnimBg="0"/>
      <p:bldP spid="572420" grpId="0" autoUpdateAnimBg="0"/>
      <p:bldP spid="572421" grpId="0" autoUpdateAnimBg="0"/>
      <p:bldP spid="572422" grpId="0" autoUpdateAnimBg="0"/>
      <p:bldP spid="572423" grpId="0" autoUpdateAnimBg="0"/>
      <p:bldP spid="572424" grpId="0" autoUpdateAnimBg="0"/>
      <p:bldP spid="572425" grpId="0" autoUpdateAnimBg="0"/>
      <p:bldP spid="572426" grpId="0" animBg="1" autoUpdateAnimBg="0"/>
      <p:bldP spid="572427" grpId="0" autoUpdateAnimBg="0"/>
      <p:bldP spid="5724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85CBBC-4C5B-4040-AB64-DA7D19A1D476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400" smtClean="0"/>
          </a:p>
        </p:txBody>
      </p:sp>
      <p:sp>
        <p:nvSpPr>
          <p:cNvPr id="573442" name="Rectangle 2"/>
          <p:cNvSpPr>
            <a:spLocks noChangeArrowheads="1"/>
          </p:cNvSpPr>
          <p:nvPr/>
        </p:nvSpPr>
        <p:spPr bwMode="auto">
          <a:xfrm>
            <a:off x="7620000" y="2706960"/>
            <a:ext cx="102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affiche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3</a:t>
            </a:r>
            <a:endParaRPr lang="fr-FR" altLang="fr-FR" sz="2000">
              <a:latin typeface="Courier New" pitchFamily="49" charset="0"/>
            </a:endParaRPr>
          </a:p>
        </p:txBody>
      </p:sp>
      <p:sp>
        <p:nvSpPr>
          <p:cNvPr id="573443" name="Rectangle 3"/>
          <p:cNvSpPr>
            <a:spLocks noChangeArrowheads="1"/>
          </p:cNvSpPr>
          <p:nvPr/>
        </p:nvSpPr>
        <p:spPr bwMode="auto">
          <a:xfrm>
            <a:off x="838200" y="377825"/>
            <a:ext cx="12525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fr-FR" altLang="fr-FR" sz="2000" dirty="0"/>
              <a:t>Utilisation</a:t>
            </a:r>
          </a:p>
        </p:txBody>
      </p:sp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806450" y="1020013"/>
            <a:ext cx="57097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 dirty="0" smtClean="0">
                <a:latin typeface="Courier New" pitchFamily="49" charset="0"/>
              </a:rPr>
              <a:t>#</a:t>
            </a:r>
            <a:r>
              <a:rPr lang="fr-FR" altLang="fr-FR" sz="2000" b="1" dirty="0" err="1" smtClean="0">
                <a:latin typeface="Courier New" pitchFamily="49" charset="0"/>
              </a:rPr>
              <a:t>include</a:t>
            </a:r>
            <a:r>
              <a:rPr lang="fr-FR" altLang="fr-FR" sz="2000" b="1" dirty="0" smtClean="0">
                <a:latin typeface="Courier New" pitchFamily="49" charset="0"/>
              </a:rPr>
              <a:t> &lt;</a:t>
            </a:r>
            <a:r>
              <a:rPr lang="fr-FR" altLang="fr-FR" sz="2000" b="1" dirty="0" err="1" smtClean="0">
                <a:latin typeface="Courier New" pitchFamily="49" charset="0"/>
              </a:rPr>
              <a:t>iostream</a:t>
            </a:r>
            <a:r>
              <a:rPr lang="fr-FR" altLang="fr-FR" sz="2000" b="1" dirty="0" smtClean="0">
                <a:latin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 dirty="0" smtClean="0">
                <a:latin typeface="Courier New" pitchFamily="49" charset="0"/>
              </a:rPr>
              <a:t>#</a:t>
            </a:r>
            <a:r>
              <a:rPr lang="fr-FR" altLang="fr-FR" sz="2000" b="1" dirty="0" err="1" smtClean="0">
                <a:latin typeface="Courier New" pitchFamily="49" charset="0"/>
              </a:rPr>
              <a:t>include</a:t>
            </a:r>
            <a:r>
              <a:rPr lang="fr-FR" altLang="fr-FR" sz="2000" b="1" dirty="0" smtClean="0">
                <a:latin typeface="Courier New" pitchFamily="49" charset="0"/>
              </a:rPr>
              <a:t> </a:t>
            </a:r>
            <a:r>
              <a:rPr lang="fr-FR" altLang="fr-FR" sz="2000" b="1" dirty="0" smtClean="0">
                <a:latin typeface="Courier New" pitchFamily="49" charset="0"/>
              </a:rPr>
              <a:t>"Point2D.h</a:t>
            </a:r>
            <a:r>
              <a:rPr lang="fr-FR" altLang="fr-FR" sz="2000" b="1" dirty="0">
                <a:latin typeface="Courier New" pitchFamily="49" charset="0"/>
              </a:rPr>
              <a:t>"</a:t>
            </a: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smtClean="0">
                <a:latin typeface="Courier New" pitchFamily="49" charset="0"/>
              </a:rPr>
              <a:t>// </a:t>
            </a:r>
            <a:r>
              <a:rPr lang="fr-FR" altLang="fr-FR" sz="2000" dirty="0">
                <a:latin typeface="Courier New" pitchFamily="49" charset="0"/>
              </a:rPr>
              <a:t>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err="1" smtClean="0">
                <a:latin typeface="Courier New" pitchFamily="49" charset="0"/>
              </a:rPr>
              <a:t>p1</a:t>
            </a:r>
            <a:r>
              <a:rPr lang="fr-FR" altLang="fr-FR" sz="20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1.</a:t>
            </a:r>
            <a:r>
              <a:rPr lang="fr-FR" altLang="fr-FR" sz="2000" b="1" dirty="0" smtClean="0">
                <a:latin typeface="Courier New" pitchFamily="49" charset="0"/>
              </a:rPr>
              <a:t>setX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cout &lt;&lt; </a:t>
            </a:r>
            <a:r>
              <a:rPr lang="fr-FR" altLang="fr-FR" sz="2000" dirty="0" err="1" smtClean="0">
                <a:latin typeface="Courier New" pitchFamily="49" charset="0"/>
              </a:rPr>
              <a:t>p1.g</a:t>
            </a:r>
            <a:r>
              <a:rPr lang="fr-FR" altLang="fr-FR" sz="2000" b="1" dirty="0" err="1" smtClean="0">
                <a:latin typeface="Courier New" pitchFamily="49" charset="0"/>
              </a:rPr>
              <a:t>etX</a:t>
            </a:r>
            <a:r>
              <a:rPr lang="fr-FR" altLang="fr-FR" sz="2000" dirty="0">
                <a:latin typeface="Courier New" pitchFamily="49" charset="0"/>
              </a:rPr>
              <a:t>() &lt;&lt; ...	</a:t>
            </a: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7620000" y="4291285"/>
            <a:ext cx="102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affiche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25</a:t>
            </a:r>
            <a:endParaRPr lang="fr-FR" altLang="fr-FR" sz="2000">
              <a:latin typeface="Courier New" pitchFamily="49" charset="0"/>
            </a:endParaRPr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838200" y="3316560"/>
            <a:ext cx="6280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1.setY </a:t>
            </a:r>
            <a:r>
              <a:rPr lang="fr-FR" altLang="fr-FR" sz="2000" dirty="0">
                <a:latin typeface="Courier New" pitchFamily="49" charset="0"/>
              </a:rPr>
              <a:t>(4);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cout &lt;&lt; "</a:t>
            </a:r>
            <a:r>
              <a:rPr lang="fr-FR" altLang="fr-FR" sz="2000" dirty="0" err="1">
                <a:latin typeface="Courier New" pitchFamily="49" charset="0"/>
              </a:rPr>
              <a:t>R2</a:t>
            </a:r>
            <a:r>
              <a:rPr lang="fr-FR" altLang="fr-FR" sz="2000" dirty="0">
                <a:latin typeface="Courier New" pitchFamily="49" charset="0"/>
              </a:rPr>
              <a:t> = "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&lt;&lt; </a:t>
            </a:r>
            <a:r>
              <a:rPr lang="fr-FR" altLang="fr-FR" sz="2000" dirty="0" smtClean="0">
                <a:latin typeface="Courier New" pitchFamily="49" charset="0"/>
              </a:rPr>
              <a:t>(</a:t>
            </a:r>
            <a:r>
              <a:rPr lang="fr-FR" altLang="fr-FR" sz="2000" dirty="0" err="1" smtClean="0">
                <a:latin typeface="Courier New" pitchFamily="49" charset="0"/>
              </a:rPr>
              <a:t>p1.g</a:t>
            </a:r>
            <a:r>
              <a:rPr lang="fr-FR" altLang="fr-FR" sz="2000" b="1" dirty="0" err="1" smtClean="0">
                <a:latin typeface="Courier New" pitchFamily="49" charset="0"/>
              </a:rPr>
              <a:t>etX</a:t>
            </a:r>
            <a:r>
              <a:rPr lang="fr-FR" altLang="fr-FR" sz="2000" dirty="0">
                <a:latin typeface="Courier New" pitchFamily="49" charset="0"/>
              </a:rPr>
              <a:t>() * </a:t>
            </a:r>
            <a:r>
              <a:rPr lang="fr-FR" altLang="fr-FR" sz="2000" dirty="0" err="1" smtClean="0">
                <a:latin typeface="Courier New" pitchFamily="49" charset="0"/>
              </a:rPr>
              <a:t>p1.g</a:t>
            </a:r>
            <a:r>
              <a:rPr lang="fr-FR" altLang="fr-FR" sz="2000" b="1" dirty="0" err="1" smtClean="0">
                <a:latin typeface="Courier New" pitchFamily="49" charset="0"/>
              </a:rPr>
              <a:t>etX</a:t>
            </a:r>
            <a:r>
              <a:rPr lang="fr-FR" altLang="fr-FR" sz="2000" dirty="0">
                <a:latin typeface="Courier New" pitchFamily="49" charset="0"/>
              </a:rPr>
              <a:t>()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    </a:t>
            </a:r>
            <a:r>
              <a:rPr lang="fr-FR" altLang="fr-FR" sz="2000" dirty="0" err="1" smtClean="0">
                <a:latin typeface="Courier New" pitchFamily="49" charset="0"/>
              </a:rPr>
              <a:t>p1.g</a:t>
            </a:r>
            <a:r>
              <a:rPr lang="fr-FR" altLang="fr-FR" sz="2000" b="1" dirty="0" err="1" smtClean="0">
                <a:latin typeface="Courier New" pitchFamily="49" charset="0"/>
              </a:rPr>
              <a:t>etY</a:t>
            </a:r>
            <a:r>
              <a:rPr lang="fr-FR" altLang="fr-FR" sz="2000" dirty="0">
                <a:latin typeface="Courier New" pitchFamily="49" charset="0"/>
              </a:rPr>
              <a:t>() * </a:t>
            </a:r>
            <a:r>
              <a:rPr lang="fr-FR" altLang="fr-FR" sz="2000" dirty="0" err="1" smtClean="0">
                <a:latin typeface="Courier New" pitchFamily="49" charset="0"/>
              </a:rPr>
              <a:t>p1.g</a:t>
            </a:r>
            <a:r>
              <a:rPr lang="fr-FR" altLang="fr-FR" sz="2000" b="1" dirty="0" err="1" smtClean="0">
                <a:latin typeface="Courier New" pitchFamily="49" charset="0"/>
              </a:rPr>
              <a:t>etY</a:t>
            </a:r>
            <a:r>
              <a:rPr lang="fr-FR" altLang="fr-FR" sz="2000" dirty="0">
                <a:latin typeface="Courier New" pitchFamily="49" charset="0"/>
              </a:rPr>
              <a:t>()) &lt;&lt; '\n';</a:t>
            </a:r>
          </a:p>
        </p:txBody>
      </p:sp>
      <p:sp>
        <p:nvSpPr>
          <p:cNvPr id="573447" name="Rectangle 7"/>
          <p:cNvSpPr>
            <a:spLocks noChangeArrowheads="1"/>
          </p:cNvSpPr>
          <p:nvPr/>
        </p:nvSpPr>
        <p:spPr bwMode="auto">
          <a:xfrm>
            <a:off x="838200" y="5053285"/>
            <a:ext cx="61277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 err="1" smtClean="0">
                <a:latin typeface="Courier New" pitchFamily="49" charset="0"/>
              </a:rPr>
              <a:t>Point2D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err="1" smtClean="0">
                <a:latin typeface="Courier New" pitchFamily="49" charset="0"/>
              </a:rPr>
              <a:t>p2</a:t>
            </a:r>
            <a:r>
              <a:rPr lang="fr-FR" altLang="fr-FR" sz="2000" dirty="0" smtClean="0">
                <a:latin typeface="Courier New" pitchFamily="49" charset="0"/>
              </a:rPr>
              <a:t> (</a:t>
            </a:r>
            <a:r>
              <a:rPr lang="fr-FR" altLang="fr-FR" sz="2000" dirty="0" err="1" smtClean="0">
                <a:latin typeface="Courier New" pitchFamily="49" charset="0"/>
              </a:rPr>
              <a:t>p1</a:t>
            </a:r>
            <a:r>
              <a:rPr lang="fr-FR" altLang="fr-FR" sz="2000" dirty="0">
                <a:latin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0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p</a:t>
            </a:r>
            <a:r>
              <a:rPr lang="fr-FR" altLang="fr-FR" sz="2000" dirty="0" smtClean="0">
                <a:latin typeface="Courier New" pitchFamily="49" charset="0"/>
              </a:rPr>
              <a:t>2.</a:t>
            </a:r>
            <a:r>
              <a:rPr lang="fr-FR" altLang="fr-FR" sz="2000" b="1" dirty="0" smtClean="0">
                <a:latin typeface="Courier New" pitchFamily="49" charset="0"/>
              </a:rPr>
              <a:t>setY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 smtClean="0">
                <a:latin typeface="Courier New" pitchFamily="49" charset="0"/>
              </a:rPr>
              <a:t>(p2.g</a:t>
            </a:r>
            <a:r>
              <a:rPr lang="fr-FR" altLang="fr-FR" sz="2000" b="1" dirty="0" smtClean="0">
                <a:latin typeface="Courier New" pitchFamily="49" charset="0"/>
              </a:rPr>
              <a:t>etY</a:t>
            </a:r>
            <a:r>
              <a:rPr lang="fr-FR" altLang="fr-FR" sz="2000" dirty="0">
                <a:latin typeface="Courier New" pitchFamily="49" charset="0"/>
              </a:rPr>
              <a:t>() + 1);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cout &lt;&lt;  </a:t>
            </a:r>
            <a:r>
              <a:rPr lang="fr-FR" altLang="fr-FR" sz="2000" dirty="0" err="1" smtClean="0">
                <a:latin typeface="Courier New" pitchFamily="49" charset="0"/>
              </a:rPr>
              <a:t>p2.g</a:t>
            </a:r>
            <a:r>
              <a:rPr lang="fr-FR" altLang="fr-FR" sz="2000" b="1" dirty="0" err="1" smtClean="0">
                <a:latin typeface="Courier New" pitchFamily="49" charset="0"/>
              </a:rPr>
              <a:t>etX</a:t>
            </a:r>
            <a:r>
              <a:rPr lang="fr-FR" altLang="fr-FR" sz="2000" dirty="0">
                <a:latin typeface="Courier New" pitchFamily="49" charset="0"/>
              </a:rPr>
              <a:t>() &lt;&lt; ' ' &lt;&lt; </a:t>
            </a:r>
            <a:r>
              <a:rPr lang="fr-FR" altLang="fr-FR" sz="2000" dirty="0" err="1" smtClean="0">
                <a:latin typeface="Courier New" pitchFamily="49" charset="0"/>
              </a:rPr>
              <a:t>p2.g</a:t>
            </a:r>
            <a:r>
              <a:rPr lang="fr-FR" altLang="fr-FR" sz="2000" b="1" dirty="0" err="1" smtClean="0">
                <a:latin typeface="Courier New" pitchFamily="49" charset="0"/>
              </a:rPr>
              <a:t>etY</a:t>
            </a:r>
            <a:r>
              <a:rPr lang="fr-FR" altLang="fr-FR" sz="2000" dirty="0">
                <a:latin typeface="Courier New" pitchFamily="49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     &lt;&lt; '\n';</a:t>
            </a:r>
          </a:p>
        </p:txBody>
      </p: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7620000" y="5662885"/>
            <a:ext cx="102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/>
              <a:t>affiche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FF3300"/>
                </a:solidFill>
                <a:latin typeface="Courier New" pitchFamily="49" charset="0"/>
              </a:rPr>
              <a:t>3 5</a:t>
            </a:r>
            <a:endParaRPr lang="fr-FR" altLang="fr-FR" sz="2000">
              <a:latin typeface="Courier New" pitchFamily="49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100696" y="1124744"/>
            <a:ext cx="3658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inclut ses propres fichiers</a:t>
            </a:r>
          </a:p>
          <a:p>
            <a:r>
              <a:rPr lang="fr-FR" dirty="0"/>
              <a:t>a</a:t>
            </a:r>
            <a:r>
              <a:rPr lang="fr-FR" dirty="0" smtClean="0"/>
              <a:t>près tous les autres (C++ puis C)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884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73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7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73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7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autoUpdateAnimBg="0"/>
      <p:bldP spid="573443" grpId="0" autoUpdateAnimBg="0"/>
      <p:bldP spid="573444" grpId="0" autoUpdateAnimBg="0"/>
      <p:bldP spid="573445" grpId="0" autoUpdateAnimBg="0"/>
      <p:bldP spid="573446" grpId="0" autoUpdateAnimBg="0"/>
      <p:bldP spid="573447" grpId="0" autoUpdateAnimBg="0"/>
      <p:bldP spid="573448" grpId="0" autoUpdateAnimBg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C54437-D3C9-45AD-A396-73A741C3FECE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400" smtClean="0"/>
          </a:p>
        </p:txBody>
      </p:sp>
      <p:sp>
        <p:nvSpPr>
          <p:cNvPr id="10247" name="Text Box 24"/>
          <p:cNvSpPr txBox="1">
            <a:spLocks noChangeArrowheads="1"/>
          </p:cNvSpPr>
          <p:nvPr/>
        </p:nvSpPr>
        <p:spPr bwMode="auto">
          <a:xfrm>
            <a:off x="596900" y="438220"/>
            <a:ext cx="19816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 smtClean="0"/>
              <a:t>Premières classes</a:t>
            </a:r>
            <a:endParaRPr lang="fr-FR" altLang="fr-FR" sz="2000" dirty="0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06144" y="1383432"/>
            <a:ext cx="21336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200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96900" y="1451695"/>
            <a:ext cx="207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2000" dirty="0"/>
              <a:t>Les fichiers </a:t>
            </a:r>
            <a:r>
              <a:rPr lang="fr-FR" altLang="fr-FR" sz="2000" b="1" dirty="0"/>
              <a:t>inclus</a:t>
            </a:r>
            <a:endParaRPr lang="fr-FR" altLang="fr-FR" sz="2000" dirty="0"/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611560" y="920775"/>
            <a:ext cx="4491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Données-membres, </a:t>
            </a:r>
            <a:r>
              <a:rPr lang="fr-FR" altLang="fr-FR" sz="2000" dirty="0" smtClean="0"/>
              <a:t>accesseurs/</a:t>
            </a:r>
            <a:r>
              <a:rPr lang="fr-FR" altLang="fr-FR" sz="2000" dirty="0" err="1" smtClean="0"/>
              <a:t>modifieurs</a:t>
            </a:r>
            <a:endParaRPr lang="fr-FR" altLang="fr-FR" sz="2000" dirty="0"/>
          </a:p>
        </p:txBody>
      </p:sp>
    </p:spTree>
    <p:extLst>
      <p:ext uri="{BB962C8B-B14F-4D97-AF65-F5344CB8AC3E}">
        <p14:creationId xmlns:p14="http://schemas.microsoft.com/office/powerpoint/2010/main" val="38387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D7A300-A760-4E2D-B8AC-53E2F812F75D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400" smtClean="0"/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588963" y="884238"/>
            <a:ext cx="7150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Servent à fournir le </a:t>
            </a:r>
            <a:r>
              <a:rPr lang="fr-FR" altLang="fr-FR" sz="2000" b="1">
                <a:solidFill>
                  <a:srgbClr val="FF3300"/>
                </a:solidFill>
              </a:rPr>
              <a:t>profil</a:t>
            </a:r>
            <a:r>
              <a:rPr lang="fr-FR" altLang="fr-FR" sz="2000"/>
              <a:t> de certaines fonctions définies par ailleurs</a:t>
            </a:r>
          </a:p>
        </p:txBody>
      </p:sp>
      <p:sp>
        <p:nvSpPr>
          <p:cNvPr id="366597" name="AutoShape 5"/>
          <p:cNvSpPr>
            <a:spLocks/>
          </p:cNvSpPr>
          <p:nvPr/>
        </p:nvSpPr>
        <p:spPr bwMode="auto">
          <a:xfrm>
            <a:off x="3876675" y="1484313"/>
            <a:ext cx="1790700" cy="42545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8926"/>
              <a:gd name="adj5" fmla="val -48176"/>
              <a:gd name="adj6" fmla="val -2986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/>
              <a:t>ou la </a:t>
            </a:r>
            <a:r>
              <a:rPr lang="fr-FR" altLang="fr-FR" sz="2000" b="1">
                <a:solidFill>
                  <a:srgbClr val="FF3300"/>
                </a:solidFill>
              </a:rPr>
              <a:t>signature</a:t>
            </a:r>
            <a:endParaRPr lang="fr-FR" altLang="fr-FR" sz="2000"/>
          </a:p>
        </p:txBody>
      </p:sp>
      <p:sp>
        <p:nvSpPr>
          <p:cNvPr id="366598" name="Rectangle 6"/>
          <p:cNvSpPr>
            <a:spLocks noChangeArrowheads="1"/>
          </p:cNvSpPr>
          <p:nvPr/>
        </p:nvSpPr>
        <p:spPr bwMode="auto">
          <a:xfrm>
            <a:off x="2057400" y="4178139"/>
            <a:ext cx="49552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Courier New" pitchFamily="49" charset="0"/>
              </a:rPr>
              <a:t>short  </a:t>
            </a:r>
            <a:r>
              <a:rPr lang="fr-FR" altLang="fr-FR" sz="2000" dirty="0" err="1">
                <a:latin typeface="Courier New" pitchFamily="49" charset="0"/>
              </a:rPr>
              <a:t>h</a:t>
            </a:r>
            <a:r>
              <a:rPr lang="fr-FR" altLang="fr-FR" sz="2000" dirty="0" err="1" smtClean="0">
                <a:latin typeface="Courier New" pitchFamily="49" charset="0"/>
              </a:rPr>
              <a:t>exa2Dec</a:t>
            </a:r>
            <a:r>
              <a:rPr lang="fr-FR" altLang="fr-FR" sz="2000" dirty="0" smtClean="0">
                <a:latin typeface="Courier New" pitchFamily="49" charset="0"/>
              </a:rPr>
              <a:t> </a:t>
            </a:r>
            <a:r>
              <a:rPr lang="fr-FR" altLang="fr-FR" sz="2000" dirty="0">
                <a:latin typeface="Courier New" pitchFamily="49" charset="0"/>
              </a:rPr>
              <a:t>(</a:t>
            </a:r>
            <a:r>
              <a:rPr lang="fr-FR" altLang="fr-FR" sz="2000" dirty="0" err="1">
                <a:latin typeface="Courier New" pitchFamily="49" charset="0"/>
              </a:rPr>
              <a:t>const</a:t>
            </a:r>
            <a:r>
              <a:rPr lang="fr-FR" altLang="fr-FR" sz="2000" dirty="0">
                <a:latin typeface="Courier New" pitchFamily="49" charset="0"/>
              </a:rPr>
              <a:t> char </a:t>
            </a:r>
            <a:r>
              <a:rPr lang="fr-FR" altLang="fr-FR" sz="2000" dirty="0" smtClean="0">
                <a:latin typeface="Courier New" pitchFamily="49" charset="0"/>
              </a:rPr>
              <a:t>c);</a:t>
            </a:r>
            <a:endParaRPr lang="fr-FR" altLang="fr-FR" sz="2000" dirty="0">
              <a:latin typeface="Courier New" pitchFamily="49" charset="0"/>
            </a:endParaRP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2057400" y="3175622"/>
            <a:ext cx="4339650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2000" dirty="0" err="1">
                <a:latin typeface="Courier New" pitchFamily="49" charset="0"/>
              </a:rPr>
              <a:t>h</a:t>
            </a:r>
            <a:r>
              <a:rPr lang="fr-FR" altLang="fr-FR" sz="2000" dirty="0" err="1" smtClean="0">
                <a:latin typeface="Courier New" pitchFamily="49" charset="0"/>
              </a:rPr>
              <a:t>exa2Dec</a:t>
            </a:r>
            <a:r>
              <a:rPr lang="fr-FR" altLang="fr-FR" sz="2000" dirty="0" smtClean="0">
                <a:latin typeface="Courier New" pitchFamily="49" charset="0"/>
              </a:rPr>
              <a:t> (c : char) : short</a:t>
            </a:r>
            <a:endParaRPr lang="fr-FR" altLang="fr-FR" sz="2000" dirty="0">
              <a:latin typeface="Courier New" pitchFamily="49" charset="0"/>
            </a:endParaRPr>
          </a:p>
        </p:txBody>
      </p:sp>
      <p:grpSp>
        <p:nvGrpSpPr>
          <p:cNvPr id="366600" name="Group 8"/>
          <p:cNvGrpSpPr>
            <a:grpSpLocks/>
          </p:cNvGrpSpPr>
          <p:nvPr/>
        </p:nvGrpSpPr>
        <p:grpSpPr bwMode="auto">
          <a:xfrm>
            <a:off x="2057400" y="3094039"/>
            <a:ext cx="4886325" cy="1433513"/>
            <a:chOff x="1296" y="2256"/>
            <a:chExt cx="3078" cy="903"/>
          </a:xfrm>
        </p:grpSpPr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2022" y="2871"/>
              <a:ext cx="235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fr-FR" sz="2000"/>
            </a:p>
          </p:txBody>
        </p:sp>
        <p:sp>
          <p:nvSpPr>
            <p:cNvPr id="11281" name="Rectangle 10"/>
            <p:cNvSpPr>
              <a:spLocks noChangeArrowheads="1"/>
            </p:cNvSpPr>
            <p:nvPr/>
          </p:nvSpPr>
          <p:spPr bwMode="auto">
            <a:xfrm>
              <a:off x="1296" y="2256"/>
              <a:ext cx="273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fr-FR" sz="2000"/>
            </a:p>
          </p:txBody>
        </p:sp>
      </p:grpSp>
      <p:grpSp>
        <p:nvGrpSpPr>
          <p:cNvPr id="366603" name="Group 11"/>
          <p:cNvGrpSpPr>
            <a:grpSpLocks/>
          </p:cNvGrpSpPr>
          <p:nvPr/>
        </p:nvGrpSpPr>
        <p:grpSpPr bwMode="auto">
          <a:xfrm>
            <a:off x="636587" y="1951038"/>
            <a:ext cx="1155700" cy="2149475"/>
            <a:chOff x="401" y="1536"/>
            <a:chExt cx="728" cy="1354"/>
          </a:xfrm>
        </p:grpSpPr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401" y="1967"/>
              <a:ext cx="66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sz="2000" dirty="0"/>
                <a:t>en </a:t>
              </a:r>
              <a:r>
                <a:rPr lang="fr-FR" altLang="fr-FR" sz="2000" dirty="0" err="1" smtClean="0"/>
                <a:t>UML</a:t>
              </a:r>
              <a:endParaRPr lang="fr-FR" altLang="fr-FR" sz="2000" dirty="0"/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431" y="2640"/>
              <a:ext cx="6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/>
                <a:t>en C++ </a:t>
              </a:r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432" y="1536"/>
              <a:ext cx="6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fr-FR" altLang="fr-FR" sz="2000" dirty="0"/>
                <a:t>exemple </a:t>
              </a:r>
            </a:p>
          </p:txBody>
        </p:sp>
      </p:grpSp>
      <p:grpSp>
        <p:nvGrpSpPr>
          <p:cNvPr id="366607" name="Group 15"/>
          <p:cNvGrpSpPr>
            <a:grpSpLocks/>
          </p:cNvGrpSpPr>
          <p:nvPr/>
        </p:nvGrpSpPr>
        <p:grpSpPr bwMode="auto">
          <a:xfrm>
            <a:off x="533400" y="4618038"/>
            <a:ext cx="6713538" cy="854075"/>
            <a:chOff x="336" y="3216"/>
            <a:chExt cx="4229" cy="538"/>
          </a:xfrm>
        </p:grpSpPr>
        <p:sp>
          <p:nvSpPr>
            <p:cNvPr id="11275" name="Text Box 16"/>
            <p:cNvSpPr txBox="1">
              <a:spLocks noChangeArrowheads="1"/>
            </p:cNvSpPr>
            <p:nvPr/>
          </p:nvSpPr>
          <p:spPr bwMode="auto">
            <a:xfrm>
              <a:off x="336" y="3504"/>
              <a:ext cx="42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000">
                  <a:solidFill>
                    <a:srgbClr val="FF3300"/>
                  </a:solidFill>
                </a:rPr>
                <a:t>Attention</a:t>
              </a:r>
              <a:r>
                <a:rPr lang="fr-FR" altLang="fr-FR" sz="2000"/>
                <a:t> : en C++, le type de retour </a:t>
              </a:r>
              <a:r>
                <a:rPr lang="fr-FR" altLang="fr-FR" sz="2000">
                  <a:solidFill>
                    <a:srgbClr val="FF3300"/>
                  </a:solidFill>
                </a:rPr>
                <a:t>ne fait pas partie</a:t>
              </a:r>
              <a:r>
                <a:rPr lang="fr-FR" altLang="fr-FR" sz="2000"/>
                <a:t> du profil !</a:t>
              </a:r>
            </a:p>
          </p:txBody>
        </p:sp>
        <p:sp>
          <p:nvSpPr>
            <p:cNvPr id="11276" name="Line 17"/>
            <p:cNvSpPr>
              <a:spLocks noChangeShapeType="1"/>
            </p:cNvSpPr>
            <p:nvPr/>
          </p:nvSpPr>
          <p:spPr bwMode="auto">
            <a:xfrm>
              <a:off x="72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6610" name="Text Box 18"/>
          <p:cNvSpPr txBox="1">
            <a:spLocks noChangeArrowheads="1"/>
          </p:cNvSpPr>
          <p:nvPr/>
        </p:nvSpPr>
        <p:spPr bwMode="auto">
          <a:xfrm>
            <a:off x="609600" y="5532438"/>
            <a:ext cx="520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/>
              <a:t>mais il</a:t>
            </a:r>
            <a:r>
              <a:rPr lang="fr-FR" altLang="fr-FR" sz="2000" dirty="0">
                <a:solidFill>
                  <a:srgbClr val="FF3300"/>
                </a:solidFill>
              </a:rPr>
              <a:t> fait partie </a:t>
            </a:r>
            <a:r>
              <a:rPr lang="fr-FR" altLang="fr-FR" sz="2000" dirty="0"/>
              <a:t>de la </a:t>
            </a:r>
            <a:r>
              <a:rPr lang="fr-FR" altLang="fr-FR" sz="2000" b="1" dirty="0"/>
              <a:t>déclaration</a:t>
            </a:r>
            <a:r>
              <a:rPr lang="fr-FR" altLang="fr-FR" sz="2000" dirty="0"/>
              <a:t> de la fonction</a:t>
            </a:r>
          </a:p>
        </p:txBody>
      </p:sp>
    </p:spTree>
    <p:extLst>
      <p:ext uri="{BB962C8B-B14F-4D97-AF65-F5344CB8AC3E}">
        <p14:creationId xmlns:p14="http://schemas.microsoft.com/office/powerpoint/2010/main" val="341610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6" grpId="0" autoUpdateAnimBg="0"/>
      <p:bldP spid="366597" grpId="0" animBg="1" autoUpdateAnimBg="0"/>
      <p:bldP spid="366598" grpId="0" autoUpdateAnimBg="0"/>
      <p:bldP spid="366599" grpId="0" autoUpdateAnimBg="0"/>
      <p:bldP spid="36661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19557</TotalTime>
  <Words>2725</Words>
  <Application>Microsoft Office PowerPoint</Application>
  <PresentationFormat>Affichage à l'écran (4:3)</PresentationFormat>
  <Paragraphs>870</Paragraphs>
  <Slides>46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Exécutif</vt:lpstr>
      <vt:lpstr>Bases de la Programmation Orientée Objet en C++  n° 1 (M2103)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Mathieu</dc:creator>
  <cp:lastModifiedBy> </cp:lastModifiedBy>
  <cp:revision>120</cp:revision>
  <dcterms:created xsi:type="dcterms:W3CDTF">2003-09-04T09:05:25Z</dcterms:created>
  <dcterms:modified xsi:type="dcterms:W3CDTF">2019-02-18T15:37:56Z</dcterms:modified>
</cp:coreProperties>
</file>