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7" r:id="rId2"/>
    <p:sldId id="327" r:id="rId3"/>
    <p:sldId id="261" r:id="rId4"/>
    <p:sldId id="262" r:id="rId5"/>
    <p:sldId id="263" r:id="rId6"/>
    <p:sldId id="304" r:id="rId7"/>
    <p:sldId id="264" r:id="rId8"/>
    <p:sldId id="265" r:id="rId9"/>
    <p:sldId id="328" r:id="rId10"/>
    <p:sldId id="268" r:id="rId11"/>
    <p:sldId id="276" r:id="rId12"/>
    <p:sldId id="277" r:id="rId13"/>
    <p:sldId id="269" r:id="rId14"/>
    <p:sldId id="278" r:id="rId15"/>
    <p:sldId id="271" r:id="rId16"/>
    <p:sldId id="329" r:id="rId17"/>
    <p:sldId id="300" r:id="rId18"/>
    <p:sldId id="301" r:id="rId19"/>
    <p:sldId id="302" r:id="rId20"/>
    <p:sldId id="330" r:id="rId21"/>
    <p:sldId id="306" r:id="rId22"/>
    <p:sldId id="307" r:id="rId23"/>
    <p:sldId id="326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21" r:id="rId32"/>
    <p:sldId id="322" r:id="rId33"/>
    <p:sldId id="323" r:id="rId34"/>
    <p:sldId id="316" r:id="rId35"/>
    <p:sldId id="317" r:id="rId36"/>
    <p:sldId id="318" r:id="rId37"/>
    <p:sldId id="320" r:id="rId38"/>
    <p:sldId id="325" r:id="rId39"/>
    <p:sldId id="319" r:id="rId4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65"/>
    <p:restoredTop sz="91346"/>
  </p:normalViewPr>
  <p:slideViewPr>
    <p:cSldViewPr snapToGrid="0" snapToObjects="1">
      <p:cViewPr varScale="1">
        <p:scale>
          <a:sx n="115" d="100"/>
          <a:sy n="115" d="100"/>
        </p:scale>
        <p:origin x="23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42C38-D012-434B-936F-F384234E84D7}" type="datetimeFigureOut">
              <a:rPr lang="fr-FR" smtClean="0"/>
              <a:t>20/10/2019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414ED-035A-2246-A7EB-A817CAE1E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83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7A247-FEC7-6446-9AA7-A533EBF25D98}" type="datetimeFigureOut">
              <a:rPr lang="fr-FR" smtClean="0"/>
              <a:t>20/10/2019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6E6CF-5DD1-DE4A-919B-B7691E2A8C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1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12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6790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50741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11797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CD3B-E405-D148-85F6-23CB5E27CD6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FAFC9-AD65-7A49-A9A5-FA9CCA9ADF6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5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D189-FDD6-7049-BFBA-0912AF452B40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6442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2753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973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5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7811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914400"/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dimanche 20 octobre 2019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0834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de C++ (2.2)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 / M. Laporte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414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solidFill>
                  <a:prstClr val="white"/>
                </a:solidFill>
                <a:latin typeface="Palatino Linotype"/>
              </a:rPr>
              <a:t>B. Les alias</a:t>
            </a:r>
          </a:p>
        </p:txBody>
      </p:sp>
      <p:sp>
        <p:nvSpPr>
          <p:cNvPr id="3" name="Text Box 1050"/>
          <p:cNvSpPr txBox="1">
            <a:spLocks noChangeArrowheads="1"/>
          </p:cNvSpPr>
          <p:nvPr/>
        </p:nvSpPr>
        <p:spPr bwMode="auto">
          <a:xfrm>
            <a:off x="859744" y="1436461"/>
            <a:ext cx="2251413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B.1 A quoi ça sert?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59744" y="2122990"/>
            <a:ext cx="7390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Faciliter la lecture du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Simplifier l’écriture du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Ajouter de la sémantique au code;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Faire des conversions / transtypage impossible</a:t>
            </a:r>
          </a:p>
        </p:txBody>
      </p:sp>
    </p:spTree>
    <p:extLst>
      <p:ext uri="{BB962C8B-B14F-4D97-AF65-F5344CB8AC3E}">
        <p14:creationId xmlns:p14="http://schemas.microsoft.com/office/powerpoint/2010/main" val="23781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ChangeArrowheads="1"/>
          </p:cNvSpPr>
          <p:nvPr/>
        </p:nvSpPr>
        <p:spPr bwMode="auto">
          <a:xfrm>
            <a:off x="914400" y="591494"/>
            <a:ext cx="6259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/>
              <a:t>réserver le mot </a:t>
            </a:r>
            <a:r>
              <a:rPr lang="fr-FR" b="1" dirty="0">
                <a:solidFill>
                  <a:srgbClr val="297FD5"/>
                </a:solidFill>
              </a:rPr>
              <a:t>type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pour les </a:t>
            </a:r>
            <a:r>
              <a:rPr lang="fr-FR" b="1" dirty="0"/>
              <a:t>types de base </a:t>
            </a:r>
            <a:r>
              <a:rPr lang="fr-FR" dirty="0"/>
              <a:t>(</a:t>
            </a:r>
            <a:r>
              <a:rPr lang="fr-FR" b="1" i="1" dirty="0"/>
              <a:t>P</a:t>
            </a:r>
            <a:r>
              <a:rPr lang="fr-FR" i="1" dirty="0"/>
              <a:t>lain </a:t>
            </a:r>
            <a:r>
              <a:rPr lang="fr-FR" b="1" i="1" dirty="0"/>
              <a:t>O</a:t>
            </a:r>
            <a:r>
              <a:rPr lang="fr-FR" i="1" dirty="0"/>
              <a:t>ld </a:t>
            </a:r>
            <a:r>
              <a:rPr lang="fr-FR" b="1" i="1" dirty="0"/>
              <a:t>D</a:t>
            </a:r>
            <a:r>
              <a:rPr lang="fr-FR" i="1" dirty="0"/>
              <a:t>ata</a:t>
            </a:r>
            <a:r>
              <a:rPr lang="fr-FR" dirty="0"/>
              <a:t>)</a:t>
            </a:r>
          </a:p>
        </p:txBody>
      </p:sp>
      <p:sp>
        <p:nvSpPr>
          <p:cNvPr id="519171" name="Rectangle 3"/>
          <p:cNvSpPr>
            <a:spLocks noChangeArrowheads="1"/>
          </p:cNvSpPr>
          <p:nvPr/>
        </p:nvSpPr>
        <p:spPr bwMode="auto">
          <a:xfrm>
            <a:off x="1360488" y="1524000"/>
            <a:ext cx="4887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identificateurs simples :</a:t>
            </a:r>
            <a:r>
              <a:rPr lang="fr-FR">
                <a:latin typeface="Courier New" charset="0"/>
              </a:rPr>
              <a:t> int, long, ...</a:t>
            </a: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1366838" y="1889125"/>
            <a:ext cx="7096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identificateurs composés :</a:t>
            </a:r>
            <a:r>
              <a:rPr lang="fr-FR">
                <a:latin typeface="Courier New" charset="0"/>
              </a:rPr>
              <a:t> unsigned int, short int,...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1219200" y="2299771"/>
            <a:ext cx="1244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>
                <a:solidFill>
                  <a:srgbClr val="297FD5"/>
                </a:solidFill>
              </a:rPr>
              <a:t>mais aussi</a:t>
            </a:r>
          </a:p>
        </p:txBody>
      </p:sp>
      <p:sp>
        <p:nvSpPr>
          <p:cNvPr id="519174" name="Rectangle 6"/>
          <p:cNvSpPr>
            <a:spLocks noChangeArrowheads="1"/>
          </p:cNvSpPr>
          <p:nvPr/>
        </p:nvSpPr>
        <p:spPr bwMode="auto">
          <a:xfrm>
            <a:off x="1371600" y="2667000"/>
            <a:ext cx="3643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tableaux (de n'importe quoi) :</a:t>
            </a:r>
            <a:r>
              <a:rPr lang="fr-FR">
                <a:latin typeface="Courier New" charset="0"/>
              </a:rPr>
              <a:t> []</a:t>
            </a:r>
          </a:p>
        </p:txBody>
      </p:sp>
      <p:sp>
        <p:nvSpPr>
          <p:cNvPr id="519175" name="Rectangle 7"/>
          <p:cNvSpPr>
            <a:spLocks noChangeArrowheads="1"/>
          </p:cNvSpPr>
          <p:nvPr/>
        </p:nvSpPr>
        <p:spPr bwMode="auto">
          <a:xfrm>
            <a:off x="849313" y="3810000"/>
            <a:ext cx="6991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ensemble de valeurs possibles </a:t>
            </a:r>
          </a:p>
          <a:p>
            <a:r>
              <a:rPr lang="fr-FR"/>
              <a:t>opérations de base (arithmétiques, bit à bit, décalages, booléennes  </a:t>
            </a:r>
          </a:p>
        </p:txBody>
      </p:sp>
      <p:sp>
        <p:nvSpPr>
          <p:cNvPr id="519176" name="Rectangle 8"/>
          <p:cNvSpPr>
            <a:spLocks noChangeArrowheads="1"/>
          </p:cNvSpPr>
          <p:nvPr/>
        </p:nvSpPr>
        <p:spPr bwMode="auto">
          <a:xfrm>
            <a:off x="849313" y="5271571"/>
            <a:ext cx="39174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</a:rPr>
              <a:t>PAS  DE  FONCTIONS-MEMBRES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519177" name="Text Box 9"/>
          <p:cNvSpPr txBox="1">
            <a:spLocks noChangeArrowheads="1"/>
          </p:cNvSpPr>
          <p:nvPr/>
        </p:nvSpPr>
        <p:spPr bwMode="auto">
          <a:xfrm>
            <a:off x="806450" y="5670550"/>
            <a:ext cx="368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latin typeface="Courier New" charset="0"/>
              </a:rPr>
              <a:t>int Tab [] = {1, 2, 3};</a:t>
            </a:r>
          </a:p>
          <a:p>
            <a:r>
              <a:rPr lang="fr-FR">
                <a:latin typeface="Courier New" charset="0"/>
              </a:rPr>
              <a:t>Tab.size();</a:t>
            </a:r>
          </a:p>
        </p:txBody>
      </p:sp>
      <p:grpSp>
        <p:nvGrpSpPr>
          <p:cNvPr id="519178" name="Group 10"/>
          <p:cNvGrpSpPr>
            <a:grpSpLocks/>
          </p:cNvGrpSpPr>
          <p:nvPr/>
        </p:nvGrpSpPr>
        <p:grpSpPr bwMode="auto">
          <a:xfrm>
            <a:off x="838200" y="5989644"/>
            <a:ext cx="7742238" cy="369888"/>
            <a:chOff x="528" y="3187"/>
            <a:chExt cx="4877" cy="233"/>
          </a:xfrm>
        </p:grpSpPr>
        <p:sp>
          <p:nvSpPr>
            <p:cNvPr id="519179" name="Rectangle 11"/>
            <p:cNvSpPr>
              <a:spLocks noChangeArrowheads="1"/>
            </p:cNvSpPr>
            <p:nvPr/>
          </p:nvSpPr>
          <p:spPr bwMode="auto">
            <a:xfrm>
              <a:off x="3144" y="3187"/>
              <a:ext cx="226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b="1" dirty="0">
                  <a:solidFill>
                    <a:srgbClr val="297FD5"/>
                  </a:solidFill>
                </a:rPr>
                <a:t>N'existe malheureusement pas !!</a:t>
              </a:r>
              <a:endParaRPr lang="fr-FR" dirty="0">
                <a:solidFill>
                  <a:srgbClr val="297FD5"/>
                </a:solidFill>
              </a:endParaRPr>
            </a:p>
          </p:txBody>
        </p:sp>
        <p:sp>
          <p:nvSpPr>
            <p:cNvPr id="519180" name="Line 12"/>
            <p:cNvSpPr>
              <a:spLocks noChangeShapeType="1"/>
            </p:cNvSpPr>
            <p:nvPr/>
          </p:nvSpPr>
          <p:spPr bwMode="auto">
            <a:xfrm>
              <a:off x="528" y="3312"/>
              <a:ext cx="1152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519182" name="Group 14"/>
          <p:cNvGrpSpPr>
            <a:grpSpLocks/>
          </p:cNvGrpSpPr>
          <p:nvPr/>
        </p:nvGrpSpPr>
        <p:grpSpPr bwMode="auto">
          <a:xfrm>
            <a:off x="1981200" y="958723"/>
            <a:ext cx="4495800" cy="608013"/>
            <a:chOff x="1104" y="491"/>
            <a:chExt cx="2832" cy="383"/>
          </a:xfrm>
        </p:grpSpPr>
        <p:sp>
          <p:nvSpPr>
            <p:cNvPr id="519183" name="Text Box 15"/>
            <p:cNvSpPr txBox="1">
              <a:spLocks noChangeArrowheads="1"/>
            </p:cNvSpPr>
            <p:nvPr/>
          </p:nvSpPr>
          <p:spPr bwMode="auto">
            <a:xfrm>
              <a:off x="1104" y="624"/>
              <a:ext cx="237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/>
                <a:t>types qui ont leur équivalence en C</a:t>
              </a:r>
            </a:p>
          </p:txBody>
        </p:sp>
        <p:sp>
          <p:nvSpPr>
            <p:cNvPr id="519184" name="Freeform 16"/>
            <p:cNvSpPr>
              <a:spLocks/>
            </p:cNvSpPr>
            <p:nvPr/>
          </p:nvSpPr>
          <p:spPr bwMode="auto">
            <a:xfrm>
              <a:off x="3456" y="491"/>
              <a:ext cx="480" cy="288"/>
            </a:xfrm>
            <a:custGeom>
              <a:avLst/>
              <a:gdLst>
                <a:gd name="T0" fmla="*/ 0 w 480"/>
                <a:gd name="T1" fmla="*/ 288 h 288"/>
                <a:gd name="T2" fmla="*/ 336 w 480"/>
                <a:gd name="T3" fmla="*/ 288 h 288"/>
                <a:gd name="T4" fmla="*/ 480 w 480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288">
                  <a:moveTo>
                    <a:pt x="0" y="288"/>
                  </a:moveTo>
                  <a:lnTo>
                    <a:pt x="336" y="288"/>
                  </a:lnTo>
                  <a:lnTo>
                    <a:pt x="48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519185" name="Rectangle 17"/>
          <p:cNvSpPr>
            <a:spLocks noChangeArrowheads="1"/>
          </p:cNvSpPr>
          <p:nvPr/>
        </p:nvSpPr>
        <p:spPr bwMode="auto">
          <a:xfrm>
            <a:off x="5302250" y="2667000"/>
            <a:ext cx="216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struct, union</a:t>
            </a:r>
          </a:p>
        </p:txBody>
      </p:sp>
      <p:sp>
        <p:nvSpPr>
          <p:cNvPr id="519186" name="Rectangle 18"/>
          <p:cNvSpPr>
            <a:spLocks noChangeArrowheads="1"/>
          </p:cNvSpPr>
          <p:nvPr/>
        </p:nvSpPr>
        <p:spPr bwMode="auto">
          <a:xfrm>
            <a:off x="2895600" y="4479925"/>
            <a:ext cx="5586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mais aussi </a:t>
            </a:r>
            <a:r>
              <a:rPr lang="fr-FR">
                <a:latin typeface="Courier New" charset="0"/>
              </a:rPr>
              <a:t>[]</a:t>
            </a:r>
            <a:r>
              <a:rPr lang="fr-FR"/>
              <a:t> et d'autres opérations sur les </a:t>
            </a:r>
            <a:r>
              <a:rPr lang="fr-FR">
                <a:latin typeface="Courier New" charset="0"/>
              </a:rPr>
              <a:t>struct</a:t>
            </a:r>
            <a:r>
              <a:rPr lang="fr-FR"/>
              <a:t>)</a:t>
            </a:r>
          </a:p>
        </p:txBody>
      </p:sp>
      <p:sp>
        <p:nvSpPr>
          <p:cNvPr id="22" name="Text Box 1050"/>
          <p:cNvSpPr txBox="1">
            <a:spLocks noChangeArrowheads="1"/>
          </p:cNvSpPr>
          <p:nvPr/>
        </p:nvSpPr>
        <p:spPr bwMode="auto">
          <a:xfrm>
            <a:off x="245893" y="257145"/>
            <a:ext cx="2954229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B.2 Rappel sur les types</a:t>
            </a:r>
          </a:p>
        </p:txBody>
      </p:sp>
      <p:sp>
        <p:nvSpPr>
          <p:cNvPr id="23" name="Text Box 1050"/>
          <p:cNvSpPr txBox="1">
            <a:spLocks noChangeArrowheads="1"/>
          </p:cNvSpPr>
          <p:nvPr/>
        </p:nvSpPr>
        <p:spPr bwMode="auto">
          <a:xfrm>
            <a:off x="245893" y="3302003"/>
            <a:ext cx="3039639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B.3 Qu’est ce qu’un type?</a:t>
            </a:r>
          </a:p>
        </p:txBody>
      </p:sp>
    </p:spTree>
    <p:extLst>
      <p:ext uri="{BB962C8B-B14F-4D97-AF65-F5344CB8AC3E}">
        <p14:creationId xmlns:p14="http://schemas.microsoft.com/office/powerpoint/2010/main" val="654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 autoUpdateAnimBg="0"/>
      <p:bldP spid="519171" grpId="0" autoUpdateAnimBg="0"/>
      <p:bldP spid="519172" grpId="0" autoUpdateAnimBg="0"/>
      <p:bldP spid="519173" grpId="0" autoUpdateAnimBg="0"/>
      <p:bldP spid="519174" grpId="0" autoUpdateAnimBg="0"/>
      <p:bldP spid="519175" grpId="0" autoUpdateAnimBg="0"/>
      <p:bldP spid="519176" grpId="0" autoUpdateAnimBg="0"/>
      <p:bldP spid="519177" grpId="0" autoUpdateAnimBg="0"/>
      <p:bldP spid="519185" grpId="0" autoUpdateAnimBg="0"/>
      <p:bldP spid="519186" grpId="0" autoUpdateAnimBg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0194" name="Group 2"/>
          <p:cNvGrpSpPr>
            <a:grpSpLocks/>
          </p:cNvGrpSpPr>
          <p:nvPr/>
        </p:nvGrpSpPr>
        <p:grpSpPr bwMode="auto">
          <a:xfrm>
            <a:off x="4370240" y="3168712"/>
            <a:ext cx="3614738" cy="1676400"/>
            <a:chOff x="2976" y="1104"/>
            <a:chExt cx="2277" cy="1056"/>
          </a:xfrm>
        </p:grpSpPr>
        <p:sp>
          <p:nvSpPr>
            <p:cNvPr id="520196" name="Rectangle 4"/>
            <p:cNvSpPr>
              <a:spLocks noChangeArrowheads="1"/>
            </p:cNvSpPr>
            <p:nvPr/>
          </p:nvSpPr>
          <p:spPr bwMode="auto">
            <a:xfrm>
              <a:off x="2976" y="1104"/>
              <a:ext cx="22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/>
                <a:t>suffixe facultatif - obligatoire !!!  </a:t>
              </a:r>
            </a:p>
          </p:txBody>
        </p:sp>
        <p:sp>
          <p:nvSpPr>
            <p:cNvPr id="520197" name="Line 5"/>
            <p:cNvSpPr>
              <a:spLocks noChangeShapeType="1"/>
            </p:cNvSpPr>
            <p:nvPr/>
          </p:nvSpPr>
          <p:spPr bwMode="auto">
            <a:xfrm>
              <a:off x="3120" y="1392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  <p:sp>
          <p:nvSpPr>
            <p:cNvPr id="520195" name="Rectangle 3"/>
            <p:cNvSpPr>
              <a:spLocks noChangeArrowheads="1"/>
            </p:cNvSpPr>
            <p:nvPr/>
          </p:nvSpPr>
          <p:spPr bwMode="auto">
            <a:xfrm>
              <a:off x="2976" y="1776"/>
              <a:ext cx="24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</p:grpSp>
      <p:grpSp>
        <p:nvGrpSpPr>
          <p:cNvPr id="520198" name="Group 6"/>
          <p:cNvGrpSpPr>
            <a:grpSpLocks/>
          </p:cNvGrpSpPr>
          <p:nvPr/>
        </p:nvGrpSpPr>
        <p:grpSpPr bwMode="auto">
          <a:xfrm>
            <a:off x="882650" y="4041964"/>
            <a:ext cx="4202113" cy="1038225"/>
            <a:chOff x="528" y="2832"/>
            <a:chExt cx="2647" cy="654"/>
          </a:xfrm>
        </p:grpSpPr>
        <p:sp>
          <p:nvSpPr>
            <p:cNvPr id="520199" name="Text Box 7"/>
            <p:cNvSpPr txBox="1">
              <a:spLocks noChangeArrowheads="1"/>
            </p:cNvSpPr>
            <p:nvPr/>
          </p:nvSpPr>
          <p:spPr bwMode="auto">
            <a:xfrm>
              <a:off x="528" y="2832"/>
              <a:ext cx="18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>
                  <a:latin typeface="Courier New" charset="0"/>
                </a:rPr>
                <a:t>unsigned int UInt;</a:t>
              </a:r>
            </a:p>
          </p:txBody>
        </p:sp>
        <p:sp>
          <p:nvSpPr>
            <p:cNvPr id="520200" name="Text Box 8"/>
            <p:cNvSpPr txBox="1">
              <a:spLocks noChangeArrowheads="1"/>
            </p:cNvSpPr>
            <p:nvPr/>
          </p:nvSpPr>
          <p:spPr bwMode="auto">
            <a:xfrm>
              <a:off x="528" y="3079"/>
              <a:ext cx="26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b="1" dirty="0" err="1">
                  <a:latin typeface="Courier New" charset="0"/>
                </a:rPr>
                <a:t>typedef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unsigned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int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UInt</a:t>
              </a:r>
              <a:r>
                <a:rPr lang="fr-FR" b="1" dirty="0" err="1">
                  <a:solidFill>
                    <a:srgbClr val="297FD5"/>
                  </a:solidFill>
                  <a:latin typeface="Courier New" charset="0"/>
                </a:rPr>
                <a:t>_t</a:t>
              </a:r>
              <a:r>
                <a:rPr lang="fr-FR" b="1" dirty="0">
                  <a:solidFill>
                    <a:srgbClr val="FF3300"/>
                  </a:solidFill>
                  <a:latin typeface="Courier New" charset="0"/>
                </a:rPr>
                <a:t> </a:t>
              </a:r>
              <a:r>
                <a:rPr lang="fr-FR" dirty="0">
                  <a:latin typeface="Courier New" charset="0"/>
                </a:rPr>
                <a:t>;</a:t>
              </a:r>
            </a:p>
            <a:p>
              <a:r>
                <a:rPr lang="fr-FR" dirty="0" err="1">
                  <a:latin typeface="Courier New" charset="0"/>
                </a:rPr>
                <a:t>UInt</a:t>
              </a:r>
              <a:r>
                <a:rPr lang="fr-FR" b="1" dirty="0" err="1">
                  <a:solidFill>
                    <a:srgbClr val="297FD5"/>
                  </a:solidFill>
                  <a:latin typeface="Courier New" charset="0"/>
                </a:rPr>
                <a:t>_t</a:t>
              </a:r>
              <a:r>
                <a:rPr lang="fr-FR" dirty="0">
                  <a:latin typeface="Courier New" charset="0"/>
                </a:rPr>
                <a:t> </a:t>
              </a:r>
              <a:r>
                <a:rPr lang="fr-FR" dirty="0" err="1">
                  <a:latin typeface="Courier New" charset="0"/>
                </a:rPr>
                <a:t>UInt</a:t>
              </a:r>
              <a:r>
                <a:rPr lang="fr-FR" dirty="0">
                  <a:latin typeface="Courier New" charset="0"/>
                </a:rPr>
                <a:t>;</a:t>
              </a:r>
            </a:p>
          </p:txBody>
        </p:sp>
      </p:grpSp>
      <p:grpSp>
        <p:nvGrpSpPr>
          <p:cNvPr id="520201" name="Group 9"/>
          <p:cNvGrpSpPr>
            <a:grpSpLocks/>
          </p:cNvGrpSpPr>
          <p:nvPr/>
        </p:nvGrpSpPr>
        <p:grpSpPr bwMode="auto">
          <a:xfrm>
            <a:off x="654050" y="3354577"/>
            <a:ext cx="2133600" cy="2519363"/>
            <a:chOff x="384" y="2399"/>
            <a:chExt cx="1344" cy="1587"/>
          </a:xfrm>
        </p:grpSpPr>
        <p:grpSp>
          <p:nvGrpSpPr>
            <p:cNvPr id="520202" name="Group 10"/>
            <p:cNvGrpSpPr>
              <a:grpSpLocks/>
            </p:cNvGrpSpPr>
            <p:nvPr/>
          </p:nvGrpSpPr>
          <p:grpSpPr bwMode="auto">
            <a:xfrm>
              <a:off x="528" y="2399"/>
              <a:ext cx="1200" cy="481"/>
              <a:chOff x="528" y="2399"/>
              <a:chExt cx="1200" cy="481"/>
            </a:xfrm>
          </p:grpSpPr>
          <p:sp>
            <p:nvSpPr>
              <p:cNvPr id="520203" name="AutoShape 11"/>
              <p:cNvSpPr>
                <a:spLocks/>
              </p:cNvSpPr>
              <p:nvPr/>
            </p:nvSpPr>
            <p:spPr bwMode="auto">
              <a:xfrm rot="-16200000">
                <a:off x="1032" y="2184"/>
                <a:ext cx="192" cy="1200"/>
              </a:xfrm>
              <a:prstGeom prst="leftBrace">
                <a:avLst>
                  <a:gd name="adj1" fmla="val 5208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520204" name="Rectangle 12"/>
              <p:cNvSpPr>
                <a:spLocks noChangeArrowheads="1"/>
              </p:cNvSpPr>
              <p:nvPr/>
            </p:nvSpPr>
            <p:spPr bwMode="auto">
              <a:xfrm>
                <a:off x="766" y="2399"/>
                <a:ext cx="7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fr-FR" i="1" dirty="0"/>
                  <a:t>type </a:t>
                </a:r>
                <a:r>
                  <a:rPr lang="fr-FR" i="1" dirty="0">
                    <a:solidFill>
                      <a:srgbClr val="297FD5"/>
                    </a:solidFill>
                  </a:rPr>
                  <a:t>muet</a:t>
                </a:r>
              </a:p>
            </p:txBody>
          </p:sp>
        </p:grpSp>
        <p:grpSp>
          <p:nvGrpSpPr>
            <p:cNvPr id="520205" name="Group 13"/>
            <p:cNvGrpSpPr>
              <a:grpSpLocks/>
            </p:cNvGrpSpPr>
            <p:nvPr/>
          </p:nvGrpSpPr>
          <p:grpSpPr bwMode="auto">
            <a:xfrm>
              <a:off x="384" y="3504"/>
              <a:ext cx="865" cy="482"/>
              <a:chOff x="384" y="3504"/>
              <a:chExt cx="865" cy="482"/>
            </a:xfrm>
          </p:grpSpPr>
          <p:sp>
            <p:nvSpPr>
              <p:cNvPr id="520206" name="AutoShape 14"/>
              <p:cNvSpPr>
                <a:spLocks/>
              </p:cNvSpPr>
              <p:nvPr/>
            </p:nvSpPr>
            <p:spPr bwMode="auto">
              <a:xfrm rot="-5400000">
                <a:off x="720" y="3312"/>
                <a:ext cx="192" cy="576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520207" name="Rectangle 15"/>
              <p:cNvSpPr>
                <a:spLocks noChangeArrowheads="1"/>
              </p:cNvSpPr>
              <p:nvPr/>
            </p:nvSpPr>
            <p:spPr bwMode="auto">
              <a:xfrm>
                <a:off x="384" y="3753"/>
                <a:ext cx="86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fr-FR" i="1" dirty="0"/>
                  <a:t>type </a:t>
                </a:r>
                <a:r>
                  <a:rPr lang="fr-FR" i="1" dirty="0">
                    <a:solidFill>
                      <a:srgbClr val="297FD5"/>
                    </a:solidFill>
                  </a:rPr>
                  <a:t>nommé</a:t>
                </a:r>
              </a:p>
            </p:txBody>
          </p:sp>
        </p:grpSp>
      </p:grpSp>
      <p:sp>
        <p:nvSpPr>
          <p:cNvPr id="520208" name="Text Box 16"/>
          <p:cNvSpPr txBox="1">
            <a:spLocks noChangeArrowheads="1"/>
          </p:cNvSpPr>
          <p:nvPr/>
        </p:nvSpPr>
        <p:spPr bwMode="auto">
          <a:xfrm>
            <a:off x="684749" y="2856759"/>
            <a:ext cx="1248772" cy="3693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u="sng" dirty="0"/>
              <a:t>Exemple  :</a:t>
            </a:r>
            <a:endParaRPr lang="fr-FR" u="sng" dirty="0">
              <a:latin typeface="Courier New" charset="0"/>
            </a:endParaRPr>
          </a:p>
        </p:txBody>
      </p:sp>
      <p:sp>
        <p:nvSpPr>
          <p:cNvPr id="520209" name="Text Box 17"/>
          <p:cNvSpPr txBox="1">
            <a:spLocks noChangeArrowheads="1"/>
          </p:cNvSpPr>
          <p:nvPr/>
        </p:nvSpPr>
        <p:spPr bwMode="auto">
          <a:xfrm>
            <a:off x="882650" y="1009324"/>
            <a:ext cx="5412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/>
              <a:t>utiliser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type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def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/>
              <a:t>pour "définir" un nouveau  </a:t>
            </a:r>
            <a:r>
              <a:rPr lang="fr-FR" b="1" dirty="0"/>
              <a:t>type</a:t>
            </a:r>
            <a:endParaRPr lang="fr-FR" dirty="0"/>
          </a:p>
        </p:txBody>
      </p:sp>
      <p:sp>
        <p:nvSpPr>
          <p:cNvPr id="37" name="Text Box 1050"/>
          <p:cNvSpPr txBox="1">
            <a:spLocks noChangeArrowheads="1"/>
          </p:cNvSpPr>
          <p:nvPr/>
        </p:nvSpPr>
        <p:spPr bwMode="auto">
          <a:xfrm>
            <a:off x="275486" y="279594"/>
            <a:ext cx="2538576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B.4 Alias sur un type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22960" y="1594579"/>
            <a:ext cx="356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Définition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56815" y="2150821"/>
            <a:ext cx="506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Courier New"/>
                <a:cs typeface="Courier New"/>
              </a:rPr>
              <a:t>typedef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OldType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NewType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762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2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08" grpId="0" animBg="1" autoUpdateAnimBg="0"/>
      <p:bldP spid="52020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50"/>
          <p:cNvSpPr txBox="1">
            <a:spLocks noChangeArrowheads="1"/>
          </p:cNvSpPr>
          <p:nvPr/>
        </p:nvSpPr>
        <p:spPr bwMode="auto">
          <a:xfrm>
            <a:off x="275486" y="279594"/>
            <a:ext cx="4641891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B.5 Conversion / Transtypage (rappel)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44975" y="1444570"/>
            <a:ext cx="625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TypeCible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ValeurDuTypeSource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4975" y="899258"/>
            <a:ext cx="283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Définition 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44975" y="2262051"/>
            <a:ext cx="298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4975" y="2668466"/>
            <a:ext cx="651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i = - 1;</a:t>
            </a:r>
          </a:p>
          <a:p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&lt;&lt; </a:t>
            </a:r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da-DK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(-1);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5183" y="3464624"/>
            <a:ext cx="896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cs typeface="Courier New"/>
              </a:rPr>
              <a:t>Le compilateur dit :</a:t>
            </a:r>
          </a:p>
          <a:p>
            <a:r>
              <a:rPr lang="fr-FR" dirty="0">
                <a:latin typeface="Courier New"/>
                <a:cs typeface="Courier New"/>
              </a:rPr>
              <a:t>XXX.cxx:YYY:10: </a:t>
            </a:r>
            <a:r>
              <a:rPr lang="fr-FR" dirty="0" err="1">
                <a:latin typeface="Courier New"/>
                <a:cs typeface="Courier New"/>
              </a:rPr>
              <a:t>error</a:t>
            </a:r>
            <a:r>
              <a:rPr lang="fr-FR" dirty="0">
                <a:latin typeface="Courier New"/>
                <a:cs typeface="Courier New"/>
              </a:rPr>
              <a:t>: </a:t>
            </a:r>
            <a:r>
              <a:rPr lang="fr-FR" dirty="0" err="1">
                <a:latin typeface="Courier New"/>
                <a:cs typeface="Courier New"/>
              </a:rPr>
              <a:t>expected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primary</a:t>
            </a:r>
            <a:r>
              <a:rPr lang="fr-FR" dirty="0">
                <a:latin typeface="Courier New"/>
                <a:cs typeface="Courier New"/>
              </a:rPr>
              <a:t>-expression </a:t>
            </a:r>
            <a:r>
              <a:rPr lang="fr-FR" dirty="0" err="1">
                <a:latin typeface="Courier New"/>
                <a:cs typeface="Courier New"/>
              </a:rPr>
              <a:t>before</a:t>
            </a:r>
            <a:r>
              <a:rPr lang="fr-FR" dirty="0">
                <a:latin typeface="Courier New"/>
                <a:cs typeface="Courier New"/>
              </a:rPr>
              <a:t> '</a:t>
            </a:r>
            <a:r>
              <a:rPr lang="fr-FR" dirty="0" err="1">
                <a:latin typeface="Courier New"/>
                <a:cs typeface="Courier New"/>
              </a:rPr>
              <a:t>unsigned</a:t>
            </a:r>
            <a:r>
              <a:rPr lang="fr-FR" dirty="0">
                <a:latin typeface="Courier New"/>
                <a:cs typeface="Courier New"/>
              </a:rPr>
              <a:t>’ cout &lt;&lt; </a:t>
            </a:r>
            <a:r>
              <a:rPr lang="fr-FR" dirty="0" err="1">
                <a:latin typeface="Courier New"/>
                <a:cs typeface="Courier New"/>
              </a:rPr>
              <a:t>unsigned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int</a:t>
            </a:r>
            <a:r>
              <a:rPr lang="fr-FR" dirty="0">
                <a:latin typeface="Courier New"/>
                <a:cs typeface="Courier New"/>
              </a:rPr>
              <a:t> (-1);</a:t>
            </a:r>
          </a:p>
          <a:p>
            <a:endParaRPr lang="fr-FR" dirty="0">
              <a:latin typeface="Courier New"/>
              <a:cs typeface="Courier New"/>
            </a:endParaRPr>
          </a:p>
        </p:txBody>
      </p:sp>
      <p:pic>
        <p:nvPicPr>
          <p:cNvPr id="8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22" y="4779114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2456631" y="5037407"/>
            <a:ext cx="476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dirty="0" err="1">
                <a:latin typeface="Courier New"/>
                <a:cs typeface="Courier New"/>
              </a:rPr>
              <a:t>TypeCible</a:t>
            </a:r>
            <a:r>
              <a:rPr lang="fr-FR" dirty="0"/>
              <a:t> ne doit pas contenir d’espace</a:t>
            </a:r>
          </a:p>
        </p:txBody>
      </p:sp>
      <p:sp>
        <p:nvSpPr>
          <p:cNvPr id="12" name="Flèche vers la droite 11"/>
          <p:cNvSpPr/>
          <p:nvPr/>
        </p:nvSpPr>
        <p:spPr>
          <a:xfrm>
            <a:off x="1251491" y="5886894"/>
            <a:ext cx="1056815" cy="2224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577145" y="5777439"/>
            <a:ext cx="350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:</a:t>
            </a:r>
            <a:r>
              <a:rPr lang="fr-FR" dirty="0"/>
              <a:t> utiliser un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typedef</a:t>
            </a:r>
            <a:endParaRPr lang="fr-FR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78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685800" y="657255"/>
            <a:ext cx="383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réserver le mot </a:t>
            </a:r>
            <a:r>
              <a:rPr lang="fr-FR" b="1" dirty="0"/>
              <a:t>classe</a:t>
            </a:r>
            <a:r>
              <a:rPr lang="fr-FR" dirty="0"/>
              <a:t> pour le reste :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1143000" y="1004371"/>
            <a:ext cx="71018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 dirty="0"/>
              <a:t>classes</a:t>
            </a:r>
            <a:r>
              <a:rPr lang="fr-FR" dirty="0"/>
              <a:t> standard comme par exemple </a:t>
            </a:r>
            <a:r>
              <a:rPr lang="fr-FR" dirty="0" err="1">
                <a:latin typeface="Courier New" charset="0"/>
              </a:rPr>
              <a:t>array</a:t>
            </a:r>
            <a:r>
              <a:rPr lang="fr-FR" dirty="0"/>
              <a:t>, </a:t>
            </a:r>
            <a:r>
              <a:rPr lang="fr-FR" dirty="0">
                <a:latin typeface="Courier New" charset="0"/>
              </a:rPr>
              <a:t>string</a:t>
            </a:r>
            <a:r>
              <a:rPr lang="fr-FR" dirty="0"/>
              <a:t>, </a:t>
            </a:r>
            <a:r>
              <a:rPr lang="fr-FR" dirty="0" err="1">
                <a:latin typeface="Courier New" charset="0"/>
              </a:rPr>
              <a:t>vector</a:t>
            </a:r>
            <a:r>
              <a:rPr lang="fr-FR" dirty="0"/>
              <a:t>, etc.</a:t>
            </a:r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1136650" y="1447800"/>
            <a:ext cx="3762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/>
              <a:t>classes</a:t>
            </a:r>
            <a:r>
              <a:rPr lang="fr-FR"/>
              <a:t> "issues" des classes de base</a:t>
            </a:r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2286000" y="1905000"/>
            <a:ext cx="1889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/>
              <a:t>- par dérivation</a:t>
            </a:r>
            <a:endParaRPr lang="fr-FR"/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2286000" y="2286000"/>
            <a:ext cx="450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/>
              <a:t>- par instanciation de classes génériques</a:t>
            </a:r>
            <a:endParaRPr lang="fr-FR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4787900" y="1902896"/>
            <a:ext cx="18097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>
                <a:solidFill>
                  <a:srgbClr val="297FD5"/>
                </a:solidFill>
              </a:rPr>
              <a:t>étudié plus tard</a:t>
            </a:r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1143000" y="5927725"/>
            <a:ext cx="2655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/>
              <a:t>et classes</a:t>
            </a:r>
            <a:r>
              <a:rPr lang="fr-FR"/>
              <a:t> de l'utilisateur</a:t>
            </a:r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2438400" y="2803525"/>
            <a:ext cx="3384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>
                <a:latin typeface="Courier New" charset="0"/>
              </a:rPr>
              <a:t>vector &lt;int&gt;    VInt;</a:t>
            </a:r>
          </a:p>
          <a:p>
            <a:pPr algn="l"/>
            <a:r>
              <a:rPr lang="fr-FR">
                <a:latin typeface="Courier New" charset="0"/>
              </a:rPr>
              <a:t>vector &lt;string&gt; VStr;</a:t>
            </a:r>
          </a:p>
        </p:txBody>
      </p:sp>
      <p:grpSp>
        <p:nvGrpSpPr>
          <p:cNvPr id="508939" name="Group 11"/>
          <p:cNvGrpSpPr>
            <a:grpSpLocks/>
          </p:cNvGrpSpPr>
          <p:nvPr/>
        </p:nvGrpSpPr>
        <p:grpSpPr bwMode="auto">
          <a:xfrm>
            <a:off x="2438400" y="3352800"/>
            <a:ext cx="2438400" cy="688975"/>
            <a:chOff x="1536" y="2112"/>
            <a:chExt cx="1536" cy="434"/>
          </a:xfrm>
        </p:grpSpPr>
        <p:sp>
          <p:nvSpPr>
            <p:cNvPr id="508940" name="AutoShape 12"/>
            <p:cNvSpPr>
              <a:spLocks/>
            </p:cNvSpPr>
            <p:nvPr/>
          </p:nvSpPr>
          <p:spPr bwMode="auto">
            <a:xfrm rot="16200000" flipV="1">
              <a:off x="2208" y="1440"/>
              <a:ext cx="192" cy="1536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508941" name="Rectangle 13"/>
            <p:cNvSpPr>
              <a:spLocks noChangeArrowheads="1"/>
            </p:cNvSpPr>
            <p:nvPr/>
          </p:nvSpPr>
          <p:spPr bwMode="auto">
            <a:xfrm>
              <a:off x="1858" y="2313"/>
              <a:ext cx="84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fr-FR" i="1" dirty="0"/>
                <a:t>types </a:t>
              </a:r>
              <a:r>
                <a:rPr lang="fr-FR" i="1" dirty="0">
                  <a:solidFill>
                    <a:srgbClr val="297FD5"/>
                  </a:solidFill>
                </a:rPr>
                <a:t>muets</a:t>
              </a:r>
            </a:p>
          </p:txBody>
        </p:sp>
      </p:grpSp>
      <p:grpSp>
        <p:nvGrpSpPr>
          <p:cNvPr id="508942" name="Group 14"/>
          <p:cNvGrpSpPr>
            <a:grpSpLocks/>
          </p:cNvGrpSpPr>
          <p:nvPr/>
        </p:nvGrpSpPr>
        <p:grpSpPr bwMode="auto">
          <a:xfrm>
            <a:off x="4574965" y="5038271"/>
            <a:ext cx="1373187" cy="688975"/>
            <a:chOff x="3099" y="3168"/>
            <a:chExt cx="865" cy="434"/>
          </a:xfrm>
        </p:grpSpPr>
        <p:sp>
          <p:nvSpPr>
            <p:cNvPr id="508943" name="AutoShape 15"/>
            <p:cNvSpPr>
              <a:spLocks/>
            </p:cNvSpPr>
            <p:nvPr/>
          </p:nvSpPr>
          <p:spPr bwMode="auto">
            <a:xfrm rot="-5400000">
              <a:off x="3437" y="2947"/>
              <a:ext cx="192" cy="633"/>
            </a:xfrm>
            <a:prstGeom prst="leftBrace">
              <a:avLst>
                <a:gd name="adj1" fmla="val 274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508944" name="Rectangle 16"/>
            <p:cNvSpPr>
              <a:spLocks noChangeArrowheads="1"/>
            </p:cNvSpPr>
            <p:nvPr/>
          </p:nvSpPr>
          <p:spPr bwMode="auto">
            <a:xfrm>
              <a:off x="3099" y="3369"/>
              <a:ext cx="86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fr-FR" i="1" dirty="0"/>
                <a:t>type </a:t>
              </a:r>
              <a:r>
                <a:rPr lang="fr-FR" i="1" dirty="0">
                  <a:solidFill>
                    <a:srgbClr val="297FD5"/>
                  </a:solidFill>
                </a:rPr>
                <a:t>nommé</a:t>
              </a:r>
            </a:p>
          </p:txBody>
        </p:sp>
      </p:grpSp>
      <p:sp>
        <p:nvSpPr>
          <p:cNvPr id="508945" name="Rectangle 17"/>
          <p:cNvSpPr>
            <a:spLocks noChangeArrowheads="1"/>
          </p:cNvSpPr>
          <p:nvPr/>
        </p:nvSpPr>
        <p:spPr bwMode="auto">
          <a:xfrm>
            <a:off x="1720850" y="4798496"/>
            <a:ext cx="39068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 dirty="0" err="1">
                <a:latin typeface="Courier New" charset="0"/>
              </a:rPr>
              <a:t>typedef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vector</a:t>
            </a:r>
            <a:r>
              <a:rPr lang="fr-FR" dirty="0">
                <a:latin typeface="Courier New" charset="0"/>
              </a:rPr>
              <a:t> &lt;</a:t>
            </a:r>
            <a:r>
              <a:rPr lang="fr-FR" dirty="0" err="1">
                <a:latin typeface="Courier New" charset="0"/>
              </a:rPr>
              <a:t>int</a:t>
            </a:r>
            <a:r>
              <a:rPr lang="fr-FR" dirty="0">
                <a:latin typeface="Courier New" charset="0"/>
              </a:rPr>
              <a:t>&gt; </a:t>
            </a:r>
            <a:r>
              <a:rPr lang="fr-FR" b="1" dirty="0" err="1">
                <a:latin typeface="Courier New" charset="0"/>
              </a:rPr>
              <a:t>C</a:t>
            </a:r>
            <a:r>
              <a:rPr lang="fr-FR" dirty="0" err="1">
                <a:latin typeface="Courier New" charset="0"/>
              </a:rPr>
              <a:t>VInt</a:t>
            </a:r>
            <a:r>
              <a:rPr lang="fr-FR" dirty="0">
                <a:latin typeface="Courier New" charset="0"/>
              </a:rPr>
              <a:t>;</a:t>
            </a:r>
          </a:p>
        </p:txBody>
      </p:sp>
      <p:sp>
        <p:nvSpPr>
          <p:cNvPr id="21" name="Text Box 1050"/>
          <p:cNvSpPr txBox="1">
            <a:spLocks noChangeArrowheads="1"/>
          </p:cNvSpPr>
          <p:nvPr/>
        </p:nvSpPr>
        <p:spPr bwMode="auto">
          <a:xfrm>
            <a:off x="245893" y="257145"/>
            <a:ext cx="3591423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B.6 Et les classes dans tout ça?</a:t>
            </a:r>
          </a:p>
        </p:txBody>
      </p:sp>
    </p:spTree>
    <p:extLst>
      <p:ext uri="{BB962C8B-B14F-4D97-AF65-F5344CB8AC3E}">
        <p14:creationId xmlns:p14="http://schemas.microsoft.com/office/powerpoint/2010/main" val="329772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0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autoUpdateAnimBg="0"/>
      <p:bldP spid="508932" grpId="0" autoUpdateAnimBg="0"/>
      <p:bldP spid="508933" grpId="0" autoUpdateAnimBg="0"/>
      <p:bldP spid="508934" grpId="0" autoUpdateAnimBg="0"/>
      <p:bldP spid="508935" grpId="0" autoUpdateAnimBg="0"/>
      <p:bldP spid="508936" grpId="0" autoUpdateAnimBg="0"/>
      <p:bldP spid="508937" grpId="0" autoUpdateAnimBg="0"/>
      <p:bldP spid="508938" grpId="0" autoUpdateAnimBg="0"/>
      <p:bldP spid="5089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3001" y="463535"/>
            <a:ext cx="6099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 </a:t>
            </a:r>
            <a:r>
              <a:rPr lang="fr-FR" dirty="0"/>
              <a:t>Définition d’une matrice</a:t>
            </a:r>
          </a:p>
          <a:p>
            <a:endParaRPr lang="fr-FR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343001" y="991965"/>
            <a:ext cx="643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Sans les alias 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&gt; &gt; M (10);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3001" y="1817057"/>
            <a:ext cx="626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les alias :</a:t>
            </a:r>
          </a:p>
          <a:p>
            <a:r>
              <a:rPr lang="fr-FR" dirty="0" err="1">
                <a:latin typeface="Courier New"/>
                <a:cs typeface="Courier New"/>
              </a:rPr>
              <a:t>classdef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&gt; 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classdef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&lt;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&gt; </a:t>
            </a:r>
            <a:r>
              <a:rPr lang="fr-FR" dirty="0" err="1">
                <a:latin typeface="Courier New"/>
                <a:cs typeface="Courier New"/>
              </a:rPr>
              <a:t>CMatrix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CMatrix</a:t>
            </a:r>
            <a:r>
              <a:rPr lang="fr-FR" dirty="0">
                <a:latin typeface="Courier New"/>
                <a:cs typeface="Courier New"/>
              </a:rPr>
              <a:t> M (10);</a:t>
            </a:r>
          </a:p>
        </p:txBody>
      </p:sp>
      <p:sp>
        <p:nvSpPr>
          <p:cNvPr id="6" name="Text Box 1050"/>
          <p:cNvSpPr txBox="1">
            <a:spLocks noChangeArrowheads="1"/>
          </p:cNvSpPr>
          <p:nvPr/>
        </p:nvSpPr>
        <p:spPr bwMode="auto">
          <a:xfrm>
            <a:off x="245893" y="3381370"/>
            <a:ext cx="1771514" cy="400110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B.7 Avantages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3001" y="4255251"/>
            <a:ext cx="6489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for (</a:t>
            </a:r>
            <a:r>
              <a:rPr lang="fr-FR" dirty="0" err="1">
                <a:latin typeface="Courier New"/>
                <a:cs typeface="Courier New"/>
              </a:rPr>
              <a:t>CVLine</a:t>
            </a:r>
            <a:r>
              <a:rPr lang="fr-FR" dirty="0">
                <a:latin typeface="Courier New"/>
                <a:cs typeface="Courier New"/>
              </a:rPr>
              <a:t> &amp; Line : M)</a:t>
            </a:r>
          </a:p>
          <a:p>
            <a:r>
              <a:rPr lang="tr-TR" dirty="0">
                <a:latin typeface="Courier New"/>
                <a:cs typeface="Courier New"/>
              </a:rPr>
              <a:t>		</a:t>
            </a:r>
            <a:r>
              <a:rPr lang="tr-TR" dirty="0" err="1">
                <a:latin typeface="Courier New"/>
                <a:cs typeface="Courier New"/>
              </a:rPr>
              <a:t>Line.resize</a:t>
            </a:r>
            <a:r>
              <a:rPr lang="tr-TR" dirty="0">
                <a:latin typeface="Courier New"/>
                <a:cs typeface="Courier New"/>
              </a:rPr>
              <a:t> (10);</a:t>
            </a:r>
          </a:p>
          <a:p>
            <a:r>
              <a:rPr lang="tr-TR" dirty="0">
                <a:latin typeface="Courier New"/>
                <a:cs typeface="Courier New"/>
              </a:rPr>
              <a:t>	</a:t>
            </a:r>
          </a:p>
          <a:p>
            <a:r>
              <a:rPr lang="tr-TR" dirty="0" err="1">
                <a:latin typeface="Courier New"/>
                <a:cs typeface="Courier New"/>
              </a:rPr>
              <a:t>for</a:t>
            </a:r>
            <a:r>
              <a:rPr lang="tr-TR" dirty="0">
                <a:latin typeface="Courier New"/>
                <a:cs typeface="Courier New"/>
              </a:rPr>
              <a:t> (</a:t>
            </a:r>
            <a:r>
              <a:rPr lang="tr-TR" dirty="0" err="1">
                <a:solidFill>
                  <a:srgbClr val="297FD5"/>
                </a:solidFill>
                <a:latin typeface="Courier New"/>
                <a:cs typeface="Courier New"/>
              </a:rPr>
              <a:t>vector</a:t>
            </a:r>
            <a:r>
              <a:rPr lang="tr-T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tr-TR" dirty="0">
                <a:latin typeface="Courier New"/>
                <a:cs typeface="Courier New"/>
              </a:rPr>
              <a:t>&lt;</a:t>
            </a:r>
            <a:r>
              <a:rPr lang="tr-TR" dirty="0" err="1">
                <a:solidFill>
                  <a:schemeClr val="accent2"/>
                </a:solidFill>
                <a:latin typeface="Courier New"/>
                <a:cs typeface="Courier New"/>
              </a:rPr>
              <a:t>short</a:t>
            </a:r>
            <a:r>
              <a:rPr lang="tr-TR" dirty="0">
                <a:latin typeface="Courier New"/>
                <a:cs typeface="Courier New"/>
              </a:rPr>
              <a:t>&gt; &amp; </a:t>
            </a:r>
            <a:r>
              <a:rPr lang="tr-TR" dirty="0" err="1">
                <a:latin typeface="Courier New"/>
                <a:cs typeface="Courier New"/>
              </a:rPr>
              <a:t>Line</a:t>
            </a:r>
            <a:r>
              <a:rPr lang="tr-TR" dirty="0">
                <a:latin typeface="Courier New"/>
                <a:cs typeface="Courier New"/>
              </a:rPr>
              <a:t> : M)</a:t>
            </a:r>
          </a:p>
          <a:p>
            <a:r>
              <a:rPr lang="tr-TR" dirty="0">
                <a:latin typeface="Courier New"/>
                <a:cs typeface="Courier New"/>
              </a:rPr>
              <a:t>		</a:t>
            </a:r>
            <a:r>
              <a:rPr lang="tr-TR" dirty="0" err="1">
                <a:latin typeface="Courier New"/>
                <a:cs typeface="Courier New"/>
              </a:rPr>
              <a:t>Line.resize</a:t>
            </a:r>
            <a:r>
              <a:rPr lang="tr-TR" dirty="0">
                <a:latin typeface="Courier New"/>
                <a:cs typeface="Courier New"/>
              </a:rPr>
              <a:t> (10);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02800" y="3381370"/>
            <a:ext cx="3624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Sémantique et lisibilité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Maintenabilité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67508" y="4440665"/>
            <a:ext cx="3420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Supposons qu’on souhaite changer le type d’une cellule :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short</a:t>
            </a:r>
            <a:r>
              <a:rPr lang="fr-FR" dirty="0">
                <a:latin typeface="Courier New"/>
                <a:cs typeface="Courier New"/>
              </a:rPr>
              <a:t> -&gt;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01733" y="5599503"/>
            <a:ext cx="5970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faut parcourir tout le code et faire les changements. Gros risque d’oublis =&gt; tests de non régression non satisfaits 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2873795" y="991965"/>
            <a:ext cx="472786" cy="343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493713" y="4913471"/>
            <a:ext cx="380082" cy="268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4" idx="0"/>
          </p:cNvCxnSpPr>
          <p:nvPr/>
        </p:nvCxnSpPr>
        <p:spPr>
          <a:xfrm flipH="1">
            <a:off x="3040661" y="1817057"/>
            <a:ext cx="435704" cy="39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2" y="2485392"/>
            <a:ext cx="171508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78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macros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Matrice 2D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struct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minGL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11043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1453754" y="970360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>
                <a:solidFill>
                  <a:prstClr val="white"/>
                </a:solidFill>
              </a:rPr>
              <a:t>C. Matrice (2D)</a:t>
            </a: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36928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C.1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1" name="ZoneTexte 3">
            <a:extLst>
              <a:ext uri="{FF2B5EF4-FFF2-40B4-BE49-F238E27FC236}">
                <a16:creationId xmlns:a16="http://schemas.microsoft.com/office/drawing/2014/main" id="{2ECED632-74A1-5A42-A6F3-194B3F196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2115741"/>
            <a:ext cx="52959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 &lt;vector &lt;AType&gt;&gt; VarIdent;</a:t>
            </a:r>
          </a:p>
        </p:txBody>
      </p:sp>
      <p:pic>
        <p:nvPicPr>
          <p:cNvPr id="5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B75580C2-BB0E-B44D-890E-DA7922D0D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79" y="3527822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ZoneTexte 5">
            <a:extLst>
              <a:ext uri="{FF2B5EF4-FFF2-40B4-BE49-F238E27FC236}">
                <a16:creationId xmlns:a16="http://schemas.microsoft.com/office/drawing/2014/main" id="{AE2761CD-3677-D949-8109-5886E97E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3564731"/>
            <a:ext cx="34290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On a une matrice 0x0</a:t>
            </a:r>
          </a:p>
        </p:txBody>
      </p:sp>
      <p:sp>
        <p:nvSpPr>
          <p:cNvPr id="17414" name="ZoneTexte 7">
            <a:extLst>
              <a:ext uri="{FF2B5EF4-FFF2-40B4-BE49-F238E27FC236}">
                <a16:creationId xmlns:a16="http://schemas.microsoft.com/office/drawing/2014/main" id="{7C6D0D3B-3AF6-EB44-A04B-9CFF3C17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760" y="2439591"/>
            <a:ext cx="378023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typedef vector &lt;AType&gt; CVLine;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typedef vector &lt;CVLine&gt; CMatrix;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 VarIdent; // Mat</a:t>
            </a:r>
          </a:p>
        </p:txBody>
      </p:sp>
    </p:spTree>
    <p:extLst>
      <p:ext uri="{BB962C8B-B14F-4D97-AF65-F5344CB8AC3E}">
        <p14:creationId xmlns:p14="http://schemas.microsoft.com/office/powerpoint/2010/main" val="1666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5">
            <a:extLst>
              <a:ext uri="{FF2B5EF4-FFF2-40B4-BE49-F238E27FC236}">
                <a16:creationId xmlns:a16="http://schemas.microsoft.com/office/drawing/2014/main" id="{E561075C-8F4E-8342-993B-C1732AD14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9" y="1214415"/>
            <a:ext cx="189827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C.2 Dimensionnement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34" name="ZoneTexte 4">
            <a:extLst>
              <a:ext uri="{FF2B5EF4-FFF2-40B4-BE49-F238E27FC236}">
                <a16:creationId xmlns:a16="http://schemas.microsoft.com/office/drawing/2014/main" id="{05187608-1CB0-514E-8094-4658D395C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8" y="1800225"/>
            <a:ext cx="731877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sz="1350"/>
              <a:t>Fixer le nombre de lignes à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NbLines</a:t>
            </a:r>
            <a:br>
              <a:rPr lang="fr-FR" altLang="fr-FR" sz="1350"/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Mat.resize (NbLines);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Fixer le nombre de colonnes à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NbColumns</a:t>
            </a:r>
            <a:b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(unsigned i(0); i &lt; Mat.size (); ++i)</a:t>
            </a:r>
            <a:b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Mat[i].resize (NbColumns);</a:t>
            </a:r>
            <a:b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(CVLine &amp; Aline : Mat)</a:t>
            </a:r>
            <a:b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Aline.resize (NbColumns);</a:t>
            </a: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endParaRPr lang="fr-FR" altLang="fr-FR" sz="135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Palatino Linotype" panose="02040502050505030304" pitchFamily="18" charset="0"/>
              <a:buAutoNum type="arabicPeriod"/>
            </a:pPr>
            <a:r>
              <a:rPr lang="fr-FR" altLang="fr-FR" sz="1350"/>
              <a:t>Fixer le nombre de lignes à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NbLines 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et le nombre de colonnes à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NbColumns</a:t>
            </a:r>
            <a:br>
              <a:rPr lang="fr-FR" altLang="fr-FR" sz="1350"/>
            </a:b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Mat.resize (NbLines, vector &lt;AType&gt; (NbColums);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0E2E590-D494-104A-86D1-E68E1F31E813}"/>
              </a:ext>
            </a:extLst>
          </p:cNvPr>
          <p:cNvCxnSpPr/>
          <p:nvPr/>
        </p:nvCxnSpPr>
        <p:spPr>
          <a:xfrm flipH="1">
            <a:off x="4200525" y="2752725"/>
            <a:ext cx="790575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ZoneTexte 7">
            <a:extLst>
              <a:ext uri="{FF2B5EF4-FFF2-40B4-BE49-F238E27FC236}">
                <a16:creationId xmlns:a16="http://schemas.microsoft.com/office/drawing/2014/main" id="{976D7C1E-0DB9-714D-89E3-68023A5C6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686050"/>
            <a:ext cx="18478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Désigne la i</a:t>
            </a:r>
            <a:r>
              <a:rPr lang="fr-FR" altLang="fr-FR" sz="1350" baseline="30000"/>
              <a:t>ème</a:t>
            </a:r>
            <a:r>
              <a:rPr lang="fr-FR" altLang="fr-FR" sz="1350"/>
              <a:t> ligne</a:t>
            </a:r>
          </a:p>
        </p:txBody>
      </p:sp>
      <p:sp>
        <p:nvSpPr>
          <p:cNvPr id="18437" name="Text Box 25">
            <a:extLst>
              <a:ext uri="{FF2B5EF4-FFF2-40B4-BE49-F238E27FC236}">
                <a16:creationId xmlns:a16="http://schemas.microsoft.com/office/drawing/2014/main" id="{1C8D3207-A50E-774D-A315-03C1A4213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9" y="4093942"/>
            <a:ext cx="352532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C.3 Dimensionnement lors de la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38" name="ZoneTexte 9">
            <a:extLst>
              <a:ext uri="{FF2B5EF4-FFF2-40B4-BE49-F238E27FC236}">
                <a16:creationId xmlns:a16="http://schemas.microsoft.com/office/drawing/2014/main" id="{6FCFDB47-4320-A940-BD4D-FD3728E63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9" y="4555331"/>
            <a:ext cx="56673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Mat(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AType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NbColums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CMatrix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Mat(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NbLines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CVLine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NbColums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1484375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5">
            <a:extLst>
              <a:ext uri="{FF2B5EF4-FFF2-40B4-BE49-F238E27FC236}">
                <a16:creationId xmlns:a16="http://schemas.microsoft.com/office/drawing/2014/main" id="{C1C30593-2CAA-494C-BC2A-86726F06A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29" y="1214415"/>
            <a:ext cx="19224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C.4 Accès à une cellule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458" name="ZoneTexte 4">
            <a:extLst>
              <a:ext uri="{FF2B5EF4-FFF2-40B4-BE49-F238E27FC236}">
                <a16:creationId xmlns:a16="http://schemas.microsoft.com/office/drawing/2014/main" id="{2E31C77F-664E-2F42-8F27-BAB6F619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1725217"/>
            <a:ext cx="7448550" cy="403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/>
              <a:t>On accède à l’élément de la i</a:t>
            </a:r>
            <a:r>
              <a:rPr lang="fr-FR" altLang="fr-FR" sz="1350" baseline="30000"/>
              <a:t>ème</a:t>
            </a:r>
            <a:r>
              <a:rPr lang="fr-FR" altLang="fr-FR" sz="1350"/>
              <a:t> ligne, j</a:t>
            </a:r>
            <a:r>
              <a:rPr lang="fr-FR" altLang="fr-FR" sz="1350" baseline="30000"/>
              <a:t>ème</a:t>
            </a:r>
            <a:r>
              <a:rPr lang="fr-FR" altLang="fr-FR" sz="1350"/>
              <a:t> colonne en utilisant la notation </a:t>
            </a:r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[i][j]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endParaRPr lang="fr-FR" altLang="fr-FR" sz="1350"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Exemple : afficher le contenu d’une matrice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(unsigned i (0); i &lt; Mat.size(); ++i)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(unsigned j(0); j &lt; Mat[i].size(); ++j)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Mat [i][j];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endl;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eaLnBrk="1" hangingPunct="1"/>
            <a:endParaRPr lang="fr-FR" altLang="fr-FR" sz="135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 (const CVLine &amp; ALine : Mat)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for (const AType &amp; Cel : ALine)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cout &lt;&lt; Cel;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cout &lt;&lt; endl;</a:t>
            </a:r>
          </a:p>
          <a:p>
            <a:pPr eaLnBrk="1" hangingPunct="1"/>
            <a:r>
              <a:rPr lang="fr-FR" altLang="fr-FR" sz="135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fr-FR" altLang="fr-FR" sz="1350">
                <a:ea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pic>
        <p:nvPicPr>
          <p:cNvPr id="6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574F0CD0-C1E9-CD40-9CA7-7E3D27F75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29" y="3715941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ZoneTexte 6">
            <a:extLst>
              <a:ext uri="{FF2B5EF4-FFF2-40B4-BE49-F238E27FC236}">
                <a16:creationId xmlns:a16="http://schemas.microsoft.com/office/drawing/2014/main" id="{CD139B8B-92F1-9649-A4A6-111721AB8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657" y="3890962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>
                <a:solidFill>
                  <a:srgbClr val="FF0000"/>
                </a:solidFill>
              </a:rPr>
              <a:t>Aucun contrôle quant à la validité des indices est effectué</a:t>
            </a:r>
          </a:p>
        </p:txBody>
      </p:sp>
    </p:spTree>
    <p:extLst>
      <p:ext uri="{BB962C8B-B14F-4D97-AF65-F5344CB8AC3E}">
        <p14:creationId xmlns:p14="http://schemas.microsoft.com/office/powerpoint/2010/main" val="13040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1423071"/>
            <a:ext cx="3280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78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macros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Matrice 2D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struct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minGL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04161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3084602"/>
            <a:ext cx="328085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78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macros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Matrice 2D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struct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minGL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08596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1453754" y="970360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>
                <a:solidFill>
                  <a:prstClr val="white"/>
                </a:solidFill>
              </a:rPr>
              <a:t>D. Les </a:t>
            </a:r>
            <a:r>
              <a:rPr lang="fr-FR" sz="3675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fr-FR" sz="3675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108876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D.1 Objectif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4" name="ZoneTexte 7">
            <a:extLst>
              <a:ext uri="{FF2B5EF4-FFF2-40B4-BE49-F238E27FC236}">
                <a16:creationId xmlns:a16="http://schemas.microsoft.com/office/drawing/2014/main" id="{7C6D0D3B-3AF6-EB44-A04B-9CFF3C17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969" y="2865827"/>
            <a:ext cx="3780234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type1 varIdent1;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type2 varIdent2;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type3 varIdent3;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672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Créer son propre type permettant de regrouper  différents types.</a:t>
            </a:r>
          </a:p>
        </p:txBody>
      </p:sp>
      <p:sp>
        <p:nvSpPr>
          <p:cNvPr id="9" name="Text Box 25">
            <a:extLst>
              <a:ext uri="{FF2B5EF4-FFF2-40B4-BE49-F238E27FC236}">
                <a16:creationId xmlns:a16="http://schemas.microsoft.com/office/drawing/2014/main" id="{335772DF-5643-CD48-90D6-D7B29F98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2469333"/>
            <a:ext cx="126989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D.2 Définition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 Box 25">
            <a:extLst>
              <a:ext uri="{FF2B5EF4-FFF2-40B4-BE49-F238E27FC236}">
                <a16:creationId xmlns:a16="http://schemas.microsoft.com/office/drawing/2014/main" id="{DF09C4EF-259C-0A4A-9207-C8130199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4397479"/>
            <a:ext cx="116089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D.3 Exemple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ZoneTexte 7">
            <a:extLst>
              <a:ext uri="{FF2B5EF4-FFF2-40B4-BE49-F238E27FC236}">
                <a16:creationId xmlns:a16="http://schemas.microsoft.com/office/drawing/2014/main" id="{246FBD10-99BB-D047-8248-212CC0517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15" y="4890385"/>
            <a:ext cx="19926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pos 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abs;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ord;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 //pos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08C4092-CBE3-584A-9784-7379E7A688CF}"/>
              </a:ext>
            </a:extLst>
          </p:cNvPr>
          <p:cNvCxnSpPr>
            <a:cxnSpLocks/>
          </p:cNvCxnSpPr>
          <p:nvPr/>
        </p:nvCxnSpPr>
        <p:spPr>
          <a:xfrm flipH="1">
            <a:off x="1453754" y="3329310"/>
            <a:ext cx="2237300" cy="740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784C7FC6-B3E7-9541-9730-32FDFA1DACE5}"/>
              </a:ext>
            </a:extLst>
          </p:cNvPr>
          <p:cNvSpPr txBox="1"/>
          <p:nvPr/>
        </p:nvSpPr>
        <p:spPr>
          <a:xfrm>
            <a:off x="3691054" y="3144644"/>
            <a:ext cx="239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Attention au </a:t>
            </a:r>
            <a:r>
              <a:rPr lang="fr-FR" dirty="0">
                <a:solidFill>
                  <a:srgbClr val="FF0000"/>
                </a:solidFill>
              </a:rPr>
              <a:t>‘;’</a:t>
            </a:r>
          </a:p>
        </p:txBody>
      </p:sp>
      <p:sp>
        <p:nvSpPr>
          <p:cNvPr id="20" name="ZoneTexte 7">
            <a:extLst>
              <a:ext uri="{FF2B5EF4-FFF2-40B4-BE49-F238E27FC236}">
                <a16:creationId xmlns:a16="http://schemas.microsoft.com/office/drawing/2014/main" id="{CCF6C4E9-FBA0-984D-B973-25B8E513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705" y="4890385"/>
            <a:ext cx="199265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Green;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short Blue;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1" name="ZoneTexte 7">
            <a:extLst>
              <a:ext uri="{FF2B5EF4-FFF2-40B4-BE49-F238E27FC236}">
                <a16:creationId xmlns:a16="http://schemas.microsoft.com/office/drawing/2014/main" id="{F2D6E65D-5225-1F46-A7DC-DBE1F746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810" y="4890385"/>
            <a:ext cx="275773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perso 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string biblio;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short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XP;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lifePoint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77681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526199-84D3-2B47-BE7A-88BED6E6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49587"/>
            <a:ext cx="138050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D.4 Déclaration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7">
            <a:extLst>
              <a:ext uri="{FF2B5EF4-FFF2-40B4-BE49-F238E27FC236}">
                <a16:creationId xmlns:a16="http://schemas.microsoft.com/office/drawing/2014/main" id="{CDA6C0FB-6DC3-E140-B63F-F492BF93F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858607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bibi;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A421EB25-77E4-FE45-B7AD-896A97018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2486904"/>
            <a:ext cx="196252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D.5 Accès à un élément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1578EB80-9E68-5745-B20A-68B8F2EF2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4" y="3011983"/>
            <a:ext cx="3780234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varIdentOfTheStruct.varIdent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aPos.abs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aPos.ord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4ABBDA4-D7FD-1D43-83C0-D1057F2F6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368059"/>
            <a:ext cx="333963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D.6 Déclaration et initialisation à la volée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ZoneTexte 7">
            <a:extLst>
              <a:ext uri="{FF2B5EF4-FFF2-40B4-BE49-F238E27FC236}">
                <a16:creationId xmlns:a16="http://schemas.microsoft.com/office/drawing/2014/main" id="{8C687386-DBFB-AE4F-AAD6-859FB046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93" y="4813572"/>
            <a:ext cx="521004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nameOfTheStruct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varIdentOfTheStruct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valueList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{10, 10};</a:t>
            </a:r>
          </a:p>
          <a:p>
            <a:pPr eaLnBrk="1" hangingPunct="1"/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{0, 0, 0};</a:t>
            </a:r>
          </a:p>
          <a:p>
            <a:pPr eaLnBrk="1" hangingPunct="1"/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perso bibi {"</a:t>
            </a:r>
            <a:r>
              <a:rPr lang="fr-FR" altLang="fr-FR" sz="1350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casali</a:t>
            </a:r>
            <a:r>
              <a:rPr lang="fr-FR" altLang="fr-FR" sz="1350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", "", 42, 100, -1};</a:t>
            </a:r>
          </a:p>
        </p:txBody>
      </p:sp>
    </p:spTree>
    <p:extLst>
      <p:ext uri="{BB962C8B-B14F-4D97-AF65-F5344CB8AC3E}">
        <p14:creationId xmlns:p14="http://schemas.microsoft.com/office/powerpoint/2010/main" val="3980649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3664465"/>
            <a:ext cx="136939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78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macros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Matrice 2D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struct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minGL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498212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E5512273-1C8B-B843-AFD6-3AA085B2584A}"/>
              </a:ext>
            </a:extLst>
          </p:cNvPr>
          <p:cNvSpPr txBox="1">
            <a:spLocks/>
          </p:cNvSpPr>
          <p:nvPr/>
        </p:nvSpPr>
        <p:spPr>
          <a:xfrm>
            <a:off x="1453754" y="970360"/>
            <a:ext cx="565785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fr-FR" sz="3675" dirty="0">
                <a:solidFill>
                  <a:prstClr val="white"/>
                </a:solidFill>
              </a:rPr>
              <a:t>E. </a:t>
            </a:r>
            <a:r>
              <a:rPr lang="fr-FR" sz="3675" dirty="0" err="1">
                <a:solidFill>
                  <a:prstClr val="white"/>
                </a:solidFill>
              </a:rPr>
              <a:t>minGL</a:t>
            </a:r>
            <a:endParaRPr lang="fr-FR" sz="3675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0" name="Text Box 25">
            <a:extLst>
              <a:ext uri="{FF2B5EF4-FFF2-40B4-BE49-F238E27FC236}">
                <a16:creationId xmlns:a16="http://schemas.microsoft.com/office/drawing/2014/main" id="{0A06489A-C5FC-D042-A836-5FEE93265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1644826"/>
            <a:ext cx="217373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 C’est quoi? Pourquoi?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27214EF-C063-DE48-B452-EDB4A2B4377C}"/>
              </a:ext>
            </a:extLst>
          </p:cNvPr>
          <p:cNvSpPr txBox="1"/>
          <p:nvPr/>
        </p:nvSpPr>
        <p:spPr>
          <a:xfrm>
            <a:off x="917815" y="2003589"/>
            <a:ext cx="7430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Surcouche de </a:t>
            </a:r>
            <a:r>
              <a:rPr lang="fr-FR" dirty="0" err="1"/>
              <a:t>freeGLUT</a:t>
            </a:r>
            <a:r>
              <a:rPr lang="fr-FR" dirty="0"/>
              <a:t> (surcouche d’OpenGL) sous linux;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Gestion des sorties simplifiée : affichage de type primitif &amp; composé;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Gestion des entrées.</a:t>
            </a:r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3FD734AF-55E4-B948-9105-E589405E0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843" y="3115386"/>
            <a:ext cx="217719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E.2 Réalisations attendues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56FEC76-DA94-E240-916B-39AC580D3C82}"/>
              </a:ext>
            </a:extLst>
          </p:cNvPr>
          <p:cNvSpPr txBox="1"/>
          <p:nvPr/>
        </p:nvSpPr>
        <p:spPr>
          <a:xfrm>
            <a:off x="802586" y="3446709"/>
            <a:ext cx="35240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Sans animation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Histogramme;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Spirale de ULAM.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Avec animation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Tri des vecteurs;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Tours de Hanoi;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Projet : </a:t>
            </a:r>
            <a:r>
              <a:rPr lang="fr-FR" i="1" dirty="0" err="1"/>
              <a:t>space</a:t>
            </a:r>
            <a:r>
              <a:rPr lang="fr-FR" i="1" dirty="0"/>
              <a:t> </a:t>
            </a:r>
            <a:r>
              <a:rPr lang="fr-FR" i="1" dirty="0" err="1"/>
              <a:t>invaders</a:t>
            </a:r>
            <a:r>
              <a:rPr lang="fr-FR" dirty="0"/>
              <a:t>.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352A9EF0-5C23-2147-B6BC-632B9B74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754" y="5510525"/>
            <a:ext cx="1196161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E.3 Prérequis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558B35-8526-5E4F-8377-AD930C7DE611}"/>
              </a:ext>
            </a:extLst>
          </p:cNvPr>
          <p:cNvSpPr/>
          <p:nvPr/>
        </p:nvSpPr>
        <p:spPr>
          <a:xfrm>
            <a:off x="917815" y="5941951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apt-get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freeglut3-dev</a:t>
            </a:r>
          </a:p>
        </p:txBody>
      </p:sp>
    </p:spTree>
    <p:extLst>
      <p:ext uri="{BB962C8B-B14F-4D97-AF65-F5344CB8AC3E}">
        <p14:creationId xmlns:p14="http://schemas.microsoft.com/office/powerpoint/2010/main" val="1408073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B98A7F51-37EF-6146-A04A-A676E24C5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215956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E.4 Création  de la fenêtre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CA195D-C293-954C-8CD8-87BA73C50F4B}"/>
              </a:ext>
            </a:extLst>
          </p:cNvPr>
          <p:cNvSpPr txBox="1"/>
          <p:nvPr/>
        </p:nvSpPr>
        <p:spPr>
          <a:xfrm>
            <a:off x="521687" y="758283"/>
            <a:ext cx="5974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640, 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480, 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::string &amp; Name =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::string());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613A4ED-14F0-0A4A-9C31-C6F2DD771FA0}"/>
              </a:ext>
            </a:extLst>
          </p:cNvPr>
          <p:cNvSpPr txBox="1"/>
          <p:nvPr/>
        </p:nvSpPr>
        <p:spPr>
          <a:xfrm>
            <a:off x="521687" y="2070410"/>
            <a:ext cx="556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(400, 200, "une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fenetre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BB32016-66C9-3246-8445-7E05A5463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97" y="2747382"/>
            <a:ext cx="5130800" cy="2857500"/>
          </a:xfrm>
          <a:prstGeom prst="rect">
            <a:avLst/>
          </a:prstGeom>
        </p:spPr>
      </p:pic>
      <p:pic>
        <p:nvPicPr>
          <p:cNvPr id="7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1222D3C9-2F8A-D741-A312-0035105B2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7" y="5912522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>
            <a:extLst>
              <a:ext uri="{FF2B5EF4-FFF2-40B4-BE49-F238E27FC236}">
                <a16:creationId xmlns:a16="http://schemas.microsoft.com/office/drawing/2014/main" id="{F63ABBBB-359B-8D47-B7B1-379349709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225" y="6087543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>
                <a:solidFill>
                  <a:srgbClr val="FF0000"/>
                </a:solidFill>
              </a:rPr>
              <a:t>Ne pas redimensionner la fenêtre</a:t>
            </a:r>
          </a:p>
        </p:txBody>
      </p:sp>
    </p:spTree>
    <p:extLst>
      <p:ext uri="{BB962C8B-B14F-4D97-AF65-F5344CB8AC3E}">
        <p14:creationId xmlns:p14="http://schemas.microsoft.com/office/powerpoint/2010/main" val="302172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6BC6282E-FF16-9141-8504-54E97B9E3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359585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e.5 Initialisation des composants graphiques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9DBD34-046E-4D4B-A37E-AA5A47F98B70}"/>
              </a:ext>
            </a:extLst>
          </p:cNvPr>
          <p:cNvSpPr txBox="1"/>
          <p:nvPr/>
        </p:nvSpPr>
        <p:spPr>
          <a:xfrm>
            <a:off x="267629" y="841876"/>
            <a:ext cx="8320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successivement les méthodes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 et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01C9446-194F-2C44-B706-0BE55CF3AA08}"/>
              </a:ext>
            </a:extLst>
          </p:cNvPr>
          <p:cNvSpPr txBox="1"/>
          <p:nvPr/>
        </p:nvSpPr>
        <p:spPr>
          <a:xfrm>
            <a:off x="521687" y="1769327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955DF28D-948C-6F49-A36E-EC48BED28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585807"/>
            <a:ext cx="1201098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E.6 Affichage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9C0D13F-F2E8-094B-B8CB-F72AE155D238}"/>
              </a:ext>
            </a:extLst>
          </p:cNvPr>
          <p:cNvSpPr txBox="1"/>
          <p:nvPr/>
        </p:nvSpPr>
        <p:spPr>
          <a:xfrm>
            <a:off x="267628" y="3157612"/>
            <a:ext cx="796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90D2B5D-CB24-5A42-A160-0440ABAB207C}"/>
              </a:ext>
            </a:extLst>
          </p:cNvPr>
          <p:cNvSpPr txBox="1"/>
          <p:nvPr/>
        </p:nvSpPr>
        <p:spPr>
          <a:xfrm>
            <a:off x="521686" y="3904921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DBEE192D-8A65-CC45-864A-B30C4D43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6" y="4397533"/>
            <a:ext cx="190674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E.7 Taille de la fenêtre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B234F9-905B-F944-AF71-DB82D150678F}"/>
              </a:ext>
            </a:extLst>
          </p:cNvPr>
          <p:cNvSpPr txBox="1"/>
          <p:nvPr/>
        </p:nvSpPr>
        <p:spPr>
          <a:xfrm>
            <a:off x="267628" y="4928839"/>
            <a:ext cx="8769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Longueur :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getWindowWidth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Largeur :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getWindowHeight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5C071B-90ED-514F-AFEE-45899E4076BA}"/>
              </a:ext>
            </a:extLst>
          </p:cNvPr>
          <p:cNvSpPr txBox="1"/>
          <p:nvPr/>
        </p:nvSpPr>
        <p:spPr>
          <a:xfrm>
            <a:off x="267628" y="5706210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Window.getWindowWidth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'\t’ 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 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Window.getWindowHeight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88312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AD58586F-C26B-A44B-B3B6-4C092FF8A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60332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E.8 </a:t>
            </a:r>
            <a:r>
              <a:rPr lang="fr-FR" altLang="fr-FR" sz="1350" i="1" dirty="0"/>
              <a:t>Envoi</a:t>
            </a:r>
            <a:r>
              <a:rPr lang="fr-FR" altLang="fr-FR" sz="1350" dirty="0"/>
              <a:t> de pixels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1015955-DAEE-C44A-8016-3B60F5A70A1D}"/>
              </a:ext>
            </a:extLst>
          </p:cNvPr>
          <p:cNvSpPr txBox="1"/>
          <p:nvPr/>
        </p:nvSpPr>
        <p:spPr>
          <a:xfrm>
            <a:off x="635620" y="814039"/>
            <a:ext cx="445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pourrait définir un pixel comme suit 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0A7D91-390D-364B-9E12-A5FAE7C8C813}"/>
              </a:ext>
            </a:extLst>
          </p:cNvPr>
          <p:cNvSpPr/>
          <p:nvPr/>
        </p:nvSpPr>
        <p:spPr>
          <a:xfrm>
            <a:off x="635620" y="14366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pixel 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pos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pic>
        <p:nvPicPr>
          <p:cNvPr id="5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4DF7B400-10D0-6144-AD62-1961366FE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87" y="2715245"/>
            <a:ext cx="7143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20950144-50E9-F04C-82BF-E6DB514BD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215" y="2890266"/>
            <a:ext cx="561736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>
                <a:solidFill>
                  <a:srgbClr val="FF0000"/>
                </a:solidFill>
              </a:rPr>
              <a:t>L’élément en position (0,0) se trouve en bas à gauche de la fenêtre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66C930-2658-3A48-ABF7-CBCA83E86266}"/>
              </a:ext>
            </a:extLst>
          </p:cNvPr>
          <p:cNvSpPr/>
          <p:nvPr/>
        </p:nvSpPr>
        <p:spPr>
          <a:xfrm>
            <a:off x="523494" y="3521220"/>
            <a:ext cx="7471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Cette méthode prend 2 paramètres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Une position;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Une couleur de type RGB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CA9A3C-9DCD-E049-A69B-ACA91BB6D9D9}"/>
              </a:ext>
            </a:extLst>
          </p:cNvPr>
          <p:cNvSpPr/>
          <p:nvPr/>
        </p:nvSpPr>
        <p:spPr>
          <a:xfrm>
            <a:off x="521687" y="4898874"/>
            <a:ext cx="7473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(pos (10, 10),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(0, 0, 0));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CD085E2-BAB4-DC43-B7AC-3A2312B2A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68" y="5445531"/>
            <a:ext cx="2236489" cy="1251105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45A5520-CDAE-D344-88C9-A6852BB5643A}"/>
              </a:ext>
            </a:extLst>
          </p:cNvPr>
          <p:cNvCxnSpPr/>
          <p:nvPr/>
        </p:nvCxnSpPr>
        <p:spPr>
          <a:xfrm flipH="1">
            <a:off x="747132" y="5609063"/>
            <a:ext cx="2832409" cy="100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E6A9780C-1536-0242-9BC3-EEED1D66B904}"/>
              </a:ext>
            </a:extLst>
          </p:cNvPr>
          <p:cNvSpPr txBox="1"/>
          <p:nvPr/>
        </p:nvSpPr>
        <p:spPr>
          <a:xfrm>
            <a:off x="3579541" y="5453405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pixel est ici!!</a:t>
            </a:r>
          </a:p>
        </p:txBody>
      </p:sp>
    </p:spTree>
    <p:extLst>
      <p:ext uri="{BB962C8B-B14F-4D97-AF65-F5344CB8AC3E}">
        <p14:creationId xmlns:p14="http://schemas.microsoft.com/office/powerpoint/2010/main" val="59937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00AD45EF-B668-3843-9CB8-91CFBD1AE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12750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E.9 Couleurs prédéfinies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F516CA-16FD-214F-87DD-336A99DD11C8}"/>
              </a:ext>
            </a:extLst>
          </p:cNvPr>
          <p:cNvSpPr/>
          <p:nvPr/>
        </p:nvSpPr>
        <p:spPr>
          <a:xfrm>
            <a:off x="521687" y="653887"/>
            <a:ext cx="65457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  0,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KWhite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{255, 255,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{255,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KLime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255,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  0,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KYellow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{255, 255,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KCyan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255,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KMagenta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{255,   0, 255};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KSilver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	  {192, 192, 192};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KGray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{128, 128,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KMaroon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{128,   0,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KOlive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{128, 128,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KGreen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{0  , 128,   0};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KPurple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{128,   0,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KTeal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128, 128};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KNavy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{0  ,   0, 128};</a:t>
            </a:r>
          </a:p>
        </p:txBody>
      </p:sp>
    </p:spTree>
    <p:extLst>
      <p:ext uri="{BB962C8B-B14F-4D97-AF65-F5344CB8AC3E}">
        <p14:creationId xmlns:p14="http://schemas.microsoft.com/office/powerpoint/2010/main" val="3997343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7BC407DA-5A6F-B248-B6B2-F43DE384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71825"/>
            <a:ext cx="2111475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E.10 Premier programme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207AEE-46A1-E64F-9006-F6249D44B5ED}"/>
              </a:ext>
            </a:extLst>
          </p:cNvPr>
          <p:cNvSpPr/>
          <p:nvPr/>
        </p:nvSpPr>
        <p:spPr>
          <a:xfrm>
            <a:off x="521687" y="1038174"/>
            <a:ext cx="63227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(400, 200, "une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fenetre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Window.initGlut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Window.initGraphic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10; ++i)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j(0); j &lt; 10; ++j)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Window.setPixel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(pos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Window.updateGraphic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Window.get_key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477843-65A4-9E46-9B42-DC972CB6BC0A}"/>
              </a:ext>
            </a:extLst>
          </p:cNvPr>
          <p:cNvSpPr txBox="1"/>
          <p:nvPr/>
        </p:nvSpPr>
        <p:spPr>
          <a:xfrm>
            <a:off x="521687" y="668842"/>
            <a:ext cx="5581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Dessin d’un carré de 10 pixel de côté en bas à gauche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32F43D2-30DB-7247-AFB9-1E2F80E00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302" y="3741544"/>
            <a:ext cx="51816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3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Text Box 2"/>
          <p:cNvSpPr txBox="1">
            <a:spLocks noChangeArrowheads="1"/>
          </p:cNvSpPr>
          <p:nvPr/>
        </p:nvSpPr>
        <p:spPr bwMode="auto">
          <a:xfrm>
            <a:off x="3842021" y="1371536"/>
            <a:ext cx="116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directives</a:t>
            </a:r>
            <a:endParaRPr lang="fr-FR" dirty="0">
              <a:latin typeface="Courier New" charset="0"/>
            </a:endParaRPr>
          </a:p>
        </p:txBody>
      </p:sp>
      <p:sp>
        <p:nvSpPr>
          <p:cNvPr id="492547" name="Rectangle 3"/>
          <p:cNvSpPr>
            <a:spLocks noChangeArrowheads="1"/>
          </p:cNvSpPr>
          <p:nvPr/>
        </p:nvSpPr>
        <p:spPr bwMode="auto">
          <a:xfrm>
            <a:off x="762000" y="5410200"/>
            <a:ext cx="38750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/>
              <a:t>Aussi appelée "</a:t>
            </a:r>
            <a:r>
              <a:rPr lang="fr-FR" b="1"/>
              <a:t>macro</a:t>
            </a:r>
            <a:r>
              <a:rPr lang="fr-FR"/>
              <a:t>" (instruction)</a:t>
            </a: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762000" y="5943600"/>
            <a:ext cx="57864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b="1"/>
              <a:t>ENORMEMENT</a:t>
            </a:r>
            <a:r>
              <a:rPr lang="fr-FR"/>
              <a:t> utilisé en langage C  </a:t>
            </a:r>
            <a:r>
              <a:rPr lang="fr-FR">
                <a:sym typeface="Symbol" charset="0"/>
              </a:rPr>
              <a:t> </a:t>
            </a:r>
            <a:r>
              <a:rPr lang="fr-FR"/>
              <a:t> à connaître</a:t>
            </a:r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762000" y="2179121"/>
            <a:ext cx="40632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#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PETIT_ENTIER_T short </a:t>
            </a:r>
            <a:endParaRPr lang="fr-FR" dirty="0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762000" y="4953000"/>
            <a:ext cx="30797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PETIT_ENTIER_T Var;</a:t>
            </a:r>
            <a:endParaRPr lang="fr-FR"/>
          </a:p>
        </p:txBody>
      </p:sp>
      <p:sp>
        <p:nvSpPr>
          <p:cNvPr id="492555" name="Line 11"/>
          <p:cNvSpPr>
            <a:spLocks noChangeShapeType="1"/>
          </p:cNvSpPr>
          <p:nvPr/>
        </p:nvSpPr>
        <p:spPr bwMode="auto">
          <a:xfrm>
            <a:off x="838200" y="1828800"/>
            <a:ext cx="0" cy="4495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92556" name="Line 12"/>
          <p:cNvSpPr>
            <a:spLocks noChangeShapeType="1"/>
          </p:cNvSpPr>
          <p:nvPr/>
        </p:nvSpPr>
        <p:spPr bwMode="auto">
          <a:xfrm>
            <a:off x="7391400" y="28956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92557" name="Line 13"/>
          <p:cNvSpPr>
            <a:spLocks noChangeShapeType="1"/>
          </p:cNvSpPr>
          <p:nvPr/>
        </p:nvSpPr>
        <p:spPr bwMode="auto">
          <a:xfrm>
            <a:off x="8763000" y="48006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grpSp>
        <p:nvGrpSpPr>
          <p:cNvPr id="492558" name="Group 14"/>
          <p:cNvGrpSpPr>
            <a:grpSpLocks/>
          </p:cNvGrpSpPr>
          <p:nvPr/>
        </p:nvGrpSpPr>
        <p:grpSpPr bwMode="auto">
          <a:xfrm>
            <a:off x="3247563" y="3579593"/>
            <a:ext cx="5562600" cy="1066800"/>
            <a:chOff x="1152" y="2352"/>
            <a:chExt cx="3504" cy="672"/>
          </a:xfrm>
        </p:grpSpPr>
        <p:sp>
          <p:nvSpPr>
            <p:cNvPr id="492559" name="Text Box 15"/>
            <p:cNvSpPr txBox="1">
              <a:spLocks noChangeArrowheads="1"/>
            </p:cNvSpPr>
            <p:nvPr/>
          </p:nvSpPr>
          <p:spPr bwMode="auto">
            <a:xfrm>
              <a:off x="1200" y="2400"/>
              <a:ext cx="146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/>
                <a:t>Macro</a:t>
              </a:r>
            </a:p>
            <a:p>
              <a:pPr>
                <a:spcBef>
                  <a:spcPct val="50000"/>
                </a:spcBef>
              </a:pPr>
              <a:r>
                <a:rPr lang="fr-FR">
                  <a:latin typeface="Courier New" charset="0"/>
                </a:rPr>
                <a:t>PETIT_ENTIER_T</a:t>
              </a:r>
            </a:p>
          </p:txBody>
        </p:sp>
        <p:sp>
          <p:nvSpPr>
            <p:cNvPr id="492560" name="Text Box 16"/>
            <p:cNvSpPr txBox="1">
              <a:spLocks noChangeArrowheads="1"/>
            </p:cNvSpPr>
            <p:nvPr/>
          </p:nvSpPr>
          <p:spPr bwMode="auto">
            <a:xfrm>
              <a:off x="2928" y="2400"/>
              <a:ext cx="168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/>
                <a:t>Texte équivalent</a:t>
              </a:r>
              <a:endParaRPr lang="fr-FR">
                <a:latin typeface="Courier New" charset="0"/>
              </a:endParaRPr>
            </a:p>
            <a:p>
              <a:pPr>
                <a:spcBef>
                  <a:spcPct val="50000"/>
                </a:spcBef>
              </a:pPr>
              <a:r>
                <a:rPr lang="fr-FR">
                  <a:latin typeface="Courier New" charset="0"/>
                </a:rPr>
                <a:t>short</a:t>
              </a:r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1152" y="2352"/>
              <a:ext cx="3504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fr-FR"/>
            </a:p>
          </p:txBody>
        </p:sp>
        <p:sp>
          <p:nvSpPr>
            <p:cNvPr id="492563" name="Line 19"/>
            <p:cNvSpPr>
              <a:spLocks noChangeShapeType="1"/>
            </p:cNvSpPr>
            <p:nvPr/>
          </p:nvSpPr>
          <p:spPr bwMode="auto">
            <a:xfrm>
              <a:off x="2832" y="235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492564" name="Text Box 20"/>
          <p:cNvSpPr txBox="1">
            <a:spLocks noChangeArrowheads="1"/>
          </p:cNvSpPr>
          <p:nvPr/>
        </p:nvSpPr>
        <p:spPr bwMode="auto">
          <a:xfrm>
            <a:off x="762000" y="4285734"/>
            <a:ext cx="1627143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A.2 utilisation</a:t>
            </a:r>
            <a:endParaRPr lang="fr-FR" dirty="0">
              <a:latin typeface="Courier New" charset="0"/>
            </a:endParaRPr>
          </a:p>
        </p:txBody>
      </p:sp>
      <p:sp>
        <p:nvSpPr>
          <p:cNvPr id="492565" name="Rectangle 21"/>
          <p:cNvSpPr>
            <a:spLocks noChangeArrowheads="1"/>
          </p:cNvSpPr>
          <p:nvPr/>
        </p:nvSpPr>
        <p:spPr bwMode="auto">
          <a:xfrm>
            <a:off x="6858000" y="4953000"/>
            <a:ext cx="1708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short Var;</a:t>
            </a:r>
            <a:endParaRPr lang="fr-FR"/>
          </a:p>
        </p:txBody>
      </p:sp>
      <p:sp>
        <p:nvSpPr>
          <p:cNvPr id="492566" name="Rectangle 22"/>
          <p:cNvSpPr>
            <a:spLocks noChangeArrowheads="1"/>
          </p:cNvSpPr>
          <p:nvPr/>
        </p:nvSpPr>
        <p:spPr bwMode="auto">
          <a:xfrm>
            <a:off x="4419600" y="4648200"/>
            <a:ext cx="1606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sym typeface="Symbol" charset="0"/>
              </a:rPr>
              <a:t>Préprocesseur</a:t>
            </a:r>
          </a:p>
          <a:p>
            <a:r>
              <a:rPr lang="fr-FR">
                <a:sym typeface="Symbol" charset="0"/>
              </a:rPr>
              <a:t></a:t>
            </a:r>
          </a:p>
        </p:txBody>
      </p:sp>
      <p:sp>
        <p:nvSpPr>
          <p:cNvPr id="492567" name="Text Box 23"/>
          <p:cNvSpPr txBox="1">
            <a:spLocks noChangeArrowheads="1"/>
          </p:cNvSpPr>
          <p:nvPr/>
        </p:nvSpPr>
        <p:spPr bwMode="auto">
          <a:xfrm>
            <a:off x="4783138" y="44497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>
              <a:latin typeface="Courier New" charset="0"/>
            </a:endParaRP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762000" y="1390134"/>
            <a:ext cx="2639627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A.1  "définition de type"</a:t>
            </a:r>
          </a:p>
        </p:txBody>
      </p:sp>
      <p:sp>
        <p:nvSpPr>
          <p:cNvPr id="492570" name="Rectangle 26"/>
          <p:cNvSpPr>
            <a:spLocks noChangeArrowheads="1"/>
          </p:cNvSpPr>
          <p:nvPr/>
        </p:nvSpPr>
        <p:spPr bwMode="auto">
          <a:xfrm>
            <a:off x="5132658" y="1336611"/>
            <a:ext cx="307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destinées au </a:t>
            </a:r>
            <a:r>
              <a:rPr lang="fr-FR" b="1"/>
              <a:t>préprocesseur</a:t>
            </a:r>
            <a:r>
              <a:rPr lang="fr-FR"/>
              <a:t> </a:t>
            </a:r>
          </a:p>
        </p:txBody>
      </p:sp>
      <p:sp>
        <p:nvSpPr>
          <p:cNvPr id="30" name="Titre 2"/>
          <p:cNvSpPr txBox="1">
            <a:spLocks/>
          </p:cNvSpPr>
          <p:nvPr/>
        </p:nvSpPr>
        <p:spPr>
          <a:xfrm>
            <a:off x="414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solidFill>
                  <a:prstClr val="white"/>
                </a:solidFill>
                <a:latin typeface="Palatino Linotype"/>
              </a:rPr>
              <a:t>A. Les macros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11818" y="3388528"/>
            <a:ext cx="3256008" cy="37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Directive du préprocesseur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1251857" y="2548453"/>
            <a:ext cx="9072" cy="840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1623295" y="2801257"/>
            <a:ext cx="3201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Identificateur de la macro</a:t>
            </a:r>
          </a:p>
          <a:p>
            <a:r>
              <a:rPr lang="fr-FR" dirty="0"/>
              <a:t>Souvent en majuscules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075214" y="2548453"/>
            <a:ext cx="0" cy="2528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010421" y="3078256"/>
            <a:ext cx="202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Texte équivalent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4587875" y="2548453"/>
            <a:ext cx="1154339" cy="529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5504588" y="2179121"/>
            <a:ext cx="119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‘;’</a:t>
            </a:r>
          </a:p>
        </p:txBody>
      </p:sp>
      <p:cxnSp>
        <p:nvCxnSpPr>
          <p:cNvPr id="13" name="Connecteur droit avec flèche 12"/>
          <p:cNvCxnSpPr>
            <a:stCxn id="11" idx="1"/>
            <a:endCxn id="492549" idx="3"/>
          </p:cNvCxnSpPr>
          <p:nvPr/>
        </p:nvCxnSpPr>
        <p:spPr>
          <a:xfrm flipH="1">
            <a:off x="4825282" y="2363787"/>
            <a:ext cx="6793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2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9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9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9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9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9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 autoUpdateAnimBg="0"/>
      <p:bldP spid="492547" grpId="0" autoUpdateAnimBg="0"/>
      <p:bldP spid="492548" grpId="0" autoUpdateAnimBg="0"/>
      <p:bldP spid="492549" grpId="0" autoUpdateAnimBg="0"/>
      <p:bldP spid="492550" grpId="0" autoUpdateAnimBg="0"/>
      <p:bldP spid="492564" grpId="0" animBg="1" autoUpdateAnimBg="0"/>
      <p:bldP spid="492565" grpId="0" autoUpdateAnimBg="0"/>
      <p:bldP spid="492566" grpId="0" autoUpdateAnimBg="0"/>
      <p:bldP spid="492567" grpId="0" autoUpdateAnimBg="0"/>
      <p:bldP spid="492569" grpId="0" animBg="1" autoUpdateAnimBg="0"/>
      <p:bldP spid="492570" grpId="0" autoUpdateAnimBg="0"/>
      <p:bldP spid="2" grpId="0"/>
      <p:bldP spid="5" grpId="0"/>
      <p:bldP spid="8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565382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E.11 Figure primitive : triangle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575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triangle, on a besoin de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Coordonnées des 3 points;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1980914"/>
            <a:ext cx="8510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triangle(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pos1,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&amp;pos2,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pos3,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_,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fillCol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_);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077906"/>
            <a:ext cx="8042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triangle tri (pos (50, 50), pos (100, 50), pos (83, 15),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tri;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3C91F85-45A9-E44F-AB2D-D7D22A38E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691" y="4324402"/>
            <a:ext cx="3174461" cy="179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40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41309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E.12 Figure primitive : cercle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370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cercle, on a besoin de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Coordonnées de son centre;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Rayon;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pos_,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rad,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6664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(50, 50), 50,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KYellow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911E048-3FBF-8241-8317-134DA8387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298" y="4392276"/>
            <a:ext cx="3266378" cy="18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49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9212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E.13 Figure primitive : rectangle (1)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721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rectangle, on a besoin de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Coordonnées de 2 points non consécutifs;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pos1,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pos2,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(1,1), pos (10, 10),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F06EC38-3145-EE47-98BC-EFB64DBD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926" y="4384917"/>
            <a:ext cx="3407434" cy="19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63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9E20FE68-4681-B145-93EB-30A98B0AF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921249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E.13 Figure primitive : rectangle (2)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9BEEAA-26D1-CE43-8069-ED6BBFAA961A}"/>
              </a:ext>
            </a:extLst>
          </p:cNvPr>
          <p:cNvSpPr txBox="1"/>
          <p:nvPr/>
        </p:nvSpPr>
        <p:spPr>
          <a:xfrm>
            <a:off x="635620" y="780585"/>
            <a:ext cx="4721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dessiner un rectangle, on a besoin de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Coordonnées du point en bas à gauche;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longueur et la largeur;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bordure;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Couleur de fond.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B7CB-E8CA-5F4C-8769-B600B60819D4}"/>
              </a:ext>
            </a:extLst>
          </p:cNvPr>
          <p:cNvSpPr/>
          <p:nvPr/>
        </p:nvSpPr>
        <p:spPr>
          <a:xfrm>
            <a:off x="521687" y="2293075"/>
            <a:ext cx="851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pos &amp; pos,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borderCol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RGBcolor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inCol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2353A84-B6AB-5B45-9F89-69457355FBE5}"/>
              </a:ext>
            </a:extLst>
          </p:cNvPr>
          <p:cNvSpPr txBox="1"/>
          <p:nvPr/>
        </p:nvSpPr>
        <p:spPr>
          <a:xfrm>
            <a:off x="521687" y="3528567"/>
            <a:ext cx="6388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(1,1), 9, 9,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4153598-2AAA-FD49-8B59-839EFA143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926" y="4373766"/>
            <a:ext cx="3407434" cy="193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7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BFC44A83-EAE8-4E45-AA90-AB1DC9C3D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898277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E.14 Figure composée 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14E01E0-16D1-BD49-9D97-1CAFC67BF5AC}"/>
              </a:ext>
            </a:extLst>
          </p:cNvPr>
          <p:cNvSpPr txBox="1"/>
          <p:nvPr/>
        </p:nvSpPr>
        <p:spPr>
          <a:xfrm>
            <a:off x="521687" y="85864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Déclaration :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figure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varIdent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figure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793D15B-483E-0449-B14F-DADCC666F5A1}"/>
              </a:ext>
            </a:extLst>
          </p:cNvPr>
          <p:cNvSpPr txBox="1"/>
          <p:nvPr/>
        </p:nvSpPr>
        <p:spPr>
          <a:xfrm>
            <a:off x="521687" y="1895196"/>
            <a:ext cx="325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Ajout d’une figure primitive :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D8BC402-B60E-7D4B-B704-326726ACEBC6}"/>
              </a:ext>
            </a:extLst>
          </p:cNvPr>
          <p:cNvSpPr txBox="1"/>
          <p:nvPr/>
        </p:nvSpPr>
        <p:spPr>
          <a:xfrm>
            <a:off x="109093" y="2341756"/>
            <a:ext cx="9099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fr-FR" dirty="0"/>
              <a:t> sur un objet de type figure avec comme paramètre </a:t>
            </a:r>
            <a:br>
              <a:rPr lang="fr-FR" dirty="0"/>
            </a:br>
            <a:r>
              <a:rPr lang="fr-FR" dirty="0"/>
              <a:t>une figure primitive (triangle, cercle, rectangle).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B7B6131-6F37-3D44-8C50-3BC09903746E}"/>
              </a:ext>
            </a:extLst>
          </p:cNvPr>
          <p:cNvSpPr txBox="1"/>
          <p:nvPr/>
        </p:nvSpPr>
        <p:spPr>
          <a:xfrm>
            <a:off x="211873" y="3054020"/>
            <a:ext cx="8869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(pos (75, 75), 5,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PacMan.Add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(triangle(pos (50, 50), pos (100, 50), pos (83, 15),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KBlack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9F1F62A-B10A-B747-8D42-AA9AE107E177}"/>
              </a:ext>
            </a:extLst>
          </p:cNvPr>
          <p:cNvSpPr txBox="1"/>
          <p:nvPr/>
        </p:nvSpPr>
        <p:spPr>
          <a:xfrm>
            <a:off x="495398" y="4399755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Injection possible dans une </a:t>
            </a:r>
            <a:r>
              <a:rPr lang="fr-FR" u="sng" dirty="0"/>
              <a:t>fenêtre graphique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C7458C-D739-4046-ABEE-E1DE1B77F95E}"/>
              </a:ext>
            </a:extLst>
          </p:cNvPr>
          <p:cNvSpPr/>
          <p:nvPr/>
        </p:nvSpPr>
        <p:spPr>
          <a:xfrm>
            <a:off x="521687" y="4914493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67D98F2-3C86-834A-BBEE-8239A409C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508" y="4769087"/>
            <a:ext cx="3338207" cy="18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601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D9E0E557-8713-4A43-A764-C1CD332C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22834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E.15 Opérateur mathématique +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DCA0F5-3BDC-EB4A-A279-E455D646687F}"/>
              </a:ext>
            </a:extLst>
          </p:cNvPr>
          <p:cNvSpPr txBox="1"/>
          <p:nvPr/>
        </p:nvSpPr>
        <p:spPr>
          <a:xfrm>
            <a:off x="521687" y="814039"/>
            <a:ext cx="8546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dirty="0"/>
              <a:t>Opérateur mathématique +, appliqué entre une figure et une position, provoque </a:t>
            </a:r>
            <a:br>
              <a:rPr lang="fr-FR" altLang="fr-FR" dirty="0"/>
            </a:br>
            <a:r>
              <a:rPr lang="fr-FR" altLang="fr-FR" dirty="0"/>
              <a:t>le décalage de la figure d’autant de pixel que les valeurs de la position (considérée</a:t>
            </a:r>
            <a:br>
              <a:rPr lang="fr-FR" altLang="fr-FR" dirty="0"/>
            </a:br>
            <a:r>
              <a:rPr lang="fr-FR" altLang="fr-FR" dirty="0"/>
              <a:t> ici comme un vecteur).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70F4C2-8011-3A45-BE3C-F53A2FF735C0}"/>
              </a:ext>
            </a:extLst>
          </p:cNvPr>
          <p:cNvSpPr/>
          <p:nvPr/>
        </p:nvSpPr>
        <p:spPr>
          <a:xfrm>
            <a:off x="521687" y="1990652"/>
            <a:ext cx="4871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pos (100, 100);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119B180-0740-1F42-AE48-7CCE4D627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687" y="2740060"/>
            <a:ext cx="2982796" cy="170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4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1A44724-3786-AD44-9D62-2D628D403A84}"/>
              </a:ext>
            </a:extLst>
          </p:cNvPr>
          <p:cNvSpPr txBox="1"/>
          <p:nvPr/>
        </p:nvSpPr>
        <p:spPr>
          <a:xfrm>
            <a:off x="412595" y="401444"/>
            <a:ext cx="46583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L’opérateur + existe aussi entre 2 positions : 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P1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), P2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P3 = P1 + P2;</a:t>
            </a:r>
            <a:b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P3.abs = P1.abs + P2.abs;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P3.ord = P1.ord + P2.ord;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D5C9F5-4AB7-214B-8550-0F4A34BAFC7F}"/>
              </a:ext>
            </a:extLst>
          </p:cNvPr>
          <p:cNvSpPr txBox="1"/>
          <p:nvPr/>
        </p:nvSpPr>
        <p:spPr>
          <a:xfrm>
            <a:off x="512956" y="2196790"/>
            <a:ext cx="654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afficher l’histogramme d’un tableau d’entier naturel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216A79-2308-8C4D-ADC1-08CDAD2640D9}"/>
              </a:ext>
            </a:extLst>
          </p:cNvPr>
          <p:cNvSpPr/>
          <p:nvPr/>
        </p:nvSpPr>
        <p:spPr>
          <a:xfrm>
            <a:off x="512956" y="2633029"/>
            <a:ext cx="8040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pos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(2,0);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&amp; val : V)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rectangle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unRectangle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val*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KCyan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unRectangle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aPos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+ pos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longeurDUnCarre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9E3C62-1102-2546-90E3-9498B8792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4085" y="4146860"/>
            <a:ext cx="1358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9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293A570D-C734-5B44-ACC5-00BBC491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26040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E.16 Opérateur mathématique *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5C3863C-852B-184D-8084-735589D125AE}"/>
              </a:ext>
            </a:extLst>
          </p:cNvPr>
          <p:cNvSpPr txBox="1"/>
          <p:nvPr/>
        </p:nvSpPr>
        <p:spPr>
          <a:xfrm>
            <a:off x="521687" y="814039"/>
            <a:ext cx="7846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dirty="0"/>
              <a:t>Opérateur mathématique +, appliqué entre une figure et un réel, provoque </a:t>
            </a:r>
            <a:br>
              <a:rPr lang="fr-FR" altLang="fr-FR" dirty="0"/>
            </a:br>
            <a:r>
              <a:rPr lang="fr-FR" altLang="fr-FR" dirty="0"/>
              <a:t>le grossissement / la réduction de la figure du facteur du réel.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BB667-6E10-924E-ABC9-43299FF405D2}"/>
              </a:ext>
            </a:extLst>
          </p:cNvPr>
          <p:cNvSpPr/>
          <p:nvPr/>
        </p:nvSpPr>
        <p:spPr>
          <a:xfrm>
            <a:off x="521686" y="1600420"/>
            <a:ext cx="5789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0.25;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984354-7A33-E342-8C6B-ACD1F2537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277" y="1600420"/>
            <a:ext cx="2525596" cy="14414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D4D6F05-E37F-F34F-98B0-4C8A488A0BCA}"/>
              </a:ext>
            </a:extLst>
          </p:cNvPr>
          <p:cNvSpPr/>
          <p:nvPr/>
        </p:nvSpPr>
        <p:spPr>
          <a:xfrm>
            <a:off x="521686" y="3129900"/>
            <a:ext cx="597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7A21F0F-0507-A244-9997-403213C5A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38" y="4092498"/>
            <a:ext cx="2957583" cy="163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966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1B6477FF-BC4A-5E4E-B47E-53D8D0C04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265213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E.17 Effacer l’écran / animation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E7CE219-0ECD-ED4D-9757-D9925437D358}"/>
              </a:ext>
            </a:extLst>
          </p:cNvPr>
          <p:cNvSpPr txBox="1"/>
          <p:nvPr/>
        </p:nvSpPr>
        <p:spPr>
          <a:xfrm>
            <a:off x="521687" y="704345"/>
            <a:ext cx="7688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faut appeler la méthode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clearscreen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fr-FR" dirty="0"/>
              <a:t>sur l’objet de type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minGL</a:t>
            </a:r>
            <a:r>
              <a:rPr lang="fr-FR" dirty="0"/>
              <a:t>.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0E4E32-0536-C74F-B568-E4E188FB8F15}"/>
              </a:ext>
            </a:extLst>
          </p:cNvPr>
          <p:cNvSpPr/>
          <p:nvPr/>
        </p:nvSpPr>
        <p:spPr>
          <a:xfrm>
            <a:off x="521686" y="1316954"/>
            <a:ext cx="7451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100; ++i)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 + i,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CDB4774-D91C-0E46-B358-635A40765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17" y="2206562"/>
            <a:ext cx="5156200" cy="2895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B25B9D-BDAE-3048-BD1E-8AC404884C92}"/>
              </a:ext>
            </a:extLst>
          </p:cNvPr>
          <p:cNvSpPr/>
          <p:nvPr/>
        </p:nvSpPr>
        <p:spPr>
          <a:xfrm>
            <a:off x="521686" y="5345439"/>
            <a:ext cx="7451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 (0); i &lt; 100; ++i) {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clearscreen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pos (100 + i, 100) +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PacMan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* 0.25 ;</a:t>
            </a:r>
          </a:p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1462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4B0618DA-AE9D-B74D-B26F-E76D3800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87" y="260674"/>
            <a:ext cx="1481496" cy="30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sz="1350" dirty="0"/>
              <a:t>E.18 Reste à faire</a:t>
            </a:r>
            <a:endParaRPr lang="fr-FR" altLang="fr-FR" sz="1350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F3CB84-6F97-574D-BB67-4CB2FD404992}"/>
              </a:ext>
            </a:extLst>
          </p:cNvPr>
          <p:cNvSpPr txBox="1"/>
          <p:nvPr/>
        </p:nvSpPr>
        <p:spPr>
          <a:xfrm>
            <a:off x="521687" y="780585"/>
            <a:ext cx="72809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Affichage des string à une position donnée;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Lecture des strings;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Pouvoir paramétrer la couleur de fond (blanc c’est moyen pour un </a:t>
            </a:r>
            <a:br>
              <a:rPr lang="fr-FR" dirty="0"/>
            </a:br>
            <a:r>
              <a:rPr lang="fr-FR" i="1" dirty="0" err="1"/>
              <a:t>space</a:t>
            </a:r>
            <a:r>
              <a:rPr lang="fr-FR" i="1" dirty="0"/>
              <a:t> </a:t>
            </a:r>
            <a:r>
              <a:rPr lang="fr-FR" i="1" dirty="0" err="1"/>
              <a:t>invaders</a:t>
            </a:r>
            <a:r>
              <a:rPr lang="fr-FR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Virer tout le </a:t>
            </a:r>
            <a:r>
              <a:rPr lang="fr-FR" dirty="0" err="1"/>
              <a:t>debug</a:t>
            </a:r>
            <a:r>
              <a:rPr lang="fr-FR" dirty="0"/>
              <a:t> du code et le commenter;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poster sur Git.</a:t>
            </a:r>
          </a:p>
        </p:txBody>
      </p:sp>
    </p:spTree>
    <p:extLst>
      <p:ext uri="{BB962C8B-B14F-4D97-AF65-F5344CB8AC3E}">
        <p14:creationId xmlns:p14="http://schemas.microsoft.com/office/powerpoint/2010/main" val="409050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ChangeArrowheads="1"/>
          </p:cNvSpPr>
          <p:nvPr/>
        </p:nvSpPr>
        <p:spPr bwMode="auto">
          <a:xfrm>
            <a:off x="685800" y="914400"/>
            <a:ext cx="3536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>
                <a:latin typeface="Courier New" charset="0"/>
              </a:rPr>
              <a:t>#undef PETIT_ENTIER_T </a:t>
            </a:r>
            <a:br>
              <a:rPr lang="fr-FR">
                <a:latin typeface="Courier New" charset="0"/>
              </a:rPr>
            </a:br>
            <a:r>
              <a:rPr lang="fr-FR">
                <a:latin typeface="Courier New" charset="0"/>
              </a:rPr>
              <a:t>... </a:t>
            </a:r>
            <a:br>
              <a:rPr lang="fr-FR">
                <a:latin typeface="Courier New" charset="0"/>
              </a:rPr>
            </a:br>
            <a:r>
              <a:rPr lang="fr-FR">
                <a:latin typeface="Courier New" charset="0"/>
              </a:rPr>
              <a:t>PETIT_ENTIER_T Var2;</a:t>
            </a:r>
          </a:p>
        </p:txBody>
      </p:sp>
      <p:sp>
        <p:nvSpPr>
          <p:cNvPr id="493571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2211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suite du programme</a:t>
            </a:r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4419600" y="1399272"/>
            <a:ext cx="35773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 dirty="0">
                <a:solidFill>
                  <a:srgbClr val="297FD5"/>
                </a:solidFill>
              </a:rPr>
              <a:t>Erreur de syntaxe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: </a:t>
            </a:r>
          </a:p>
          <a:p>
            <a:pPr algn="l"/>
            <a:r>
              <a:rPr lang="fr-FR" dirty="0">
                <a:latin typeface="Courier New" charset="0"/>
              </a:rPr>
              <a:t>PETIT_ENTIER_T </a:t>
            </a:r>
            <a:r>
              <a:rPr lang="fr-FR" b="1" dirty="0">
                <a:solidFill>
                  <a:srgbClr val="297FD5"/>
                </a:solidFill>
              </a:rPr>
              <a:t>n'existe plus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493573" name="Rectangle 5"/>
          <p:cNvSpPr>
            <a:spLocks noChangeArrowheads="1"/>
          </p:cNvSpPr>
          <p:nvPr/>
        </p:nvSpPr>
        <p:spPr bwMode="auto">
          <a:xfrm>
            <a:off x="4419600" y="2133600"/>
            <a:ext cx="408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et peut être redéfini par n'importe quoi</a:t>
            </a:r>
          </a:p>
        </p:txBody>
      </p:sp>
      <p:sp>
        <p:nvSpPr>
          <p:cNvPr id="493576" name="Rectangle 8"/>
          <p:cNvSpPr>
            <a:spLocks noChangeArrowheads="1"/>
          </p:cNvSpPr>
          <p:nvPr/>
        </p:nvSpPr>
        <p:spPr bwMode="auto">
          <a:xfrm>
            <a:off x="685800" y="2667000"/>
            <a:ext cx="52133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#define PETIT_ENTIER_T "Bonjour" </a:t>
            </a:r>
            <a:br>
              <a:rPr lang="fr-FR">
                <a:latin typeface="Courier New" charset="0"/>
              </a:rPr>
            </a:br>
            <a:r>
              <a:rPr lang="fr-FR">
                <a:latin typeface="Courier New" charset="0"/>
              </a:rPr>
              <a:t>...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cout &lt;&lt; PETIT_ENTIER_T &lt;&lt; endl;</a:t>
            </a:r>
          </a:p>
        </p:txBody>
      </p:sp>
      <p:sp>
        <p:nvSpPr>
          <p:cNvPr id="493577" name="Rectangle 9"/>
          <p:cNvSpPr>
            <a:spLocks noChangeArrowheads="1"/>
          </p:cNvSpPr>
          <p:nvPr/>
        </p:nvSpPr>
        <p:spPr bwMode="auto">
          <a:xfrm>
            <a:off x="6096000" y="3352800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sym typeface="Symbol" charset="0"/>
              </a:rPr>
              <a:t>Préprocesseur    </a:t>
            </a:r>
          </a:p>
        </p:txBody>
      </p:sp>
      <p:sp>
        <p:nvSpPr>
          <p:cNvPr id="493578" name="Rectangle 10"/>
          <p:cNvSpPr>
            <a:spLocks noChangeArrowheads="1"/>
          </p:cNvSpPr>
          <p:nvPr/>
        </p:nvSpPr>
        <p:spPr bwMode="auto">
          <a:xfrm>
            <a:off x="685800" y="4267200"/>
            <a:ext cx="414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>
                <a:latin typeface="Courier New" charset="0"/>
              </a:rPr>
              <a:t>cout &lt;&lt; "Bonjour" &lt;&lt; endl;</a:t>
            </a:r>
          </a:p>
        </p:txBody>
      </p:sp>
      <p:sp>
        <p:nvSpPr>
          <p:cNvPr id="493579" name="Rectangle 11"/>
          <p:cNvSpPr>
            <a:spLocks noChangeArrowheads="1"/>
          </p:cNvSpPr>
          <p:nvPr/>
        </p:nvSpPr>
        <p:spPr bwMode="auto">
          <a:xfrm>
            <a:off x="5791200" y="4218672"/>
            <a:ext cx="1968545" cy="646331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fr-FR" dirty="0">
                <a:sym typeface="Symbol" charset="0"/>
              </a:rPr>
              <a:t>Ca marche ...</a:t>
            </a:r>
          </a:p>
          <a:p>
            <a:r>
              <a:rPr lang="fr-FR" dirty="0">
                <a:sym typeface="Symbol" charset="0"/>
              </a:rPr>
              <a:t>mais c'est </a:t>
            </a:r>
            <a:r>
              <a:rPr lang="fr-FR" b="1" dirty="0">
                <a:solidFill>
                  <a:srgbClr val="297FD5"/>
                </a:solidFill>
                <a:sym typeface="Symbol" charset="0"/>
              </a:rPr>
              <a:t>idiot</a:t>
            </a:r>
            <a:r>
              <a:rPr lang="fr-FR" dirty="0">
                <a:solidFill>
                  <a:srgbClr val="297FD5"/>
                </a:solidFill>
                <a:sym typeface="Symbol" charset="0"/>
              </a:rPr>
              <a:t> </a:t>
            </a:r>
            <a:r>
              <a:rPr lang="fr-FR" dirty="0">
                <a:sym typeface="Symbol" charset="0"/>
              </a:rPr>
              <a:t>!!!</a:t>
            </a:r>
          </a:p>
        </p:txBody>
      </p:sp>
      <p:sp>
        <p:nvSpPr>
          <p:cNvPr id="493580" name="Rectangle 12"/>
          <p:cNvSpPr>
            <a:spLocks noChangeArrowheads="1"/>
          </p:cNvSpPr>
          <p:nvPr/>
        </p:nvSpPr>
        <p:spPr bwMode="auto">
          <a:xfrm>
            <a:off x="762000" y="5560496"/>
            <a:ext cx="47962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 dirty="0">
                <a:solidFill>
                  <a:srgbClr val="297FD5"/>
                </a:solidFill>
              </a:rPr>
              <a:t>mauvaise utilisation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/>
              <a:t>de </a:t>
            </a:r>
            <a:r>
              <a:rPr lang="fr-FR" dirty="0">
                <a:latin typeface="Courier New"/>
                <a:cs typeface="Courier New"/>
              </a:rPr>
              <a:t>#</a:t>
            </a:r>
            <a:r>
              <a:rPr lang="fr-FR" dirty="0" err="1"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: préférer</a:t>
            </a:r>
            <a:r>
              <a:rPr lang="fr-FR" dirty="0">
                <a:latin typeface="Courier New" charset="0"/>
              </a:rPr>
              <a:t> </a:t>
            </a:r>
          </a:p>
        </p:txBody>
      </p:sp>
      <p:sp>
        <p:nvSpPr>
          <p:cNvPr id="493581" name="Rectangle 13"/>
          <p:cNvSpPr>
            <a:spLocks noChangeArrowheads="1"/>
          </p:cNvSpPr>
          <p:nvPr/>
        </p:nvSpPr>
        <p:spPr bwMode="auto">
          <a:xfrm>
            <a:off x="762000" y="6156325"/>
            <a:ext cx="445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>
                <a:latin typeface="Courier New" charset="0"/>
              </a:rPr>
              <a:t>typedef short PetitEntier_t;</a:t>
            </a:r>
            <a:endParaRPr lang="fr-FR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0" grpId="0" autoUpdateAnimBg="0"/>
      <p:bldP spid="493571" grpId="0" autoUpdateAnimBg="0"/>
      <p:bldP spid="493572" grpId="0" autoUpdateAnimBg="0"/>
      <p:bldP spid="493573" grpId="0" autoUpdateAnimBg="0"/>
      <p:bldP spid="493576" grpId="0" autoUpdateAnimBg="0"/>
      <p:bldP spid="493577" grpId="0" autoUpdateAnimBg="0"/>
      <p:bldP spid="493578" grpId="0" autoUpdateAnimBg="0"/>
      <p:bldP spid="493579" grpId="0" animBg="1" autoUpdateAnimBg="0"/>
      <p:bldP spid="493580" grpId="0" autoUpdateAnimBg="0"/>
      <p:bldP spid="49358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914400" y="1752600"/>
            <a:ext cx="26225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#define Begin { </a:t>
            </a:r>
            <a:br>
              <a:rPr lang="fr-FR">
                <a:latin typeface="Courier New" charset="0"/>
              </a:rPr>
            </a:br>
            <a:r>
              <a:rPr lang="fr-FR">
                <a:latin typeface="Courier New" charset="0"/>
              </a:rPr>
              <a:t>#define End   }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// ...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exemple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5105400" y="1920875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pour les nostalgiques du Pascal</a:t>
            </a:r>
          </a:p>
        </p:txBody>
      </p:sp>
      <p:sp>
        <p:nvSpPr>
          <p:cNvPr id="494597" name="Rectangle 5"/>
          <p:cNvSpPr>
            <a:spLocks noChangeArrowheads="1"/>
          </p:cNvSpPr>
          <p:nvPr/>
        </p:nvSpPr>
        <p:spPr bwMode="auto">
          <a:xfrm>
            <a:off x="914400" y="2996838"/>
            <a:ext cx="2539540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for ( ; ; )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Begin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    </a:t>
            </a:r>
            <a:r>
              <a:rPr lang="fr-FR" i="1" dirty="0">
                <a:latin typeface="Courier New" charset="0"/>
              </a:rPr>
              <a:t>Instruction</a:t>
            </a:r>
            <a:r>
              <a:rPr lang="fr-FR" b="1" i="1" dirty="0">
                <a:solidFill>
                  <a:srgbClr val="297FD5"/>
                </a:solidFill>
                <a:latin typeface="Courier New" charset="0"/>
              </a:rPr>
              <a:t>s;</a:t>
            </a:r>
            <a:r>
              <a:rPr lang="fr-FR" dirty="0">
                <a:latin typeface="Courier New" charset="0"/>
              </a:rPr>
              <a:t> 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End  </a:t>
            </a:r>
          </a:p>
        </p:txBody>
      </p:sp>
      <p:sp>
        <p:nvSpPr>
          <p:cNvPr id="494599" name="Text Box 7"/>
          <p:cNvSpPr txBox="1">
            <a:spLocks noChangeArrowheads="1"/>
          </p:cNvSpPr>
          <p:nvPr/>
        </p:nvSpPr>
        <p:spPr bwMode="auto">
          <a:xfrm>
            <a:off x="914400" y="628134"/>
            <a:ext cx="3081568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A.3 "</a:t>
            </a:r>
            <a:r>
              <a:rPr lang="fr-FR" i="1" dirty="0"/>
              <a:t>complément</a:t>
            </a:r>
            <a:r>
              <a:rPr lang="fr-FR" dirty="0"/>
              <a:t>" du langage</a:t>
            </a:r>
          </a:p>
        </p:txBody>
      </p:sp>
    </p:spTree>
    <p:extLst>
      <p:ext uri="{BB962C8B-B14F-4D97-AF65-F5344CB8AC3E}">
        <p14:creationId xmlns:p14="http://schemas.microsoft.com/office/powerpoint/2010/main" val="36844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 autoUpdateAnimBg="0"/>
      <p:bldP spid="494595" grpId="0" autoUpdateAnimBg="0"/>
      <p:bldP spid="494596" grpId="0" autoUpdateAnimBg="0"/>
      <p:bldP spid="494597" grpId="0" autoUpdateAnimBg="0"/>
      <p:bldP spid="49459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ChangeArrowheads="1"/>
          </p:cNvSpPr>
          <p:nvPr/>
        </p:nvSpPr>
        <p:spPr bwMode="auto">
          <a:xfrm>
            <a:off x="914399" y="1825302"/>
            <a:ext cx="4353339" cy="105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boucle </a:t>
            </a:r>
            <a:r>
              <a:rPr lang="fr-FR" dirty="0" err="1">
                <a:latin typeface="Courier New" charset="0"/>
              </a:rPr>
              <a:t>while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true</a:t>
            </a:r>
            <a:r>
              <a:rPr lang="fr-FR" dirty="0">
                <a:latin typeface="Courier New" charset="0"/>
              </a:rPr>
              <a:t>) { </a:t>
            </a:r>
            <a:br>
              <a:rPr lang="fr-FR" dirty="0">
                <a:latin typeface="Courier New" charset="0"/>
              </a:rPr>
            </a:b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fboucle</a:t>
            </a:r>
            <a:r>
              <a:rPr lang="fr-FR" dirty="0">
                <a:latin typeface="Courier New" charset="0"/>
              </a:rPr>
              <a:t>   }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// ...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exemple</a:t>
            </a:r>
          </a:p>
        </p:txBody>
      </p:sp>
      <p:sp>
        <p:nvSpPr>
          <p:cNvPr id="494597" name="Rectangle 5"/>
          <p:cNvSpPr>
            <a:spLocks noChangeArrowheads="1"/>
          </p:cNvSpPr>
          <p:nvPr/>
        </p:nvSpPr>
        <p:spPr bwMode="auto">
          <a:xfrm>
            <a:off x="914400" y="3199457"/>
            <a:ext cx="2803973" cy="117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boucle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    </a:t>
            </a:r>
            <a:r>
              <a:rPr lang="fr-FR" i="1" dirty="0">
                <a:latin typeface="Courier New" charset="0"/>
              </a:rPr>
              <a:t>Instruction</a:t>
            </a:r>
            <a:r>
              <a:rPr lang="fr-FR" b="1" i="1" dirty="0">
                <a:solidFill>
                  <a:srgbClr val="297FD5"/>
                </a:solidFill>
                <a:latin typeface="Courier New" charset="0"/>
              </a:rPr>
              <a:t>s;</a:t>
            </a:r>
            <a:r>
              <a:rPr lang="fr-FR" dirty="0">
                <a:latin typeface="Courier New" charset="0"/>
              </a:rPr>
              <a:t> 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 err="1">
                <a:latin typeface="Courier New" charset="0"/>
              </a:rPr>
              <a:t>fboucle</a:t>
            </a:r>
            <a:r>
              <a:rPr lang="fr-FR" dirty="0">
                <a:latin typeface="Courier New" charset="0"/>
              </a:rPr>
              <a:t>  </a:t>
            </a:r>
          </a:p>
        </p:txBody>
      </p:sp>
      <p:sp>
        <p:nvSpPr>
          <p:cNvPr id="494598" name="Rectangle 6"/>
          <p:cNvSpPr>
            <a:spLocks noChangeArrowheads="1"/>
          </p:cNvSpPr>
          <p:nvPr/>
        </p:nvSpPr>
        <p:spPr bwMode="auto">
          <a:xfrm>
            <a:off x="5105400" y="3320147"/>
            <a:ext cx="37530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mais sans aucun intérêt !!!</a:t>
            </a:r>
          </a:p>
          <a:p>
            <a:pPr algn="l"/>
            <a:r>
              <a:rPr lang="fr-FR" dirty="0"/>
              <a:t>Sauf pour traduire de l’</a:t>
            </a:r>
            <a:r>
              <a:rPr lang="fr-FR" dirty="0" err="1"/>
              <a:t>algo</a:t>
            </a:r>
            <a:r>
              <a:rPr lang="fr-FR" dirty="0"/>
              <a:t> en C++</a:t>
            </a:r>
          </a:p>
        </p:txBody>
      </p:sp>
      <p:sp>
        <p:nvSpPr>
          <p:cNvPr id="494599" name="Text Box 7"/>
          <p:cNvSpPr txBox="1">
            <a:spLocks noChangeArrowheads="1"/>
          </p:cNvSpPr>
          <p:nvPr/>
        </p:nvSpPr>
        <p:spPr bwMode="auto">
          <a:xfrm>
            <a:off x="914400" y="628134"/>
            <a:ext cx="3081568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A.3 "</a:t>
            </a:r>
            <a:r>
              <a:rPr lang="fr-FR" i="1" dirty="0"/>
              <a:t>complément</a:t>
            </a:r>
            <a:r>
              <a:rPr lang="fr-FR" dirty="0"/>
              <a:t>" du langage</a:t>
            </a:r>
          </a:p>
        </p:txBody>
      </p:sp>
      <p:sp>
        <p:nvSpPr>
          <p:cNvPr id="494600" name="Text Box 8"/>
          <p:cNvSpPr txBox="1">
            <a:spLocks noChangeArrowheads="1"/>
          </p:cNvSpPr>
          <p:nvPr/>
        </p:nvSpPr>
        <p:spPr bwMode="auto">
          <a:xfrm>
            <a:off x="914400" y="4876800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autre exemple</a:t>
            </a:r>
          </a:p>
        </p:txBody>
      </p:sp>
      <p:sp>
        <p:nvSpPr>
          <p:cNvPr id="494601" name="Text Box 9"/>
          <p:cNvSpPr txBox="1">
            <a:spLocks noChangeArrowheads="1"/>
          </p:cNvSpPr>
          <p:nvPr/>
        </p:nvSpPr>
        <p:spPr bwMode="auto">
          <a:xfrm>
            <a:off x="5559425" y="5576371"/>
            <a:ext cx="1896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/>
              <a:t>en </a:t>
            </a:r>
            <a:r>
              <a:rPr lang="fr-FR" dirty="0">
                <a:solidFill>
                  <a:srgbClr val="297FD5"/>
                </a:solidFill>
              </a:rPr>
              <a:t>minuscules !!!</a:t>
            </a:r>
            <a:endParaRPr lang="fr-FR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494602" name="Rectangle 10"/>
          <p:cNvSpPr>
            <a:spLocks noChangeArrowheads="1"/>
          </p:cNvSpPr>
          <p:nvPr/>
        </p:nvSpPr>
        <p:spPr bwMode="auto">
          <a:xfrm>
            <a:off x="914400" y="5562600"/>
            <a:ext cx="38417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#define </a:t>
            </a:r>
            <a:r>
              <a:rPr lang="fr-FR" b="1">
                <a:latin typeface="Courier New" charset="0"/>
              </a:rPr>
              <a:t>classdef</a:t>
            </a:r>
            <a:r>
              <a:rPr lang="fr-FR">
                <a:latin typeface="Courier New" charset="0"/>
              </a:rPr>
              <a:t> typedef</a:t>
            </a:r>
          </a:p>
        </p:txBody>
      </p:sp>
    </p:spTree>
    <p:extLst>
      <p:ext uri="{BB962C8B-B14F-4D97-AF65-F5344CB8AC3E}">
        <p14:creationId xmlns:p14="http://schemas.microsoft.com/office/powerpoint/2010/main" val="184138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 autoUpdateAnimBg="0"/>
      <p:bldP spid="494595" grpId="0" autoUpdateAnimBg="0"/>
      <p:bldP spid="494597" grpId="0" autoUpdateAnimBg="0"/>
      <p:bldP spid="494598" grpId="0" autoUpdateAnimBg="0"/>
      <p:bldP spid="494599" grpId="0" animBg="1" autoUpdateAnimBg="0"/>
      <p:bldP spid="494600" grpId="0" autoUpdateAnimBg="0"/>
      <p:bldP spid="494601" grpId="0" autoUpdateAnimBg="0"/>
      <p:bldP spid="4946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ChangeArrowheads="1"/>
          </p:cNvSpPr>
          <p:nvPr/>
        </p:nvSpPr>
        <p:spPr bwMode="auto">
          <a:xfrm>
            <a:off x="654050" y="1778000"/>
            <a:ext cx="247015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/*   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...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>
                <a:latin typeface="Courier New" charset="0"/>
              </a:rPr>
              <a:t>instructions_1;</a:t>
            </a:r>
            <a:endParaRPr lang="fr-FR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/*   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>
                <a:latin typeface="Courier New" charset="0"/>
              </a:rPr>
              <a:t>instructions_2;</a:t>
            </a:r>
            <a:endParaRPr lang="fr-FR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/*   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...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>
                <a:latin typeface="Courier New" charset="0"/>
              </a:rPr>
              <a:t>instructions_3;</a:t>
            </a:r>
            <a:endParaRPr lang="fr-FR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>
                <a:latin typeface="Courier New" charset="0"/>
              </a:rPr>
              <a:t>/*    */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1042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exemple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914400" y="628134"/>
            <a:ext cx="3401217" cy="369332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A.4 Compilation conditionnelle</a:t>
            </a:r>
          </a:p>
        </p:txBody>
      </p:sp>
      <p:sp useBgFill="1">
        <p:nvSpPr>
          <p:cNvPr id="495623" name="Rectangle 7"/>
          <p:cNvSpPr>
            <a:spLocks noChangeArrowheads="1"/>
          </p:cNvSpPr>
          <p:nvPr/>
        </p:nvSpPr>
        <p:spPr bwMode="auto">
          <a:xfrm>
            <a:off x="654050" y="1770742"/>
            <a:ext cx="4146550" cy="3914775"/>
          </a:xfrm>
          <a:prstGeom prst="rect">
            <a:avLst/>
          </a:prstGeom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/*    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* /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/*   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instructions_2;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/*    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* /</a:t>
            </a:r>
            <a:r>
              <a:rPr lang="fr-FR" dirty="0">
                <a:latin typeface="Courier New" charset="0"/>
              </a:rPr>
              <a:t>                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/*    */</a:t>
            </a:r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5334000" y="1447800"/>
            <a:ext cx="307975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ifdef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    ...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    instructions_1;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endif</a:t>
            </a:r>
            <a:r>
              <a:rPr lang="fr-FR" dirty="0">
                <a:latin typeface="Courier New" charset="0"/>
              </a:rPr>
              <a:t>  /* DEBUG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instructions_2;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ifdef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... 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instructions_3;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endif</a:t>
            </a:r>
            <a:r>
              <a:rPr lang="fr-FR" dirty="0">
                <a:latin typeface="Courier New" charset="0"/>
              </a:rPr>
              <a:t>  /* DEBUG */</a:t>
            </a:r>
          </a:p>
        </p:txBody>
      </p:sp>
      <p:sp useBgFill="1">
        <p:nvSpPr>
          <p:cNvPr id="495622" name="Rectangle 6"/>
          <p:cNvSpPr>
            <a:spLocks noChangeArrowheads="1"/>
          </p:cNvSpPr>
          <p:nvPr/>
        </p:nvSpPr>
        <p:spPr bwMode="auto">
          <a:xfrm>
            <a:off x="5334000" y="1449267"/>
            <a:ext cx="3079750" cy="4346575"/>
          </a:xfrm>
          <a:prstGeom prst="rect">
            <a:avLst/>
          </a:prstGeom>
          <a:ln>
            <a:noFill/>
          </a:ln>
          <a:effectLst/>
        </p:spPr>
        <p:txBody>
          <a:bodyPr wrap="none" anchor="ctr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undef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ifdef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     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endif</a:t>
            </a:r>
            <a:r>
              <a:rPr lang="fr-FR" dirty="0">
                <a:latin typeface="Courier New" charset="0"/>
              </a:rPr>
              <a:t>  /* DEBUG */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instructions_2;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ifdef</a:t>
            </a:r>
            <a:r>
              <a:rPr lang="fr-FR" dirty="0">
                <a:latin typeface="Courier New" charset="0"/>
              </a:rPr>
              <a:t> DEBUG</a:t>
            </a:r>
          </a:p>
          <a:p>
            <a:pPr algn="l">
              <a:spcBef>
                <a:spcPts val="500"/>
              </a:spcBef>
              <a:spcAft>
                <a:spcPts val="500"/>
              </a:spcAft>
            </a:pP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i="1" dirty="0">
                <a:latin typeface="Courier New" charset="0"/>
              </a:rPr>
              <a:t> </a:t>
            </a:r>
            <a:endParaRPr lang="fr-FR" dirty="0">
              <a:latin typeface="Courier New" charset="0"/>
            </a:endParaRPr>
          </a:p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endif</a:t>
            </a:r>
            <a:r>
              <a:rPr lang="fr-FR" dirty="0">
                <a:latin typeface="Courier New" charset="0"/>
              </a:rPr>
              <a:t>  /* DEBUG */</a:t>
            </a:r>
          </a:p>
        </p:txBody>
      </p:sp>
    </p:spTree>
    <p:extLst>
      <p:ext uri="{BB962C8B-B14F-4D97-AF65-F5344CB8AC3E}">
        <p14:creationId xmlns:p14="http://schemas.microsoft.com/office/powerpoint/2010/main" val="101736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8" grpId="0" autoUpdateAnimBg="0"/>
      <p:bldP spid="495620" grpId="0" autoUpdateAnimBg="0"/>
      <p:bldP spid="495621" grpId="0" animBg="1" autoUpdateAnimBg="0"/>
      <p:bldP spid="495623" grpId="0" animBg="1"/>
      <p:bldP spid="495619" grpId="0" autoUpdateAnimBg="0"/>
      <p:bldP spid="4956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2654300" cy="406400"/>
          </a:xfrm>
          <a:prstGeom prst="rect">
            <a:avLst/>
          </a:prstGeom>
          <a:noFill/>
          <a:ln w="9525">
            <a:solidFill>
              <a:srgbClr val="629DD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4) - Raccourci d'écriture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893763" y="1156771"/>
            <a:ext cx="70992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"la constante </a:t>
            </a:r>
            <a:r>
              <a:rPr lang="fr-FR" dirty="0" err="1">
                <a:latin typeface="Courier New"/>
                <a:cs typeface="Courier New"/>
              </a:rPr>
              <a:t>npos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de la classe </a:t>
            </a:r>
            <a:r>
              <a:rPr lang="fr-FR" dirty="0">
                <a:latin typeface="Courier New" charset="0"/>
              </a:rPr>
              <a:t>string</a:t>
            </a:r>
            <a:r>
              <a:rPr lang="fr-FR" dirty="0"/>
              <a:t> de l'espace de noms </a:t>
            </a:r>
            <a:r>
              <a:rPr lang="fr-FR" dirty="0" err="1">
                <a:latin typeface="Courier New" charset="0"/>
              </a:rPr>
              <a:t>std</a:t>
            </a:r>
            <a:r>
              <a:rPr lang="fr-FR" dirty="0">
                <a:latin typeface="Courier New" charset="0"/>
              </a:rPr>
              <a:t>"</a:t>
            </a:r>
            <a:endParaRPr lang="fr-FR" dirty="0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838200" y="1821974"/>
            <a:ext cx="558702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include</a:t>
            </a:r>
            <a:r>
              <a:rPr lang="fr-FR" dirty="0">
                <a:latin typeface="Courier New" charset="0"/>
              </a:rPr>
              <a:t> &lt;string&gt;</a:t>
            </a:r>
          </a:p>
          <a:p>
            <a:pPr algn="l"/>
            <a:r>
              <a:rPr lang="fr-FR" dirty="0" err="1">
                <a:latin typeface="Courier New" charset="0"/>
              </a:rPr>
              <a:t>using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namespace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std</a:t>
            </a:r>
            <a:r>
              <a:rPr lang="fr-FR" dirty="0">
                <a:latin typeface="Courier New" charset="0"/>
              </a:rPr>
              <a:t>;</a:t>
            </a:r>
          </a:p>
          <a:p>
            <a:pPr algn="l"/>
            <a:r>
              <a:rPr lang="fr-FR" dirty="0">
                <a:latin typeface="Courier New" charset="0"/>
              </a:rPr>
              <a:t>...</a:t>
            </a:r>
          </a:p>
          <a:p>
            <a:pPr algn="l"/>
            <a:r>
              <a:rPr lang="fr-FR" dirty="0">
                <a:latin typeface="Courier New" charset="0"/>
              </a:rPr>
              <a:t>if (</a:t>
            </a:r>
            <a:r>
              <a:rPr lang="fr-FR" dirty="0" err="1">
                <a:latin typeface="Courier New" charset="0"/>
              </a:rPr>
              <a:t>str.find</a:t>
            </a:r>
            <a:r>
              <a:rPr lang="fr-FR" dirty="0">
                <a:latin typeface="Courier New" charset="0"/>
              </a:rPr>
              <a:t> ("bidule")== string::</a:t>
            </a:r>
            <a:r>
              <a:rPr lang="fr-FR" dirty="0" err="1">
                <a:latin typeface="Courier New" charset="0"/>
              </a:rPr>
              <a:t>npos</a:t>
            </a:r>
            <a:r>
              <a:rPr lang="fr-FR" dirty="0">
                <a:latin typeface="Courier New" charset="0"/>
              </a:rPr>
              <a:t>)</a:t>
            </a:r>
          </a:p>
          <a:p>
            <a:pPr algn="l"/>
            <a:r>
              <a:rPr lang="fr-FR" dirty="0">
                <a:latin typeface="Courier New" charset="0"/>
              </a:rPr>
              <a:t>...</a:t>
            </a:r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838200" y="3505200"/>
            <a:ext cx="6076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mais si la clause </a:t>
            </a:r>
            <a:r>
              <a:rPr lang="fr-FR">
                <a:latin typeface="Courier New" charset="0"/>
              </a:rPr>
              <a:t>using namespace std; </a:t>
            </a:r>
            <a:r>
              <a:rPr lang="fr-FR"/>
              <a:t>interdite :</a:t>
            </a:r>
            <a:endParaRPr lang="fr-FR">
              <a:latin typeface="Courier New" charset="0"/>
            </a:endParaRPr>
          </a:p>
        </p:txBody>
      </p:sp>
      <p:sp useBgFill="1">
        <p:nvSpPr>
          <p:cNvPr id="496646" name="Text Box 6"/>
          <p:cNvSpPr txBox="1">
            <a:spLocks noChangeArrowheads="1"/>
          </p:cNvSpPr>
          <p:nvPr/>
        </p:nvSpPr>
        <p:spPr bwMode="auto">
          <a:xfrm>
            <a:off x="4470173" y="2646814"/>
            <a:ext cx="2666114" cy="369332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std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::</a:t>
            </a:r>
            <a:r>
              <a:rPr lang="fr-FR" dirty="0">
                <a:latin typeface="Courier New" charset="0"/>
              </a:rPr>
              <a:t>string::</a:t>
            </a:r>
            <a:r>
              <a:rPr lang="fr-FR" dirty="0" err="1">
                <a:latin typeface="Courier New" charset="0"/>
              </a:rPr>
              <a:t>npos</a:t>
            </a:r>
            <a:r>
              <a:rPr lang="fr-FR" dirty="0">
                <a:latin typeface="Courier New" charset="0"/>
              </a:rPr>
              <a:t>)</a:t>
            </a:r>
          </a:p>
        </p:txBody>
      </p:sp>
      <p:sp>
        <p:nvSpPr>
          <p:cNvPr id="496647" name="Line 7"/>
          <p:cNvSpPr>
            <a:spLocks noChangeShapeType="1"/>
          </p:cNvSpPr>
          <p:nvPr/>
        </p:nvSpPr>
        <p:spPr bwMode="auto">
          <a:xfrm>
            <a:off x="762000" y="2286000"/>
            <a:ext cx="3276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496648" name="Text Box 8"/>
          <p:cNvSpPr txBox="1">
            <a:spLocks noChangeArrowheads="1"/>
          </p:cNvSpPr>
          <p:nvPr/>
        </p:nvSpPr>
        <p:spPr bwMode="auto">
          <a:xfrm>
            <a:off x="838200" y="4038600"/>
            <a:ext cx="1801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/>
              <a:t>ou, plus lisible :</a:t>
            </a:r>
            <a:endParaRPr lang="fr-FR">
              <a:latin typeface="Courier New" charset="0"/>
            </a:endParaRPr>
          </a:p>
        </p:txBody>
      </p:sp>
      <p:sp>
        <p:nvSpPr>
          <p:cNvPr id="496649" name="Text Box 9"/>
          <p:cNvSpPr txBox="1">
            <a:spLocks noChangeArrowheads="1"/>
          </p:cNvSpPr>
          <p:nvPr/>
        </p:nvSpPr>
        <p:spPr bwMode="auto">
          <a:xfrm>
            <a:off x="990600" y="4715600"/>
            <a:ext cx="5698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define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>
                <a:latin typeface="Courier New" charset="0"/>
              </a:rPr>
              <a:t>STRING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 err="1">
                <a:latin typeface="Courier New" charset="0"/>
              </a:rPr>
              <a:t>std</a:t>
            </a:r>
            <a:r>
              <a:rPr lang="fr-FR" dirty="0">
                <a:latin typeface="Courier New" charset="0"/>
              </a:rPr>
              <a:t>::string</a:t>
            </a:r>
          </a:p>
          <a:p>
            <a:pPr algn="l"/>
            <a:endParaRPr lang="fr-FR" dirty="0">
              <a:latin typeface="Courier New" charset="0"/>
            </a:endParaRPr>
          </a:p>
          <a:p>
            <a:pPr algn="l"/>
            <a:r>
              <a:rPr lang="fr-FR" dirty="0">
                <a:latin typeface="Courier New" charset="0"/>
              </a:rPr>
              <a:t>...</a:t>
            </a:r>
          </a:p>
          <a:p>
            <a:r>
              <a:rPr lang="fr-FR" dirty="0">
                <a:latin typeface="Courier New" charset="0"/>
              </a:rPr>
              <a:t>if (</a:t>
            </a:r>
            <a:r>
              <a:rPr lang="fr-FR" dirty="0" err="1">
                <a:latin typeface="Courier New" charset="0"/>
              </a:rPr>
              <a:t>str.find</a:t>
            </a:r>
            <a:r>
              <a:rPr lang="fr-FR" dirty="0">
                <a:latin typeface="Courier New" charset="0"/>
              </a:rPr>
              <a:t> ("bidule") == STRING::</a:t>
            </a:r>
            <a:r>
              <a:rPr lang="fr-FR" dirty="0" err="1">
                <a:latin typeface="Courier New" charset="0"/>
              </a:rPr>
              <a:t>npos</a:t>
            </a:r>
            <a:r>
              <a:rPr lang="fr-FR" dirty="0">
                <a:latin typeface="Courier New" charset="0"/>
              </a:rPr>
              <a:t>)</a:t>
            </a:r>
          </a:p>
          <a:p>
            <a:pPr algn="l"/>
            <a:r>
              <a:rPr lang="fr-FR" dirty="0">
                <a:latin typeface="Courier New" charset="0"/>
              </a:rPr>
              <a:t>...</a:t>
            </a:r>
          </a:p>
          <a:p>
            <a:pPr algn="l"/>
            <a:r>
              <a:rPr lang="fr-FR" dirty="0">
                <a:latin typeface="Courier New" charset="0"/>
              </a:rPr>
              <a:t>#</a:t>
            </a:r>
            <a:r>
              <a:rPr lang="fr-FR" dirty="0" err="1">
                <a:latin typeface="Courier New" charset="0"/>
              </a:rPr>
              <a:t>undef</a:t>
            </a:r>
            <a:r>
              <a:rPr lang="fr-FR" dirty="0">
                <a:latin typeface="Courier New" charset="0"/>
              </a:rPr>
              <a:t> STRING</a:t>
            </a:r>
          </a:p>
        </p:txBody>
      </p:sp>
      <p:sp>
        <p:nvSpPr>
          <p:cNvPr id="496650" name="Text Box 10"/>
          <p:cNvSpPr txBox="1">
            <a:spLocks noChangeArrowheads="1"/>
          </p:cNvSpPr>
          <p:nvPr/>
        </p:nvSpPr>
        <p:spPr bwMode="auto">
          <a:xfrm>
            <a:off x="4598988" y="6156325"/>
            <a:ext cx="160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>
                <a:solidFill>
                  <a:srgbClr val="FF3300"/>
                </a:solidFill>
              </a:rPr>
              <a:t>ne pas oublier</a:t>
            </a:r>
            <a:endParaRPr lang="fr-FR" dirty="0">
              <a:solidFill>
                <a:srgbClr val="FF33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9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2" grpId="0" animBg="1" autoUpdateAnimBg="0"/>
      <p:bldP spid="496643" grpId="0" autoUpdateAnimBg="0"/>
      <p:bldP spid="496644" grpId="0" autoUpdateAnimBg="0"/>
      <p:bldP spid="496645" grpId="0" autoUpdateAnimBg="0"/>
      <p:bldP spid="496646" grpId="0" animBg="1" autoUpdateAnimBg="0"/>
      <p:bldP spid="496647" grpId="0" animBg="1"/>
      <p:bldP spid="496648" grpId="0" autoUpdateAnimBg="0"/>
      <p:bldP spid="496649" grpId="0" autoUpdateAnimBg="0"/>
      <p:bldP spid="4966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1" y="1950082"/>
            <a:ext cx="151435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2861" y="1248921"/>
            <a:ext cx="7923695" cy="2785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macros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Les alias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solidFill>
                  <a:prstClr val="white"/>
                </a:solidFill>
                <a:latin typeface="Palatino Linotype"/>
              </a:rPr>
              <a:t>Matrice 2D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struct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 err="1">
                <a:solidFill>
                  <a:prstClr val="white"/>
                </a:solidFill>
                <a:latin typeface="Palatino Linotype"/>
              </a:rPr>
              <a:t>minGL</a:t>
            </a:r>
            <a:endParaRPr lang="fr-FR" dirty="0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228648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20736</TotalTime>
  <Words>2453</Words>
  <Application>Microsoft Macintosh PowerPoint</Application>
  <PresentationFormat>Affichage à l'écran (4:3)</PresentationFormat>
  <Paragraphs>458</Paragraphs>
  <Slides>39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Courier New</vt:lpstr>
      <vt:lpstr>Palatino Linotype</vt:lpstr>
      <vt:lpstr>Symbol</vt:lpstr>
      <vt:lpstr>Wingdings</vt:lpstr>
      <vt:lpstr>Élémentaire</vt:lpstr>
      <vt:lpstr>Cours de C++ (2.2)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LIF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C++ (2.2)</dc:title>
  <dc:creator>Alain Casali</dc:creator>
  <cp:lastModifiedBy>Alain Casali</cp:lastModifiedBy>
  <cp:revision>72</cp:revision>
  <dcterms:created xsi:type="dcterms:W3CDTF">2013-11-11T13:57:43Z</dcterms:created>
  <dcterms:modified xsi:type="dcterms:W3CDTF">2019-10-21T11:36:24Z</dcterms:modified>
</cp:coreProperties>
</file>