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53"/>
  </p:notesMasterIdLst>
  <p:sldIdLst>
    <p:sldId id="818" r:id="rId2"/>
    <p:sldId id="819" r:id="rId3"/>
    <p:sldId id="820" r:id="rId4"/>
    <p:sldId id="821" r:id="rId5"/>
    <p:sldId id="822" r:id="rId6"/>
    <p:sldId id="823" r:id="rId7"/>
    <p:sldId id="824" r:id="rId8"/>
    <p:sldId id="825" r:id="rId9"/>
    <p:sldId id="826" r:id="rId10"/>
    <p:sldId id="827" r:id="rId11"/>
    <p:sldId id="828" r:id="rId12"/>
    <p:sldId id="829" r:id="rId13"/>
    <p:sldId id="830" r:id="rId14"/>
    <p:sldId id="831" r:id="rId15"/>
    <p:sldId id="832" r:id="rId16"/>
    <p:sldId id="833" r:id="rId17"/>
    <p:sldId id="834" r:id="rId18"/>
    <p:sldId id="835" r:id="rId19"/>
    <p:sldId id="836" r:id="rId20"/>
    <p:sldId id="837" r:id="rId21"/>
    <p:sldId id="839" r:id="rId22"/>
    <p:sldId id="840" r:id="rId23"/>
    <p:sldId id="841" r:id="rId24"/>
    <p:sldId id="842" r:id="rId25"/>
    <p:sldId id="843" r:id="rId26"/>
    <p:sldId id="844" r:id="rId27"/>
    <p:sldId id="845" r:id="rId28"/>
    <p:sldId id="846" r:id="rId29"/>
    <p:sldId id="847" r:id="rId30"/>
    <p:sldId id="848" r:id="rId31"/>
    <p:sldId id="849" r:id="rId32"/>
    <p:sldId id="850" r:id="rId33"/>
    <p:sldId id="851" r:id="rId34"/>
    <p:sldId id="852" r:id="rId35"/>
    <p:sldId id="853" r:id="rId36"/>
    <p:sldId id="854" r:id="rId37"/>
    <p:sldId id="855" r:id="rId38"/>
    <p:sldId id="856" r:id="rId39"/>
    <p:sldId id="857" r:id="rId40"/>
    <p:sldId id="858" r:id="rId41"/>
    <p:sldId id="859" r:id="rId42"/>
    <p:sldId id="860" r:id="rId43"/>
    <p:sldId id="861" r:id="rId44"/>
    <p:sldId id="862" r:id="rId45"/>
    <p:sldId id="863" r:id="rId46"/>
    <p:sldId id="864" r:id="rId47"/>
    <p:sldId id="865" r:id="rId48"/>
    <p:sldId id="866" r:id="rId49"/>
    <p:sldId id="867" r:id="rId50"/>
    <p:sldId id="868" r:id="rId51"/>
    <p:sldId id="869" r:id="rId5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7C80"/>
    <a:srgbClr val="CC6600"/>
    <a:srgbClr val="0000FF"/>
    <a:srgbClr val="FFFF00"/>
    <a:srgbClr val="FFFFFF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296" autoAdjust="0"/>
    <p:restoredTop sz="94660"/>
  </p:normalViewPr>
  <p:slideViewPr>
    <p:cSldViewPr>
      <p:cViewPr varScale="1">
        <p:scale>
          <a:sx n="70" d="100"/>
          <a:sy n="70" d="100"/>
        </p:scale>
        <p:origin x="-1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27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70EB77-9339-4807-9634-FFDAAC4FA1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8869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5CADB-2BAA-4EF6-A7DD-D88351EC2AA9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71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2177EE-DD63-41DC-9AF4-58C17EC1AB5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B1592-0102-494D-BCAA-E5B6DFA908B6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0355D-9015-4849-AF30-323CFA64541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B1197-BED2-4B3F-861D-B90D39D5DA81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57EC2-E2FB-4D04-8007-7C098375B57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BAF0F-6128-4ED3-9739-9CFDA9A14C46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5D13C-49E7-4D48-B7BB-2AE82A6651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264EF-1CCB-4453-910A-A930AC148C3A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51DFC-1AFE-4297-AFE7-3AAC2BC4EAB9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CC058-E1BF-430A-B3E1-FE9E84A659CA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2AE62-6EAA-4540-82F8-9925386E5A2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C34B5F6-8A47-4ACF-BFF0-527946DC7B04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688" y="548680"/>
            <a:ext cx="7702624" cy="3528392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fr-FR" sz="5400" dirty="0"/>
              <a:t>Bases de la Programmation Orientée Objet en C++ </a:t>
            </a:r>
            <a:br>
              <a:rPr lang="fr-FR" sz="5400" dirty="0"/>
            </a:br>
            <a:r>
              <a:rPr lang="fr-FR" sz="5400" dirty="0"/>
              <a:t>n° </a:t>
            </a:r>
            <a:r>
              <a:rPr lang="fr-FR" sz="5400" dirty="0" smtClean="0"/>
              <a:t>5 </a:t>
            </a:r>
            <a:r>
              <a:rPr lang="fr-FR" sz="5400" dirty="0"/>
              <a:t>(</a:t>
            </a:r>
            <a:r>
              <a:rPr lang="fr-FR" sz="5400" dirty="0" err="1"/>
              <a:t>M2103</a:t>
            </a:r>
            <a:r>
              <a:rPr lang="fr-FR" sz="5400" dirty="0"/>
              <a:t>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5445224"/>
            <a:ext cx="1904256" cy="492224"/>
          </a:xfrm>
        </p:spPr>
        <p:txBody>
          <a:bodyPr/>
          <a:lstStyle/>
          <a:p>
            <a:r>
              <a:rPr lang="fr-FR" dirty="0" smtClean="0"/>
              <a:t>M. Laporte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69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2CCF-C309-44CB-A238-EFDFBFAE803C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880642" name="Text Box 2"/>
          <p:cNvSpPr txBox="1">
            <a:spLocks noChangeArrowheads="1"/>
          </p:cNvSpPr>
          <p:nvPr/>
        </p:nvSpPr>
        <p:spPr bwMode="auto">
          <a:xfrm>
            <a:off x="2085975" y="2797175"/>
            <a:ext cx="5683250" cy="711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Ne faire un opérateur de conversion que s'il est </a:t>
            </a:r>
          </a:p>
          <a:p>
            <a:pPr algn="ctr"/>
            <a:r>
              <a:rPr lang="fr-FR" altLang="fr-FR" b="1" dirty="0">
                <a:latin typeface="Times New Roman" pitchFamily="18" charset="0"/>
              </a:rPr>
              <a:t>nécessaire</a:t>
            </a:r>
            <a:r>
              <a:rPr lang="fr-FR" altLang="fr-FR" dirty="0">
                <a:latin typeface="Times New Roman" pitchFamily="18" charset="0"/>
              </a:rPr>
              <a:t> et </a:t>
            </a:r>
            <a:r>
              <a:rPr lang="fr-FR" altLang="fr-FR" b="1" dirty="0">
                <a:latin typeface="Times New Roman" pitchFamily="18" charset="0"/>
              </a:rPr>
              <a:t>différent</a:t>
            </a:r>
            <a:r>
              <a:rPr lang="fr-FR" altLang="fr-FR" dirty="0">
                <a:latin typeface="Times New Roman" pitchFamily="18" charset="0"/>
              </a:rPr>
              <a:t> de ce que ferait le compilateur</a:t>
            </a:r>
          </a:p>
        </p:txBody>
      </p:sp>
      <p:sp>
        <p:nvSpPr>
          <p:cNvPr id="880643" name="Text Box 3"/>
          <p:cNvSpPr txBox="1">
            <a:spLocks noChangeArrowheads="1"/>
          </p:cNvSpPr>
          <p:nvPr/>
        </p:nvSpPr>
        <p:spPr bwMode="auto">
          <a:xfrm>
            <a:off x="927203" y="585788"/>
            <a:ext cx="73324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Si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fr-FR" altLang="fr-FR" dirty="0">
                <a:latin typeface="Times New Roman" pitchFamily="18" charset="0"/>
              </a:rPr>
              <a:t>existe dans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r>
              <a:rPr lang="fr-FR" altLang="fr-FR" dirty="0" smtClean="0">
                <a:latin typeface="Times New Roman" pitchFamily="18" charset="0"/>
              </a:rPr>
              <a:t>, </a:t>
            </a:r>
            <a:r>
              <a:rPr lang="fr-FR" altLang="fr-FR" dirty="0">
                <a:latin typeface="Times New Roman" pitchFamily="18" charset="0"/>
              </a:rPr>
              <a:t>le compilateur a le choix entre :</a:t>
            </a:r>
          </a:p>
        </p:txBody>
      </p:sp>
      <p:sp>
        <p:nvSpPr>
          <p:cNvPr id="880644" name="Text Box 4"/>
          <p:cNvSpPr txBox="1">
            <a:spLocks noChangeArrowheads="1"/>
          </p:cNvSpPr>
          <p:nvPr/>
        </p:nvSpPr>
        <p:spPr bwMode="auto">
          <a:xfrm>
            <a:off x="779463" y="1128713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(double (R));</a:t>
            </a:r>
          </a:p>
        </p:txBody>
      </p:sp>
      <p:sp>
        <p:nvSpPr>
          <p:cNvPr id="880645" name="Rectangle 5"/>
          <p:cNvSpPr>
            <a:spLocks noChangeArrowheads="1"/>
          </p:cNvSpPr>
          <p:nvPr/>
        </p:nvSpPr>
        <p:spPr bwMode="auto">
          <a:xfrm>
            <a:off x="4440238" y="1111250"/>
            <a:ext cx="366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et</a:t>
            </a:r>
          </a:p>
        </p:txBody>
      </p:sp>
      <p:sp>
        <p:nvSpPr>
          <p:cNvPr id="880646" name="Text Box 6"/>
          <p:cNvSpPr txBox="1">
            <a:spLocks noChangeArrowheads="1"/>
          </p:cNvSpPr>
          <p:nvPr/>
        </p:nvSpPr>
        <p:spPr bwMode="auto">
          <a:xfrm>
            <a:off x="5054600" y="1127125"/>
            <a:ext cx="3570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880647" name="Rectangle 7"/>
          <p:cNvSpPr>
            <a:spLocks noChangeArrowheads="1"/>
          </p:cNvSpPr>
          <p:nvPr/>
        </p:nvSpPr>
        <p:spPr bwMode="auto">
          <a:xfrm>
            <a:off x="946150" y="1752600"/>
            <a:ext cx="2363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choisit le plus direct :</a:t>
            </a:r>
          </a:p>
        </p:txBody>
      </p:sp>
      <p:sp>
        <p:nvSpPr>
          <p:cNvPr id="880648" name="Freeform 8"/>
          <p:cNvSpPr>
            <a:spLocks/>
          </p:cNvSpPr>
          <p:nvPr/>
        </p:nvSpPr>
        <p:spPr bwMode="auto">
          <a:xfrm>
            <a:off x="3579813" y="1547813"/>
            <a:ext cx="3581400" cy="400050"/>
          </a:xfrm>
          <a:custGeom>
            <a:avLst/>
            <a:gdLst>
              <a:gd name="T0" fmla="*/ 0 w 2256"/>
              <a:gd name="T1" fmla="*/ 252 h 252"/>
              <a:gd name="T2" fmla="*/ 2256 w 2256"/>
              <a:gd name="T3" fmla="*/ 252 h 252"/>
              <a:gd name="T4" fmla="*/ 2256 w 2256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6" h="252">
                <a:moveTo>
                  <a:pt x="0" y="252"/>
                </a:moveTo>
                <a:lnTo>
                  <a:pt x="2256" y="252"/>
                </a:lnTo>
                <a:lnTo>
                  <a:pt x="225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80649" name="Rectangle 9"/>
          <p:cNvSpPr>
            <a:spLocks noChangeArrowheads="1"/>
          </p:cNvSpPr>
          <p:nvPr/>
        </p:nvSpPr>
        <p:spPr bwMode="auto">
          <a:xfrm>
            <a:off x="990600" y="2241550"/>
            <a:ext cx="386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a priorité sur la conversion implicite</a:t>
            </a:r>
          </a:p>
        </p:txBody>
      </p:sp>
      <p:sp>
        <p:nvSpPr>
          <p:cNvPr id="880650" name="Rectangle 10"/>
          <p:cNvSpPr>
            <a:spLocks noChangeArrowheads="1"/>
          </p:cNvSpPr>
          <p:nvPr/>
        </p:nvSpPr>
        <p:spPr bwMode="auto">
          <a:xfrm>
            <a:off x="822325" y="4679950"/>
            <a:ext cx="587853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Rationnel::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  <a:p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0651" name="Rectangle 11"/>
          <p:cNvSpPr>
            <a:spLocks noChangeArrowheads="1"/>
          </p:cNvSpPr>
          <p:nvPr/>
        </p:nvSpPr>
        <p:spPr bwMode="auto">
          <a:xfrm>
            <a:off x="877888" y="3671888"/>
            <a:ext cx="697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exemple : renvoyer la valeur entière </a:t>
            </a:r>
            <a:r>
              <a:rPr lang="fr-FR" altLang="fr-FR" b="1" dirty="0">
                <a:latin typeface="Times New Roman" pitchFamily="18" charset="0"/>
              </a:rPr>
              <a:t>arrondie à l'entier supérieur</a:t>
            </a:r>
          </a:p>
        </p:txBody>
      </p:sp>
      <p:sp>
        <p:nvSpPr>
          <p:cNvPr id="880652" name="Rectangle 12"/>
          <p:cNvSpPr>
            <a:spLocks noChangeArrowheads="1"/>
          </p:cNvSpPr>
          <p:nvPr/>
        </p:nvSpPr>
        <p:spPr bwMode="auto">
          <a:xfrm>
            <a:off x="863600" y="4135438"/>
            <a:ext cx="597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//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880653" name="Text Box 13"/>
          <p:cNvSpPr txBox="1">
            <a:spLocks noChangeArrowheads="1"/>
          </p:cNvSpPr>
          <p:nvPr/>
        </p:nvSpPr>
        <p:spPr bwMode="auto">
          <a:xfrm>
            <a:off x="4733925" y="5967413"/>
            <a:ext cx="828675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MAIS</a:t>
            </a:r>
          </a:p>
        </p:txBody>
      </p:sp>
    </p:spTree>
    <p:extLst>
      <p:ext uri="{BB962C8B-B14F-4D97-AF65-F5344CB8AC3E}">
        <p14:creationId xmlns:p14="http://schemas.microsoft.com/office/powerpoint/2010/main" val="32141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8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8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8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8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8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8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0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0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2" grpId="0" animBg="1" autoUpdateAnimBg="0"/>
      <p:bldP spid="880643" grpId="0" autoUpdateAnimBg="0"/>
      <p:bldP spid="880644" grpId="0" autoUpdateAnimBg="0"/>
      <p:bldP spid="880645" grpId="0" autoUpdateAnimBg="0"/>
      <p:bldP spid="880646" grpId="0" autoUpdateAnimBg="0"/>
      <p:bldP spid="880647" grpId="0" autoUpdateAnimBg="0"/>
      <p:bldP spid="880648" grpId="0" animBg="1"/>
      <p:bldP spid="880649" grpId="0" autoUpdateAnimBg="0"/>
      <p:bldP spid="880650" grpId="0" autoUpdateAnimBg="0"/>
      <p:bldP spid="880651" grpId="0" autoUpdateAnimBg="0"/>
      <p:bldP spid="880652" grpId="0" autoUpdateAnimBg="0"/>
      <p:bldP spid="88065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8C10-54EB-4E3D-8E32-CCE94AD5C5FF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881666" name="Rectangle 2"/>
          <p:cNvSpPr>
            <a:spLocks noChangeArrowheads="1"/>
          </p:cNvSpPr>
          <p:nvPr/>
        </p:nvSpPr>
        <p:spPr bwMode="auto">
          <a:xfrm>
            <a:off x="1204913" y="1085850"/>
            <a:ext cx="3689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(double x);</a:t>
            </a:r>
          </a:p>
        </p:txBody>
      </p:sp>
      <p:sp>
        <p:nvSpPr>
          <p:cNvPr id="881667" name="Rectangle 3"/>
          <p:cNvSpPr>
            <a:spLocks noChangeArrowheads="1"/>
          </p:cNvSpPr>
          <p:nvPr/>
        </p:nvSpPr>
        <p:spPr bwMode="auto">
          <a:xfrm>
            <a:off x="841375" y="473075"/>
            <a:ext cx="217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profil de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</p:txBody>
      </p:sp>
      <p:sp>
        <p:nvSpPr>
          <p:cNvPr id="881668" name="Rectangle 4"/>
          <p:cNvSpPr>
            <a:spLocks noChangeArrowheads="1"/>
          </p:cNvSpPr>
          <p:nvPr/>
        </p:nvSpPr>
        <p:spPr bwMode="auto">
          <a:xfrm>
            <a:off x="5191125" y="1054100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Times New Roman" pitchFamily="18" charset="0"/>
                <a:sym typeface="Symbol" pitchFamily="18" charset="2"/>
              </a:rPr>
              <a:t></a:t>
            </a:r>
          </a:p>
        </p:txBody>
      </p:sp>
      <p:sp>
        <p:nvSpPr>
          <p:cNvPr id="881669" name="Rectangle 5"/>
          <p:cNvSpPr>
            <a:spLocks noChangeArrowheads="1"/>
          </p:cNvSpPr>
          <p:nvPr/>
        </p:nvSpPr>
        <p:spPr bwMode="auto">
          <a:xfrm>
            <a:off x="1208088" y="2203450"/>
            <a:ext cx="61863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R.myNum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R.myDenom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);</a:t>
            </a:r>
          </a:p>
        </p:txBody>
      </p:sp>
      <p:sp>
        <p:nvSpPr>
          <p:cNvPr id="881670" name="Rectangle 6"/>
          <p:cNvSpPr>
            <a:spLocks noChangeArrowheads="1"/>
          </p:cNvSpPr>
          <p:nvPr/>
        </p:nvSpPr>
        <p:spPr bwMode="auto">
          <a:xfrm>
            <a:off x="7373938" y="162401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vu comme :</a:t>
            </a:r>
          </a:p>
        </p:txBody>
      </p:sp>
      <p:sp>
        <p:nvSpPr>
          <p:cNvPr id="881671" name="Rectangle 7"/>
          <p:cNvSpPr>
            <a:spLocks noChangeArrowheads="1"/>
          </p:cNvSpPr>
          <p:nvPr/>
        </p:nvSpPr>
        <p:spPr bwMode="auto">
          <a:xfrm>
            <a:off x="1208088" y="2800350"/>
            <a:ext cx="7571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(double (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R.myNum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R.myDenom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</p:txBody>
      </p:sp>
      <p:grpSp>
        <p:nvGrpSpPr>
          <p:cNvPr id="881672" name="Group 8"/>
          <p:cNvGrpSpPr>
            <a:grpSpLocks/>
          </p:cNvGrpSpPr>
          <p:nvPr/>
        </p:nvGrpSpPr>
        <p:grpSpPr bwMode="auto">
          <a:xfrm>
            <a:off x="4948238" y="3136900"/>
            <a:ext cx="2963862" cy="671513"/>
            <a:chOff x="3117" y="1976"/>
            <a:chExt cx="1867" cy="423"/>
          </a:xfrm>
        </p:grpSpPr>
        <p:sp>
          <p:nvSpPr>
            <p:cNvPr id="881673" name="AutoShape 9"/>
            <p:cNvSpPr>
              <a:spLocks/>
            </p:cNvSpPr>
            <p:nvPr/>
          </p:nvSpPr>
          <p:spPr bwMode="auto">
            <a:xfrm rot="16200000">
              <a:off x="3957" y="1136"/>
              <a:ext cx="187" cy="1867"/>
            </a:xfrm>
            <a:prstGeom prst="leftBrace">
              <a:avLst>
                <a:gd name="adj1" fmla="val 832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881674" name="Text Box 10"/>
            <p:cNvSpPr txBox="1">
              <a:spLocks noChangeArrowheads="1"/>
            </p:cNvSpPr>
            <p:nvPr/>
          </p:nvSpPr>
          <p:spPr bwMode="auto">
            <a:xfrm>
              <a:off x="3412" y="2149"/>
              <a:ext cx="12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dirty="0">
                  <a:latin typeface="Times New Roman" pitchFamily="18" charset="0"/>
                </a:rPr>
                <a:t>division entière !!</a:t>
              </a:r>
            </a:p>
          </p:txBody>
        </p:sp>
      </p:grpSp>
      <p:sp>
        <p:nvSpPr>
          <p:cNvPr id="881675" name="Rectangle 11"/>
          <p:cNvSpPr>
            <a:spLocks noChangeArrowheads="1"/>
          </p:cNvSpPr>
          <p:nvPr/>
        </p:nvSpPr>
        <p:spPr bwMode="auto">
          <a:xfrm>
            <a:off x="1206500" y="4048125"/>
            <a:ext cx="551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(double ( 10 / 3 )));</a:t>
            </a:r>
          </a:p>
        </p:txBody>
      </p:sp>
      <p:sp>
        <p:nvSpPr>
          <p:cNvPr id="881676" name="Rectangle 12"/>
          <p:cNvSpPr>
            <a:spLocks noChangeArrowheads="1"/>
          </p:cNvSpPr>
          <p:nvPr/>
        </p:nvSpPr>
        <p:spPr bwMode="auto">
          <a:xfrm>
            <a:off x="1204913" y="4614863"/>
            <a:ext cx="475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(double ( 3 )));</a:t>
            </a:r>
          </a:p>
        </p:txBody>
      </p:sp>
      <p:sp>
        <p:nvSpPr>
          <p:cNvPr id="881677" name="Rectangle 13"/>
          <p:cNvSpPr>
            <a:spLocks noChangeArrowheads="1"/>
          </p:cNvSpPr>
          <p:nvPr/>
        </p:nvSpPr>
        <p:spPr bwMode="auto">
          <a:xfrm>
            <a:off x="1204913" y="5135563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(3.0));</a:t>
            </a:r>
          </a:p>
        </p:txBody>
      </p:sp>
      <p:sp>
        <p:nvSpPr>
          <p:cNvPr id="881678" name="Rectangle 14"/>
          <p:cNvSpPr>
            <a:spLocks noChangeArrowheads="1"/>
          </p:cNvSpPr>
          <p:nvPr/>
        </p:nvSpPr>
        <p:spPr bwMode="auto">
          <a:xfrm>
            <a:off x="1195388" y="1639248"/>
            <a:ext cx="353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881679" name="Rectangle 15"/>
          <p:cNvSpPr>
            <a:spLocks noChangeArrowheads="1"/>
          </p:cNvSpPr>
          <p:nvPr/>
        </p:nvSpPr>
        <p:spPr bwMode="auto">
          <a:xfrm>
            <a:off x="7361238" y="217011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Times New Roman" pitchFamily="18" charset="0"/>
              </a:rPr>
              <a:t>vu comme :</a:t>
            </a:r>
          </a:p>
        </p:txBody>
      </p:sp>
      <p:sp>
        <p:nvSpPr>
          <p:cNvPr id="881680" name="Rectangle 16"/>
          <p:cNvSpPr>
            <a:spLocks noChangeArrowheads="1"/>
          </p:cNvSpPr>
          <p:nvPr/>
        </p:nvSpPr>
        <p:spPr bwMode="auto">
          <a:xfrm>
            <a:off x="1204913" y="5668963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(3.0);</a:t>
            </a:r>
          </a:p>
        </p:txBody>
      </p:sp>
      <p:sp>
        <p:nvSpPr>
          <p:cNvPr id="881681" name="Rectangle 17"/>
          <p:cNvSpPr>
            <a:spLocks noChangeArrowheads="1"/>
          </p:cNvSpPr>
          <p:nvPr/>
        </p:nvSpPr>
        <p:spPr bwMode="auto">
          <a:xfrm>
            <a:off x="1204913" y="6088063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3;</a:t>
            </a:r>
          </a:p>
        </p:txBody>
      </p:sp>
      <p:grpSp>
        <p:nvGrpSpPr>
          <p:cNvPr id="881682" name="Group 18"/>
          <p:cNvGrpSpPr>
            <a:grpSpLocks/>
          </p:cNvGrpSpPr>
          <p:nvPr/>
        </p:nvGrpSpPr>
        <p:grpSpPr bwMode="auto">
          <a:xfrm>
            <a:off x="1387475" y="3141663"/>
            <a:ext cx="2720975" cy="614362"/>
            <a:chOff x="874" y="1979"/>
            <a:chExt cx="1714" cy="387"/>
          </a:xfrm>
        </p:grpSpPr>
        <p:sp>
          <p:nvSpPr>
            <p:cNvPr id="881683" name="Rectangle 19"/>
            <p:cNvSpPr>
              <a:spLocks noChangeArrowheads="1"/>
            </p:cNvSpPr>
            <p:nvPr/>
          </p:nvSpPr>
          <p:spPr bwMode="auto">
            <a:xfrm>
              <a:off x="874" y="2116"/>
              <a:ext cx="1450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dirty="0">
                  <a:latin typeface="Times New Roman" pitchFamily="18" charset="0"/>
                </a:rPr>
                <a:t>conversion </a:t>
              </a:r>
              <a:r>
                <a:rPr lang="fr-FR" altLang="fr-FR" b="1" dirty="0">
                  <a:latin typeface="Times New Roman" pitchFamily="18" charset="0"/>
                </a:rPr>
                <a:t>implicite</a:t>
              </a:r>
            </a:p>
          </p:txBody>
        </p:sp>
        <p:sp>
          <p:nvSpPr>
            <p:cNvPr id="881684" name="Freeform 20"/>
            <p:cNvSpPr>
              <a:spLocks/>
            </p:cNvSpPr>
            <p:nvPr/>
          </p:nvSpPr>
          <p:spPr bwMode="auto">
            <a:xfrm>
              <a:off x="2361" y="1979"/>
              <a:ext cx="227" cy="252"/>
            </a:xfrm>
            <a:custGeom>
              <a:avLst/>
              <a:gdLst>
                <a:gd name="T0" fmla="*/ 0 w 227"/>
                <a:gd name="T1" fmla="*/ 252 h 252"/>
                <a:gd name="T2" fmla="*/ 227 w 227"/>
                <a:gd name="T3" fmla="*/ 252 h 252"/>
                <a:gd name="T4" fmla="*/ 227 w 227"/>
                <a:gd name="T5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252">
                  <a:moveTo>
                    <a:pt x="0" y="252"/>
                  </a:moveTo>
                  <a:lnTo>
                    <a:pt x="227" y="252"/>
                  </a:lnTo>
                  <a:lnTo>
                    <a:pt x="227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81685" name="Rectangle 21"/>
          <p:cNvSpPr>
            <a:spLocks noChangeArrowheads="1"/>
          </p:cNvSpPr>
          <p:nvPr/>
        </p:nvSpPr>
        <p:spPr bwMode="auto">
          <a:xfrm>
            <a:off x="4928110" y="6076950"/>
            <a:ext cx="1667444" cy="40011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on attend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fr-FR" altLang="fr-FR" dirty="0">
                <a:latin typeface="Times New Roman" pitchFamily="18" charset="0"/>
              </a:rPr>
              <a:t> !!!</a:t>
            </a:r>
          </a:p>
        </p:txBody>
      </p:sp>
    </p:spTree>
    <p:extLst>
      <p:ext uri="{BB962C8B-B14F-4D97-AF65-F5344CB8AC3E}">
        <p14:creationId xmlns:p14="http://schemas.microsoft.com/office/powerpoint/2010/main" val="274854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8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8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8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8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8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8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8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8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8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8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8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66" grpId="0" autoUpdateAnimBg="0"/>
      <p:bldP spid="881667" grpId="0" autoUpdateAnimBg="0"/>
      <p:bldP spid="881668" grpId="0" autoUpdateAnimBg="0"/>
      <p:bldP spid="881669" grpId="0" autoUpdateAnimBg="0"/>
      <p:bldP spid="881670" grpId="0" autoUpdateAnimBg="0"/>
      <p:bldP spid="881671" grpId="0" autoUpdateAnimBg="0"/>
      <p:bldP spid="881675" grpId="0" autoUpdateAnimBg="0"/>
      <p:bldP spid="881676" grpId="0" autoUpdateAnimBg="0"/>
      <p:bldP spid="881677" grpId="0" autoUpdateAnimBg="0"/>
      <p:bldP spid="881678" grpId="0" autoUpdateAnimBg="0"/>
      <p:bldP spid="881679" grpId="0" autoUpdateAnimBg="0"/>
      <p:bldP spid="881680" grpId="0" autoUpdateAnimBg="0"/>
      <p:bldP spid="881681" grpId="0" autoUpdateAnimBg="0"/>
      <p:bldP spid="88168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8A053-EA79-4A09-B9D7-5E8CD4D0C003}" type="slidenum">
              <a:rPr lang="fr-FR" altLang="fr-FR"/>
              <a:pPr/>
              <a:t>12</a:t>
            </a:fld>
            <a:endParaRPr lang="fr-FR" altLang="fr-FR"/>
          </a:p>
        </p:txBody>
      </p:sp>
      <p:grpSp>
        <p:nvGrpSpPr>
          <p:cNvPr id="882690" name="Group 2"/>
          <p:cNvGrpSpPr>
            <a:grpSpLocks/>
          </p:cNvGrpSpPr>
          <p:nvPr/>
        </p:nvGrpSpPr>
        <p:grpSpPr bwMode="auto">
          <a:xfrm>
            <a:off x="1312863" y="1476375"/>
            <a:ext cx="5413375" cy="863600"/>
            <a:chOff x="827" y="930"/>
            <a:chExt cx="3410" cy="544"/>
          </a:xfrm>
        </p:grpSpPr>
        <p:sp>
          <p:nvSpPr>
            <p:cNvPr id="882691" name="Freeform 3"/>
            <p:cNvSpPr>
              <a:spLocks/>
            </p:cNvSpPr>
            <p:nvPr/>
          </p:nvSpPr>
          <p:spPr bwMode="auto">
            <a:xfrm>
              <a:off x="1030" y="1065"/>
              <a:ext cx="2840" cy="154"/>
            </a:xfrm>
            <a:custGeom>
              <a:avLst/>
              <a:gdLst>
                <a:gd name="T0" fmla="*/ 0 w 2840"/>
                <a:gd name="T1" fmla="*/ 146 h 154"/>
                <a:gd name="T2" fmla="*/ 0 w 2840"/>
                <a:gd name="T3" fmla="*/ 0 h 154"/>
                <a:gd name="T4" fmla="*/ 2840 w 2840"/>
                <a:gd name="T5" fmla="*/ 0 h 154"/>
                <a:gd name="T6" fmla="*/ 2840 w 2840"/>
                <a:gd name="T7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0" h="154">
                  <a:moveTo>
                    <a:pt x="0" y="146"/>
                  </a:moveTo>
                  <a:lnTo>
                    <a:pt x="0" y="0"/>
                  </a:lnTo>
                  <a:lnTo>
                    <a:pt x="2840" y="0"/>
                  </a:lnTo>
                  <a:lnTo>
                    <a:pt x="2840" y="15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grpSp>
          <p:nvGrpSpPr>
            <p:cNvPr id="882692" name="Group 4"/>
            <p:cNvGrpSpPr>
              <a:grpSpLocks/>
            </p:cNvGrpSpPr>
            <p:nvPr/>
          </p:nvGrpSpPr>
          <p:grpSpPr bwMode="auto">
            <a:xfrm>
              <a:off x="827" y="930"/>
              <a:ext cx="3410" cy="544"/>
              <a:chOff x="827" y="930"/>
              <a:chExt cx="3410" cy="544"/>
            </a:xfrm>
          </p:grpSpPr>
          <p:sp>
            <p:nvSpPr>
              <p:cNvPr id="882693" name="Rectangle 5"/>
              <p:cNvSpPr>
                <a:spLocks noChangeArrowheads="1"/>
              </p:cNvSpPr>
              <p:nvPr/>
            </p:nvSpPr>
            <p:spPr bwMode="auto">
              <a:xfrm>
                <a:off x="827" y="1208"/>
                <a:ext cx="446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882694" name="Rectangle 6"/>
              <p:cNvSpPr>
                <a:spLocks noChangeArrowheads="1"/>
              </p:cNvSpPr>
              <p:nvPr/>
            </p:nvSpPr>
            <p:spPr bwMode="auto">
              <a:xfrm>
                <a:off x="3547" y="1218"/>
                <a:ext cx="690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fr-FR" altLang="fr-FR">
                  <a:latin typeface="Times New Roman" pitchFamily="18" charset="0"/>
                </a:endParaRPr>
              </a:p>
            </p:txBody>
          </p:sp>
          <p:sp>
            <p:nvSpPr>
              <p:cNvPr id="882695" name="Freeform 7"/>
              <p:cNvSpPr>
                <a:spLocks/>
              </p:cNvSpPr>
              <p:nvPr/>
            </p:nvSpPr>
            <p:spPr bwMode="auto">
              <a:xfrm>
                <a:off x="1030" y="1065"/>
                <a:ext cx="2840" cy="154"/>
              </a:xfrm>
              <a:custGeom>
                <a:avLst/>
                <a:gdLst>
                  <a:gd name="T0" fmla="*/ 0 w 2840"/>
                  <a:gd name="T1" fmla="*/ 146 h 154"/>
                  <a:gd name="T2" fmla="*/ 0 w 2840"/>
                  <a:gd name="T3" fmla="*/ 0 h 154"/>
                  <a:gd name="T4" fmla="*/ 2840 w 2840"/>
                  <a:gd name="T5" fmla="*/ 0 h 154"/>
                  <a:gd name="T6" fmla="*/ 2840 w 2840"/>
                  <a:gd name="T7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40" h="154">
                    <a:moveTo>
                      <a:pt x="0" y="146"/>
                    </a:moveTo>
                    <a:lnTo>
                      <a:pt x="0" y="0"/>
                    </a:lnTo>
                    <a:lnTo>
                      <a:pt x="2840" y="0"/>
                    </a:lnTo>
                    <a:lnTo>
                      <a:pt x="2840" y="15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82696" name="Text Box 8"/>
              <p:cNvSpPr txBox="1">
                <a:spLocks noChangeArrowheads="1"/>
              </p:cNvSpPr>
              <p:nvPr/>
            </p:nvSpPr>
            <p:spPr bwMode="auto">
              <a:xfrm>
                <a:off x="2033" y="930"/>
                <a:ext cx="1192" cy="25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altLang="fr-FR" dirty="0">
                    <a:latin typeface="Times New Roman" pitchFamily="18" charset="0"/>
                  </a:rPr>
                  <a:t>deux "</a:t>
                </a:r>
                <a:r>
                  <a:rPr lang="fr-FR" altLang="fr-FR" i="1" dirty="0" err="1">
                    <a:latin typeface="Times New Roman" pitchFamily="18" charset="0"/>
                  </a:rPr>
                  <a:t>warning</a:t>
                </a:r>
                <a:r>
                  <a:rPr lang="fr-FR" altLang="fr-FR" dirty="0" err="1">
                    <a:latin typeface="Times New Roman" pitchFamily="18" charset="0"/>
                  </a:rPr>
                  <a:t>"s</a:t>
                </a:r>
                <a:endParaRPr lang="fr-FR" altLang="fr-FR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882697" name="Rectangle 9"/>
          <p:cNvSpPr>
            <a:spLocks noChangeArrowheads="1"/>
          </p:cNvSpPr>
          <p:nvPr/>
        </p:nvSpPr>
        <p:spPr bwMode="auto">
          <a:xfrm>
            <a:off x="719138" y="431800"/>
            <a:ext cx="69557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Rationnel::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(double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82698" name="Rectangle 10"/>
          <p:cNvSpPr>
            <a:spLocks noChangeArrowheads="1"/>
          </p:cNvSpPr>
          <p:nvPr/>
        </p:nvSpPr>
        <p:spPr bwMode="auto">
          <a:xfrm>
            <a:off x="738188" y="1949450"/>
            <a:ext cx="80329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(double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/ double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</p:txBody>
      </p:sp>
      <p:sp>
        <p:nvSpPr>
          <p:cNvPr id="882699" name="Rectangle 11"/>
          <p:cNvSpPr>
            <a:spLocks noChangeArrowheads="1"/>
          </p:cNvSpPr>
          <p:nvPr/>
        </p:nvSpPr>
        <p:spPr bwMode="auto">
          <a:xfrm>
            <a:off x="736600" y="3032125"/>
            <a:ext cx="445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(10.0 / 3.0));</a:t>
            </a:r>
          </a:p>
        </p:txBody>
      </p:sp>
      <p:sp>
        <p:nvSpPr>
          <p:cNvPr id="882700" name="Rectangle 12"/>
          <p:cNvSpPr>
            <a:spLocks noChangeArrowheads="1"/>
          </p:cNvSpPr>
          <p:nvPr/>
        </p:nvSpPr>
        <p:spPr bwMode="auto">
          <a:xfrm>
            <a:off x="735013" y="3586163"/>
            <a:ext cx="399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(3.33333));</a:t>
            </a:r>
          </a:p>
        </p:txBody>
      </p:sp>
      <p:sp>
        <p:nvSpPr>
          <p:cNvPr id="882701" name="Rectangle 13"/>
          <p:cNvSpPr>
            <a:spLocks noChangeArrowheads="1"/>
          </p:cNvSpPr>
          <p:nvPr/>
        </p:nvSpPr>
        <p:spPr bwMode="auto">
          <a:xfrm>
            <a:off x="735013" y="4132263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(4.0);</a:t>
            </a:r>
          </a:p>
        </p:txBody>
      </p:sp>
      <p:sp>
        <p:nvSpPr>
          <p:cNvPr id="882702" name="Rectangle 14"/>
          <p:cNvSpPr>
            <a:spLocks noChangeArrowheads="1"/>
          </p:cNvSpPr>
          <p:nvPr/>
        </p:nvSpPr>
        <p:spPr bwMode="auto">
          <a:xfrm>
            <a:off x="735013" y="4602163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4;</a:t>
            </a:r>
          </a:p>
        </p:txBody>
      </p:sp>
      <p:sp>
        <p:nvSpPr>
          <p:cNvPr id="882703" name="Rectangle 15"/>
          <p:cNvSpPr>
            <a:spLocks noChangeArrowheads="1"/>
          </p:cNvSpPr>
          <p:nvPr/>
        </p:nvSpPr>
        <p:spPr bwMode="auto">
          <a:xfrm>
            <a:off x="738188" y="2482850"/>
            <a:ext cx="658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(double (10) / double (3)));</a:t>
            </a:r>
          </a:p>
        </p:txBody>
      </p:sp>
      <p:sp>
        <p:nvSpPr>
          <p:cNvPr id="882704" name="Rectangle 16"/>
          <p:cNvSpPr>
            <a:spLocks noChangeArrowheads="1"/>
          </p:cNvSpPr>
          <p:nvPr/>
        </p:nvSpPr>
        <p:spPr bwMode="auto">
          <a:xfrm>
            <a:off x="730250" y="5041900"/>
            <a:ext cx="772519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Rationnel::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(double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/ double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2705" name="Rectangle 17"/>
          <p:cNvSpPr>
            <a:spLocks noChangeArrowheads="1"/>
          </p:cNvSpPr>
          <p:nvPr/>
        </p:nvSpPr>
        <p:spPr bwMode="auto">
          <a:xfrm>
            <a:off x="4040188" y="4545013"/>
            <a:ext cx="2109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meilleure écriture :</a:t>
            </a:r>
          </a:p>
        </p:txBody>
      </p:sp>
      <p:sp>
        <p:nvSpPr>
          <p:cNvPr id="882706" name="Rectangle 18"/>
          <p:cNvSpPr>
            <a:spLocks noChangeArrowheads="1"/>
          </p:cNvSpPr>
          <p:nvPr/>
        </p:nvSpPr>
        <p:spPr bwMode="auto">
          <a:xfrm>
            <a:off x="1349375" y="5661025"/>
            <a:ext cx="7042150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ceil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));                   </a:t>
            </a:r>
          </a:p>
          <a:p>
            <a:endParaRPr lang="fr-FR" altLang="fr-FR" dirty="0"/>
          </a:p>
        </p:txBody>
      </p:sp>
      <p:sp>
        <p:nvSpPr>
          <p:cNvPr id="882707" name="Text Box 19"/>
          <p:cNvSpPr txBox="1">
            <a:spLocks noChangeArrowheads="1"/>
          </p:cNvSpPr>
          <p:nvPr/>
        </p:nvSpPr>
        <p:spPr bwMode="auto">
          <a:xfrm>
            <a:off x="6086475" y="5586413"/>
            <a:ext cx="1979613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tellement mieux !</a:t>
            </a:r>
          </a:p>
        </p:txBody>
      </p:sp>
    </p:spTree>
    <p:extLst>
      <p:ext uri="{BB962C8B-B14F-4D97-AF65-F5344CB8AC3E}">
        <p14:creationId xmlns:p14="http://schemas.microsoft.com/office/powerpoint/2010/main" val="59056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8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8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8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8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8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8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88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8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8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697" grpId="0" autoUpdateAnimBg="0"/>
      <p:bldP spid="882698" grpId="0" autoUpdateAnimBg="0"/>
      <p:bldP spid="882699" grpId="0" autoUpdateAnimBg="0"/>
      <p:bldP spid="882700" grpId="0" autoUpdateAnimBg="0"/>
      <p:bldP spid="882701" grpId="0" autoUpdateAnimBg="0"/>
      <p:bldP spid="882702" grpId="0" autoUpdateAnimBg="0"/>
      <p:bldP spid="882703" grpId="0" autoUpdateAnimBg="0"/>
      <p:bldP spid="882704" grpId="0" autoUpdateAnimBg="0"/>
      <p:bldP spid="882705" grpId="0" autoUpdateAnimBg="0"/>
      <p:bldP spid="882706" grpId="0" animBg="1" autoUpdateAnimBg="0"/>
      <p:bldP spid="88270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3563-04BE-4287-8D52-0B2A5C83781D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883714" name="Text Box 2"/>
          <p:cNvSpPr txBox="1">
            <a:spLocks noChangeArrowheads="1"/>
          </p:cNvSpPr>
          <p:nvPr/>
        </p:nvSpPr>
        <p:spPr bwMode="auto">
          <a:xfrm>
            <a:off x="736600" y="1063625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+ 2);</a:t>
            </a:r>
          </a:p>
        </p:txBody>
      </p:sp>
      <p:sp>
        <p:nvSpPr>
          <p:cNvPr id="883715" name="Text Box 3"/>
          <p:cNvSpPr txBox="1">
            <a:spLocks noChangeArrowheads="1"/>
          </p:cNvSpPr>
          <p:nvPr/>
        </p:nvSpPr>
        <p:spPr bwMode="auto">
          <a:xfrm>
            <a:off x="2387600" y="266700"/>
            <a:ext cx="418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Très beau, mais quelques problèmes !!!</a:t>
            </a:r>
          </a:p>
        </p:txBody>
      </p:sp>
      <p:sp>
        <p:nvSpPr>
          <p:cNvPr id="883716" name="Text Box 4"/>
          <p:cNvSpPr txBox="1">
            <a:spLocks noChangeArrowheads="1"/>
          </p:cNvSpPr>
          <p:nvPr/>
        </p:nvSpPr>
        <p:spPr bwMode="auto">
          <a:xfrm>
            <a:off x="723900" y="2790825"/>
            <a:ext cx="29546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(2 +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r);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+ 2.5);</a:t>
            </a:r>
          </a:p>
        </p:txBody>
      </p:sp>
      <p:sp>
        <p:nvSpPr>
          <p:cNvPr id="883717" name="Rectangle 5"/>
          <p:cNvSpPr>
            <a:spLocks noChangeArrowheads="1"/>
          </p:cNvSpPr>
          <p:nvPr/>
        </p:nvSpPr>
        <p:spPr bwMode="auto">
          <a:xfrm>
            <a:off x="727075" y="1547813"/>
            <a:ext cx="75596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800" dirty="0" err="1">
                <a:solidFill>
                  <a:srgbClr val="FF3300"/>
                </a:solidFill>
              </a:rPr>
              <a:t>ambiguous</a:t>
            </a:r>
            <a:r>
              <a:rPr lang="fr-FR" altLang="fr-FR" sz="1800" dirty="0">
                <a:solidFill>
                  <a:srgbClr val="FF3300"/>
                </a:solidFill>
              </a:rPr>
              <a:t> </a:t>
            </a:r>
            <a:r>
              <a:rPr lang="fr-FR" altLang="fr-FR" sz="1800" dirty="0" err="1">
                <a:solidFill>
                  <a:srgbClr val="FF3300"/>
                </a:solidFill>
              </a:rPr>
              <a:t>overload</a:t>
            </a:r>
            <a:r>
              <a:rPr lang="fr-FR" altLang="fr-FR" sz="1800" dirty="0">
                <a:solidFill>
                  <a:srgbClr val="FF3300"/>
                </a:solidFill>
              </a:rPr>
              <a:t> for </a:t>
            </a:r>
            <a:r>
              <a:rPr lang="fr-FR" altLang="fr-FR" sz="1800" dirty="0" smtClean="0">
                <a:solidFill>
                  <a:srgbClr val="FF3300"/>
                </a:solidFill>
              </a:rPr>
              <a:t>`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Rationnel&amp;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fr-FR" altLang="fr-FR" sz="1800" dirty="0">
                <a:solidFill>
                  <a:srgbClr val="FF3300"/>
                </a:solidFill>
              </a:rPr>
              <a:t>candidates are: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+(double,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-in&gt;</a:t>
            </a:r>
          </a:p>
          <a:p>
            <a:pPr>
              <a:spcBef>
                <a:spcPct val="50000"/>
              </a:spcBef>
            </a:pPr>
            <a:r>
              <a:rPr lang="fr-FR" altLang="fr-FR" sz="1800" dirty="0">
                <a:solidFill>
                  <a:srgbClr val="FF3300"/>
                </a:solidFill>
              </a:rPr>
              <a:t>                </a:t>
            </a:r>
            <a:r>
              <a:rPr lang="fr-FR" altLang="fr-FR" sz="1800" dirty="0" smtClean="0">
                <a:solidFill>
                  <a:srgbClr val="FF3300"/>
                </a:solidFill>
              </a:rPr>
              <a:t>         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+(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,   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-in&gt;</a:t>
            </a:r>
          </a:p>
        </p:txBody>
      </p:sp>
      <p:sp>
        <p:nvSpPr>
          <p:cNvPr id="883718" name="Rectangle 6"/>
          <p:cNvSpPr>
            <a:spLocks noChangeArrowheads="1"/>
          </p:cNvSpPr>
          <p:nvPr/>
        </p:nvSpPr>
        <p:spPr bwMode="auto">
          <a:xfrm>
            <a:off x="4206875" y="2928938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sz="1800">
                <a:solidFill>
                  <a:srgbClr val="FF3300"/>
                </a:solidFill>
              </a:rPr>
              <a:t>idem</a:t>
            </a:r>
          </a:p>
        </p:txBody>
      </p:sp>
      <p:sp>
        <p:nvSpPr>
          <p:cNvPr id="883719" name="Rectangle 7"/>
          <p:cNvSpPr>
            <a:spLocks noChangeArrowheads="1"/>
          </p:cNvSpPr>
          <p:nvPr/>
        </p:nvSpPr>
        <p:spPr bwMode="auto">
          <a:xfrm>
            <a:off x="554038" y="603250"/>
            <a:ext cx="134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Problème 1</a:t>
            </a:r>
          </a:p>
        </p:txBody>
      </p:sp>
      <p:sp>
        <p:nvSpPr>
          <p:cNvPr id="883720" name="Rectangle 8"/>
          <p:cNvSpPr>
            <a:spLocks noChangeArrowheads="1"/>
          </p:cNvSpPr>
          <p:nvPr/>
        </p:nvSpPr>
        <p:spPr bwMode="auto">
          <a:xfrm>
            <a:off x="554038" y="3816350"/>
            <a:ext cx="134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Problème 2</a:t>
            </a:r>
          </a:p>
        </p:txBody>
      </p:sp>
      <p:grpSp>
        <p:nvGrpSpPr>
          <p:cNvPr id="883721" name="Group 9"/>
          <p:cNvGrpSpPr>
            <a:grpSpLocks/>
          </p:cNvGrpSpPr>
          <p:nvPr/>
        </p:nvGrpSpPr>
        <p:grpSpPr bwMode="auto">
          <a:xfrm>
            <a:off x="2460625" y="3536950"/>
            <a:ext cx="6381750" cy="1954213"/>
            <a:chOff x="1550" y="2228"/>
            <a:chExt cx="4020" cy="1231"/>
          </a:xfrm>
        </p:grpSpPr>
        <p:sp>
          <p:nvSpPr>
            <p:cNvPr id="883722" name="Line 10"/>
            <p:cNvSpPr>
              <a:spLocks noChangeShapeType="1"/>
            </p:cNvSpPr>
            <p:nvPr/>
          </p:nvSpPr>
          <p:spPr bwMode="auto">
            <a:xfrm flipV="1">
              <a:off x="2312" y="2502"/>
              <a:ext cx="0" cy="9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883723" name="Line 11"/>
            <p:cNvSpPr>
              <a:spLocks noChangeShapeType="1"/>
            </p:cNvSpPr>
            <p:nvPr/>
          </p:nvSpPr>
          <p:spPr bwMode="auto">
            <a:xfrm>
              <a:off x="1932" y="3121"/>
              <a:ext cx="15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883724" name="Text Box 12"/>
            <p:cNvSpPr txBox="1">
              <a:spLocks noChangeArrowheads="1"/>
            </p:cNvSpPr>
            <p:nvPr/>
          </p:nvSpPr>
          <p:spPr bwMode="auto">
            <a:xfrm>
              <a:off x="3464" y="2850"/>
              <a:ext cx="7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r>
                <a:rPr lang="fr-FR" altLang="fr-FR" dirty="0">
                  <a:latin typeface="Times New Roman" pitchFamily="18" charset="0"/>
                </a:rPr>
                <a:t> (entier)</a:t>
              </a:r>
            </a:p>
          </p:txBody>
        </p:sp>
        <p:sp>
          <p:nvSpPr>
            <p:cNvPr id="883725" name="Text Box 13"/>
            <p:cNvSpPr txBox="1">
              <a:spLocks noChangeArrowheads="1"/>
            </p:cNvSpPr>
            <p:nvPr/>
          </p:nvSpPr>
          <p:spPr bwMode="auto">
            <a:xfrm>
              <a:off x="1550" y="2414"/>
              <a:ext cx="7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r>
                <a:rPr lang="fr-FR" altLang="fr-FR" dirty="0">
                  <a:latin typeface="Times New Roman" pitchFamily="18" charset="0"/>
                </a:rPr>
                <a:t> (entier)</a:t>
              </a:r>
            </a:p>
          </p:txBody>
        </p:sp>
        <p:sp>
          <p:nvSpPr>
            <p:cNvPr id="883726" name="Line 14"/>
            <p:cNvSpPr>
              <a:spLocks noChangeShapeType="1"/>
            </p:cNvSpPr>
            <p:nvPr/>
          </p:nvSpPr>
          <p:spPr bwMode="auto">
            <a:xfrm>
              <a:off x="2077" y="2929"/>
              <a:ext cx="10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883727" name="Line 15"/>
            <p:cNvSpPr>
              <a:spLocks noChangeShapeType="1"/>
            </p:cNvSpPr>
            <p:nvPr/>
          </p:nvSpPr>
          <p:spPr bwMode="auto">
            <a:xfrm>
              <a:off x="2929" y="2596"/>
              <a:ext cx="0" cy="6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883728" name="Text Box 16"/>
            <p:cNvSpPr txBox="1">
              <a:spLocks noChangeArrowheads="1"/>
            </p:cNvSpPr>
            <p:nvPr/>
          </p:nvSpPr>
          <p:spPr bwMode="auto">
            <a:xfrm>
              <a:off x="2757" y="3200"/>
              <a:ext cx="3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sp>
          <p:nvSpPr>
            <p:cNvPr id="883729" name="Text Box 17"/>
            <p:cNvSpPr txBox="1">
              <a:spLocks noChangeArrowheads="1"/>
            </p:cNvSpPr>
            <p:nvPr/>
          </p:nvSpPr>
          <p:spPr bwMode="auto">
            <a:xfrm>
              <a:off x="1847" y="2794"/>
              <a:ext cx="2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883730" name="Oval 18"/>
            <p:cNvSpPr>
              <a:spLocks noChangeArrowheads="1"/>
            </p:cNvSpPr>
            <p:nvPr/>
          </p:nvSpPr>
          <p:spPr bwMode="auto">
            <a:xfrm>
              <a:off x="2872" y="2888"/>
              <a:ext cx="105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883731" name="Text Box 19"/>
            <p:cNvSpPr txBox="1">
              <a:spLocks noChangeArrowheads="1"/>
            </p:cNvSpPr>
            <p:nvPr/>
          </p:nvSpPr>
          <p:spPr bwMode="auto">
            <a:xfrm>
              <a:off x="3026" y="2228"/>
              <a:ext cx="25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dirty="0">
                  <a:latin typeface="Times New Roman" pitchFamily="18" charset="0"/>
                </a:rPr>
                <a:t>Ce point représente le rationnel </a:t>
              </a:r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10/3</a:t>
              </a:r>
            </a:p>
          </p:txBody>
        </p:sp>
        <p:sp>
          <p:nvSpPr>
            <p:cNvPr id="883732" name="Line 20"/>
            <p:cNvSpPr>
              <a:spLocks noChangeShapeType="1"/>
            </p:cNvSpPr>
            <p:nvPr/>
          </p:nvSpPr>
          <p:spPr bwMode="auto">
            <a:xfrm flipH="1">
              <a:off x="2994" y="2507"/>
              <a:ext cx="332" cy="3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83733" name="Rectangle 21"/>
          <p:cNvSpPr>
            <a:spLocks noChangeArrowheads="1"/>
          </p:cNvSpPr>
          <p:nvPr/>
        </p:nvSpPr>
        <p:spPr bwMode="auto">
          <a:xfrm>
            <a:off x="1391390" y="5846763"/>
            <a:ext cx="44101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conversion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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8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8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88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8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4" grpId="0" autoUpdateAnimBg="0"/>
      <p:bldP spid="883715" grpId="0" autoUpdateAnimBg="0"/>
      <p:bldP spid="883716" grpId="0" autoUpdateAnimBg="0"/>
      <p:bldP spid="883717" grpId="0" autoUpdateAnimBg="0"/>
      <p:bldP spid="883718" grpId="0" autoUpdateAnimBg="0"/>
      <p:bldP spid="883719" grpId="0" autoUpdateAnimBg="0"/>
      <p:bldP spid="883720" grpId="0" autoUpdateAnimBg="0"/>
      <p:bldP spid="88373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47D5-7E95-4656-B22A-5A44506EFDF7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884738" name="Rectangle 2"/>
          <p:cNvSpPr>
            <a:spLocks noChangeArrowheads="1"/>
          </p:cNvSpPr>
          <p:nvPr/>
        </p:nvSpPr>
        <p:spPr bwMode="auto">
          <a:xfrm>
            <a:off x="2944813" y="374650"/>
            <a:ext cx="242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4 solutions possibles !</a:t>
            </a:r>
          </a:p>
        </p:txBody>
      </p:sp>
      <p:sp>
        <p:nvSpPr>
          <p:cNvPr id="884739" name="Text Box 3"/>
          <p:cNvSpPr txBox="1">
            <a:spLocks noChangeArrowheads="1"/>
          </p:cNvSpPr>
          <p:nvPr/>
        </p:nvSpPr>
        <p:spPr bwMode="auto">
          <a:xfrm>
            <a:off x="296863" y="576263"/>
            <a:ext cx="233910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4740" name="Rectangle 4"/>
          <p:cNvSpPr>
            <a:spLocks noChangeArrowheads="1"/>
          </p:cNvSpPr>
          <p:nvPr/>
        </p:nvSpPr>
        <p:spPr bwMode="auto">
          <a:xfrm>
            <a:off x="2084254" y="1211263"/>
            <a:ext cx="3441968" cy="46166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 </a:t>
            </a:r>
            <a:r>
              <a:rPr lang="fr-FR" altLang="fr-FR" sz="24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</a:t>
            </a:r>
            <a:r>
              <a:rPr lang="fr-FR" altLang="fr-FR" sz="2400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 3" pitchFamily="18" charset="2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4741" name="Rectangle 5"/>
          <p:cNvSpPr>
            <a:spLocks noChangeArrowheads="1"/>
          </p:cNvSpPr>
          <p:nvPr/>
        </p:nvSpPr>
        <p:spPr bwMode="auto">
          <a:xfrm>
            <a:off x="1922576" y="2559050"/>
            <a:ext cx="3719288" cy="46166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 </a:t>
            </a:r>
            <a:r>
              <a:rPr lang="fr-FR" altLang="fr-FR" sz="24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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4742" name="Text Box 6"/>
          <p:cNvSpPr txBox="1">
            <a:spLocks noChangeArrowheads="1"/>
          </p:cNvSpPr>
          <p:nvPr/>
        </p:nvSpPr>
        <p:spPr bwMode="auto">
          <a:xfrm>
            <a:off x="927100" y="1760538"/>
            <a:ext cx="61863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&amp; R)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: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R.myNum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myY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R.myDenom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</a:p>
        </p:txBody>
      </p:sp>
      <p:sp>
        <p:nvSpPr>
          <p:cNvPr id="884743" name="Text Box 7"/>
          <p:cNvSpPr txBox="1">
            <a:spLocks noChangeArrowheads="1"/>
          </p:cNvSpPr>
          <p:nvPr/>
        </p:nvSpPr>
        <p:spPr bwMode="auto">
          <a:xfrm>
            <a:off x="796925" y="3054350"/>
            <a:ext cx="510909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myY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Rationnel()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4744" name="Text Box 8"/>
          <p:cNvSpPr txBox="1">
            <a:spLocks noChangeArrowheads="1"/>
          </p:cNvSpPr>
          <p:nvPr/>
        </p:nvSpPr>
        <p:spPr bwMode="auto">
          <a:xfrm>
            <a:off x="295275" y="4911725"/>
            <a:ext cx="403187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b="1" dirty="0" err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Point2D;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// 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4745" name="Freeform 9"/>
          <p:cNvSpPr>
            <a:spLocks/>
          </p:cNvSpPr>
          <p:nvPr/>
        </p:nvSpPr>
        <p:spPr bwMode="auto">
          <a:xfrm>
            <a:off x="4430713" y="1674813"/>
            <a:ext cx="3992562" cy="4429125"/>
          </a:xfrm>
          <a:custGeom>
            <a:avLst/>
            <a:gdLst>
              <a:gd name="T0" fmla="*/ 0 w 2515"/>
              <a:gd name="T1" fmla="*/ 2790 h 2790"/>
              <a:gd name="T2" fmla="*/ 2515 w 2515"/>
              <a:gd name="T3" fmla="*/ 2790 h 2790"/>
              <a:gd name="T4" fmla="*/ 2515 w 2515"/>
              <a:gd name="T5" fmla="*/ 0 h 2790"/>
              <a:gd name="T6" fmla="*/ 981 w 2515"/>
              <a:gd name="T7" fmla="*/ 0 h 2790"/>
              <a:gd name="T8" fmla="*/ 981 w 2515"/>
              <a:gd name="T9" fmla="*/ 251 h 2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15" h="2790">
                <a:moveTo>
                  <a:pt x="0" y="2790"/>
                </a:moveTo>
                <a:lnTo>
                  <a:pt x="2515" y="2790"/>
                </a:lnTo>
                <a:lnTo>
                  <a:pt x="2515" y="0"/>
                </a:lnTo>
                <a:lnTo>
                  <a:pt x="981" y="0"/>
                </a:lnTo>
                <a:lnTo>
                  <a:pt x="981" y="25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84746" name="Rectangle 10"/>
          <p:cNvSpPr>
            <a:spLocks noChangeArrowheads="1"/>
          </p:cNvSpPr>
          <p:nvPr/>
        </p:nvSpPr>
        <p:spPr bwMode="auto">
          <a:xfrm>
            <a:off x="4202113" y="4495800"/>
            <a:ext cx="3917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et le symétrique dans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0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8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8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8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8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40" grpId="0" animBg="1" autoUpdateAnimBg="0"/>
      <p:bldP spid="884741" grpId="0" animBg="1" autoUpdateAnimBg="0"/>
      <p:bldP spid="884742" grpId="0" autoUpdateAnimBg="0"/>
      <p:bldP spid="884743" grpId="0" autoUpdateAnimBg="0"/>
      <p:bldP spid="884744" grpId="0" autoUpdateAnimBg="0"/>
      <p:bldP spid="884745" grpId="0" animBg="1"/>
      <p:bldP spid="88474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8528-05E9-40B7-A842-AA201EBD0C2A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885762" name="Rectangle 2"/>
          <p:cNvSpPr>
            <a:spLocks noChangeArrowheads="1"/>
          </p:cNvSpPr>
          <p:nvPr/>
        </p:nvSpPr>
        <p:spPr bwMode="auto">
          <a:xfrm>
            <a:off x="2252663" y="374650"/>
            <a:ext cx="4287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mais il n'en faut </a:t>
            </a:r>
            <a:r>
              <a:rPr lang="fr-FR" altLang="fr-FR" b="1" dirty="0">
                <a:solidFill>
                  <a:srgbClr val="FF3300"/>
                </a:solidFill>
                <a:latin typeface="Times New Roman" pitchFamily="18" charset="0"/>
              </a:rPr>
              <a:t>qu'une par conversion</a:t>
            </a:r>
          </a:p>
        </p:txBody>
      </p:sp>
      <p:sp>
        <p:nvSpPr>
          <p:cNvPr id="885763" name="Rectangle 3"/>
          <p:cNvSpPr>
            <a:spLocks noChangeArrowheads="1"/>
          </p:cNvSpPr>
          <p:nvPr/>
        </p:nvSpPr>
        <p:spPr bwMode="auto">
          <a:xfrm>
            <a:off x="2411413" y="930275"/>
            <a:ext cx="348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  <a:sym typeface="Symbol" pitchFamily="18" charset="2"/>
              </a:rPr>
              <a:t></a:t>
            </a:r>
            <a:r>
              <a:rPr lang="fr-FR" altLang="fr-FR">
                <a:latin typeface="Times New Roman" pitchFamily="18" charset="0"/>
              </a:rPr>
              <a:t>  choisir la plus "rationnelle" !</a:t>
            </a:r>
          </a:p>
        </p:txBody>
      </p:sp>
      <p:sp>
        <p:nvSpPr>
          <p:cNvPr id="885764" name="Rectangle 4"/>
          <p:cNvSpPr>
            <a:spLocks noChangeArrowheads="1"/>
          </p:cNvSpPr>
          <p:nvPr/>
        </p:nvSpPr>
        <p:spPr bwMode="auto">
          <a:xfrm>
            <a:off x="1054100" y="1481138"/>
            <a:ext cx="7312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Times New Roman" pitchFamily="18" charset="0"/>
                <a:sym typeface="Symbol" pitchFamily="18" charset="2"/>
              </a:rPr>
              <a:t>surcharge des opérateurs : compliqué et source d'erreurs (</a:t>
            </a:r>
            <a:r>
              <a:rPr lang="fr-FR" altLang="fr-FR" i="1">
                <a:latin typeface="Times New Roman" pitchFamily="18" charset="0"/>
                <a:sym typeface="Symbol" pitchFamily="18" charset="2"/>
              </a:rPr>
              <a:t>error-prone</a:t>
            </a:r>
            <a:r>
              <a:rPr lang="fr-FR" altLang="fr-FR">
                <a:latin typeface="Times New Roman" pitchFamily="18" charset="0"/>
                <a:sym typeface="Symbol" pitchFamily="18" charset="2"/>
              </a:rPr>
              <a:t>)</a:t>
            </a:r>
          </a:p>
          <a:p>
            <a:r>
              <a:rPr lang="fr-FR" altLang="fr-FR">
                <a:latin typeface="Times New Roman" pitchFamily="18" charset="0"/>
                <a:sym typeface="Symbol" pitchFamily="18" charset="2"/>
              </a:rPr>
              <a:t></a:t>
            </a:r>
            <a:r>
              <a:rPr lang="fr-FR" altLang="fr-FR">
                <a:latin typeface="Times New Roman" pitchFamily="18" charset="0"/>
              </a:rPr>
              <a:t>  interdit dans certains langages (Java, mais pas ADA 95)</a:t>
            </a:r>
          </a:p>
        </p:txBody>
      </p:sp>
      <p:sp>
        <p:nvSpPr>
          <p:cNvPr id="885765" name="Rectangle 5"/>
          <p:cNvSpPr>
            <a:spLocks noChangeArrowheads="1"/>
          </p:cNvSpPr>
          <p:nvPr/>
        </p:nvSpPr>
        <p:spPr bwMode="auto">
          <a:xfrm>
            <a:off x="1974850" y="2306638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Et la conversion 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24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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 3" pitchFamily="18" charset="2"/>
              </a:rPr>
              <a:t>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b="1" dirty="0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885766" name="Rectangle 6"/>
          <p:cNvSpPr>
            <a:spLocks noChangeArrowheads="1"/>
          </p:cNvSpPr>
          <p:nvPr/>
        </p:nvSpPr>
        <p:spPr bwMode="auto">
          <a:xfrm>
            <a:off x="4035425" y="2735263"/>
            <a:ext cx="1077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évident !</a:t>
            </a:r>
          </a:p>
        </p:txBody>
      </p:sp>
      <p:sp>
        <p:nvSpPr>
          <p:cNvPr id="885767" name="Rectangle 7"/>
          <p:cNvSpPr>
            <a:spLocks noChangeArrowheads="1"/>
          </p:cNvSpPr>
          <p:nvPr/>
        </p:nvSpPr>
        <p:spPr bwMode="auto">
          <a:xfrm>
            <a:off x="1157288" y="3709988"/>
            <a:ext cx="3689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</p:txBody>
      </p:sp>
      <p:grpSp>
        <p:nvGrpSpPr>
          <p:cNvPr id="885768" name="Group 8"/>
          <p:cNvGrpSpPr>
            <a:grpSpLocks/>
          </p:cNvGrpSpPr>
          <p:nvPr/>
        </p:nvGrpSpPr>
        <p:grpSpPr bwMode="auto">
          <a:xfrm>
            <a:off x="3154363" y="3227388"/>
            <a:ext cx="1955800" cy="517525"/>
            <a:chOff x="1987" y="2033"/>
            <a:chExt cx="1232" cy="326"/>
          </a:xfrm>
        </p:grpSpPr>
        <p:sp>
          <p:nvSpPr>
            <p:cNvPr id="885769" name="Rectangle 9"/>
            <p:cNvSpPr>
              <a:spLocks noChangeArrowheads="1"/>
            </p:cNvSpPr>
            <p:nvPr/>
          </p:nvSpPr>
          <p:spPr bwMode="auto">
            <a:xfrm>
              <a:off x="2246" y="2033"/>
              <a:ext cx="9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fr-FR" altLang="fr-FR" b="1" dirty="0">
                  <a:solidFill>
                    <a:srgbClr val="FF3300"/>
                  </a:solidFill>
                  <a:latin typeface="Times New Roman" pitchFamily="18" charset="0"/>
                </a:rPr>
                <a:t>conversion ?</a:t>
              </a:r>
            </a:p>
          </p:txBody>
        </p:sp>
        <p:sp>
          <p:nvSpPr>
            <p:cNvPr id="885770" name="Freeform 10"/>
            <p:cNvSpPr>
              <a:spLocks/>
            </p:cNvSpPr>
            <p:nvPr/>
          </p:nvSpPr>
          <p:spPr bwMode="auto">
            <a:xfrm>
              <a:off x="1987" y="2157"/>
              <a:ext cx="211" cy="202"/>
            </a:xfrm>
            <a:custGeom>
              <a:avLst/>
              <a:gdLst>
                <a:gd name="T0" fmla="*/ 211 w 211"/>
                <a:gd name="T1" fmla="*/ 0 h 202"/>
                <a:gd name="T2" fmla="*/ 0 w 211"/>
                <a:gd name="T3" fmla="*/ 0 h 202"/>
                <a:gd name="T4" fmla="*/ 0 w 211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02">
                  <a:moveTo>
                    <a:pt x="211" y="0"/>
                  </a:moveTo>
                  <a:lnTo>
                    <a:pt x="0" y="0"/>
                  </a:lnTo>
                  <a:lnTo>
                    <a:pt x="0" y="20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85771" name="Rectangle 11"/>
          <p:cNvSpPr>
            <a:spLocks noChangeArrowheads="1"/>
          </p:cNvSpPr>
          <p:nvPr/>
        </p:nvSpPr>
        <p:spPr bwMode="auto">
          <a:xfrm>
            <a:off x="5446713" y="32512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>
                <a:latin typeface="Times New Roman" pitchFamily="18" charset="0"/>
              </a:rPr>
              <a:t>NON</a:t>
            </a:r>
            <a:endParaRPr lang="fr-FR" altLang="fr-FR">
              <a:latin typeface="Times New Roman" pitchFamily="18" charset="0"/>
            </a:endParaRPr>
          </a:p>
        </p:txBody>
      </p:sp>
      <p:grpSp>
        <p:nvGrpSpPr>
          <p:cNvPr id="885772" name="Group 12"/>
          <p:cNvGrpSpPr>
            <a:grpSpLocks/>
          </p:cNvGrpSpPr>
          <p:nvPr/>
        </p:nvGrpSpPr>
        <p:grpSpPr bwMode="auto">
          <a:xfrm>
            <a:off x="3154363" y="4100513"/>
            <a:ext cx="4654550" cy="455612"/>
            <a:chOff x="1987" y="2583"/>
            <a:chExt cx="2932" cy="287"/>
          </a:xfrm>
        </p:grpSpPr>
        <p:sp>
          <p:nvSpPr>
            <p:cNvPr id="885773" name="Rectangle 13"/>
            <p:cNvSpPr>
              <a:spLocks noChangeArrowheads="1"/>
            </p:cNvSpPr>
            <p:nvPr/>
          </p:nvSpPr>
          <p:spPr bwMode="auto">
            <a:xfrm>
              <a:off x="2261" y="2620"/>
              <a:ext cx="26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 b="1" dirty="0">
                  <a:solidFill>
                    <a:srgbClr val="FF3300"/>
                  </a:solidFill>
                  <a:latin typeface="Times New Roman" pitchFamily="18" charset="0"/>
                </a:rPr>
                <a:t>constructeur </a:t>
              </a:r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Rationnel </a:t>
              </a:r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(3, 1)</a:t>
              </a:r>
            </a:p>
          </p:txBody>
        </p:sp>
        <p:sp>
          <p:nvSpPr>
            <p:cNvPr id="885774" name="Freeform 14"/>
            <p:cNvSpPr>
              <a:spLocks/>
            </p:cNvSpPr>
            <p:nvPr/>
          </p:nvSpPr>
          <p:spPr bwMode="auto">
            <a:xfrm flipV="1">
              <a:off x="1987" y="2583"/>
              <a:ext cx="211" cy="180"/>
            </a:xfrm>
            <a:custGeom>
              <a:avLst/>
              <a:gdLst>
                <a:gd name="T0" fmla="*/ 211 w 211"/>
                <a:gd name="T1" fmla="*/ 0 h 202"/>
                <a:gd name="T2" fmla="*/ 0 w 211"/>
                <a:gd name="T3" fmla="*/ 0 h 202"/>
                <a:gd name="T4" fmla="*/ 0 w 211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02">
                  <a:moveTo>
                    <a:pt x="211" y="0"/>
                  </a:moveTo>
                  <a:lnTo>
                    <a:pt x="0" y="0"/>
                  </a:lnTo>
                  <a:lnTo>
                    <a:pt x="0" y="20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85775" name="AutoShape 15"/>
          <p:cNvSpPr>
            <a:spLocks/>
          </p:cNvSpPr>
          <p:nvPr/>
        </p:nvSpPr>
        <p:spPr bwMode="auto">
          <a:xfrm>
            <a:off x="4433888" y="4705350"/>
            <a:ext cx="1930400" cy="425450"/>
          </a:xfrm>
          <a:prstGeom prst="callout2">
            <a:avLst>
              <a:gd name="adj1" fmla="val 26866"/>
              <a:gd name="adj2" fmla="val 103949"/>
              <a:gd name="adj3" fmla="val 26866"/>
              <a:gd name="adj4" fmla="val 132901"/>
              <a:gd name="adj5" fmla="val -53877"/>
              <a:gd name="adj6" fmla="val 148358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fr-FR" altLang="fr-FR" dirty="0">
                <a:latin typeface="Times New Roman" pitchFamily="18" charset="0"/>
              </a:rPr>
              <a:t>valeur par défaut</a:t>
            </a:r>
          </a:p>
        </p:txBody>
      </p:sp>
      <p:sp>
        <p:nvSpPr>
          <p:cNvPr id="885776" name="Rectangle 16"/>
          <p:cNvSpPr>
            <a:spLocks noChangeArrowheads="1"/>
          </p:cNvSpPr>
          <p:nvPr/>
        </p:nvSpPr>
        <p:spPr bwMode="auto">
          <a:xfrm>
            <a:off x="7977188" y="3865563"/>
            <a:ext cx="887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affiche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3/1</a:t>
            </a:r>
          </a:p>
        </p:txBody>
      </p:sp>
      <p:sp>
        <p:nvSpPr>
          <p:cNvPr id="885777" name="Rectangle 17"/>
          <p:cNvSpPr>
            <a:spLocks noChangeArrowheads="1"/>
          </p:cNvSpPr>
          <p:nvPr/>
        </p:nvSpPr>
        <p:spPr bwMode="auto">
          <a:xfrm>
            <a:off x="1195388" y="5284788"/>
            <a:ext cx="399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(3.5);</a:t>
            </a:r>
          </a:p>
        </p:txBody>
      </p:sp>
      <p:sp>
        <p:nvSpPr>
          <p:cNvPr id="885778" name="Rectangle 18"/>
          <p:cNvSpPr>
            <a:spLocks noChangeArrowheads="1"/>
          </p:cNvSpPr>
          <p:nvPr/>
        </p:nvSpPr>
        <p:spPr bwMode="auto">
          <a:xfrm>
            <a:off x="7977188" y="5008563"/>
            <a:ext cx="887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affiche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3/1</a:t>
            </a:r>
          </a:p>
        </p:txBody>
      </p:sp>
      <p:grpSp>
        <p:nvGrpSpPr>
          <p:cNvPr id="885779" name="Group 19"/>
          <p:cNvGrpSpPr>
            <a:grpSpLocks/>
          </p:cNvGrpSpPr>
          <p:nvPr/>
        </p:nvGrpSpPr>
        <p:grpSpPr bwMode="auto">
          <a:xfrm>
            <a:off x="3167063" y="5700713"/>
            <a:ext cx="4429125" cy="455612"/>
            <a:chOff x="1995" y="3591"/>
            <a:chExt cx="2790" cy="287"/>
          </a:xfrm>
        </p:grpSpPr>
        <p:sp>
          <p:nvSpPr>
            <p:cNvPr id="885780" name="Rectangle 20"/>
            <p:cNvSpPr>
              <a:spLocks noChangeArrowheads="1"/>
            </p:cNvSpPr>
            <p:nvPr/>
          </p:nvSpPr>
          <p:spPr bwMode="auto">
            <a:xfrm>
              <a:off x="2269" y="3628"/>
              <a:ext cx="2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Rationnel </a:t>
              </a:r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fr-FR" altLang="fr-FR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(3.5), 1)</a:t>
              </a:r>
            </a:p>
          </p:txBody>
        </p:sp>
        <p:sp>
          <p:nvSpPr>
            <p:cNvPr id="885781" name="Freeform 21"/>
            <p:cNvSpPr>
              <a:spLocks/>
            </p:cNvSpPr>
            <p:nvPr/>
          </p:nvSpPr>
          <p:spPr bwMode="auto">
            <a:xfrm flipV="1">
              <a:off x="1995" y="3591"/>
              <a:ext cx="211" cy="180"/>
            </a:xfrm>
            <a:custGeom>
              <a:avLst/>
              <a:gdLst>
                <a:gd name="T0" fmla="*/ 211 w 211"/>
                <a:gd name="T1" fmla="*/ 0 h 202"/>
                <a:gd name="T2" fmla="*/ 0 w 211"/>
                <a:gd name="T3" fmla="*/ 0 h 202"/>
                <a:gd name="T4" fmla="*/ 0 w 211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02">
                  <a:moveTo>
                    <a:pt x="211" y="0"/>
                  </a:moveTo>
                  <a:lnTo>
                    <a:pt x="0" y="0"/>
                  </a:lnTo>
                  <a:lnTo>
                    <a:pt x="0" y="20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796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8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8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8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8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8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8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8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763" grpId="0" autoUpdateAnimBg="0"/>
      <p:bldP spid="885764" grpId="0" autoUpdateAnimBg="0"/>
      <p:bldP spid="885765" grpId="0" autoUpdateAnimBg="0"/>
      <p:bldP spid="885766" grpId="0" autoUpdateAnimBg="0"/>
      <p:bldP spid="885767" grpId="0" autoUpdateAnimBg="0"/>
      <p:bldP spid="885771" grpId="0" autoUpdateAnimBg="0"/>
      <p:bldP spid="885775" grpId="0" animBg="1" autoUpdateAnimBg="0"/>
      <p:bldP spid="885776" grpId="0" autoUpdateAnimBg="0"/>
      <p:bldP spid="885777" grpId="0" autoUpdateAnimBg="0"/>
      <p:bldP spid="88577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98" name="AutoShape 14"/>
          <p:cNvSpPr>
            <a:spLocks/>
          </p:cNvSpPr>
          <p:nvPr/>
        </p:nvSpPr>
        <p:spPr bwMode="auto">
          <a:xfrm>
            <a:off x="4191000" y="5389339"/>
            <a:ext cx="1338263" cy="415925"/>
          </a:xfrm>
          <a:prstGeom prst="callout1">
            <a:avLst>
              <a:gd name="adj1" fmla="val 80547"/>
              <a:gd name="adj2" fmla="val 78206"/>
              <a:gd name="adj3" fmla="val 172963"/>
              <a:gd name="adj4" fmla="val 186975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dans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</a:p>
        </p:txBody>
      </p:sp>
      <p:sp>
        <p:nvSpPr>
          <p:cNvPr id="886797" name="AutoShape 13"/>
          <p:cNvSpPr>
            <a:spLocks/>
          </p:cNvSpPr>
          <p:nvPr/>
        </p:nvSpPr>
        <p:spPr bwMode="auto">
          <a:xfrm>
            <a:off x="4234656" y="4858451"/>
            <a:ext cx="1338263" cy="415925"/>
          </a:xfrm>
          <a:prstGeom prst="callout1">
            <a:avLst>
              <a:gd name="adj1" fmla="val 75494"/>
              <a:gd name="adj2" fmla="val 66425"/>
              <a:gd name="adj3" fmla="val 218902"/>
              <a:gd name="adj4" fmla="val 187994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dans 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46D-E2DA-4550-AEB3-11D339CB0ACF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886786" name="Text Box 2"/>
          <p:cNvSpPr txBox="1">
            <a:spLocks noChangeArrowheads="1"/>
          </p:cNvSpPr>
          <p:nvPr/>
        </p:nvSpPr>
        <p:spPr bwMode="auto">
          <a:xfrm>
            <a:off x="835025" y="223590"/>
            <a:ext cx="7710765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fr-FR" altLang="fr-FR" dirty="0">
                <a:latin typeface="Times New Roman" pitchFamily="18" charset="0"/>
              </a:rPr>
              <a:t>Tout constructeur d'une classe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CX</a:t>
            </a:r>
          </a:p>
          <a:p>
            <a:pPr>
              <a:lnSpc>
                <a:spcPct val="130000"/>
              </a:lnSpc>
            </a:pPr>
            <a:r>
              <a:rPr lang="fr-FR" altLang="fr-FR" dirty="0">
                <a:latin typeface="Times New Roman" pitchFamily="18" charset="0"/>
              </a:rPr>
              <a:t>	</a:t>
            </a:r>
            <a:r>
              <a:rPr lang="fr-FR" altLang="fr-FR" dirty="0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</a:t>
            </a:r>
            <a:r>
              <a:rPr lang="fr-FR" altLang="fr-FR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fr-FR" altLang="fr-FR" dirty="0">
                <a:latin typeface="Times New Roman" pitchFamily="18" charset="0"/>
              </a:rPr>
              <a:t>qui a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smtClean="0"/>
              <a:t>  </a:t>
            </a:r>
            <a:r>
              <a:rPr lang="fr-FR" altLang="fr-FR" dirty="0" smtClean="0">
                <a:sym typeface="Symbol" pitchFamily="18" charset="2"/>
              </a:rPr>
              <a:t> 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1</a:t>
            </a:r>
            <a:r>
              <a:rPr lang="fr-FR" altLang="fr-FR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fr-FR" altLang="fr-FR" dirty="0">
                <a:latin typeface="Times New Roman" pitchFamily="18" charset="0"/>
                <a:sym typeface="Symbol" pitchFamily="18" charset="2"/>
              </a:rPr>
              <a:t>paramètres</a:t>
            </a:r>
          </a:p>
          <a:p>
            <a:pPr>
              <a:lnSpc>
                <a:spcPct val="130000"/>
              </a:lnSpc>
            </a:pPr>
            <a:r>
              <a:rPr lang="fr-FR" altLang="fr-FR" dirty="0">
                <a:latin typeface="Times New Roman" pitchFamily="18" charset="0"/>
                <a:sym typeface="Symbol" pitchFamily="18" charset="2"/>
              </a:rPr>
              <a:t>	</a:t>
            </a:r>
            <a:r>
              <a:rPr lang="fr-FR" altLang="fr-FR" dirty="0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</a:t>
            </a:r>
            <a:r>
              <a:rPr lang="fr-FR" altLang="fr-FR" dirty="0">
                <a:latin typeface="Times New Roman" pitchFamily="18" charset="0"/>
                <a:sym typeface="Symbol" pitchFamily="18" charset="2"/>
              </a:rPr>
              <a:t> dont les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n - 1</a:t>
            </a:r>
            <a:r>
              <a:rPr lang="fr-FR" altLang="fr-FR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fr-FR" altLang="fr-FR" dirty="0">
                <a:latin typeface="Times New Roman" pitchFamily="18" charset="0"/>
                <a:sym typeface="Symbol" pitchFamily="18" charset="2"/>
              </a:rPr>
              <a:t>derniers paramètres ont une valeur par défaut</a:t>
            </a:r>
          </a:p>
          <a:p>
            <a:pPr>
              <a:lnSpc>
                <a:spcPct val="130000"/>
              </a:lnSpc>
            </a:pPr>
            <a:r>
              <a:rPr lang="fr-FR" altLang="fr-FR" dirty="0">
                <a:latin typeface="Times New Roman" pitchFamily="18" charset="0"/>
                <a:sym typeface="Symbol" pitchFamily="18" charset="2"/>
              </a:rPr>
              <a:t>peut être considéré comme un "convertisseur"</a:t>
            </a:r>
          </a:p>
        </p:txBody>
      </p:sp>
      <p:sp>
        <p:nvSpPr>
          <p:cNvPr id="886787" name="Rectangle 3"/>
          <p:cNvSpPr>
            <a:spLocks noChangeArrowheads="1"/>
          </p:cNvSpPr>
          <p:nvPr/>
        </p:nvSpPr>
        <p:spPr bwMode="auto">
          <a:xfrm>
            <a:off x="2390775" y="2000250"/>
            <a:ext cx="3916363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CX</a:t>
            </a:r>
            <a:r>
              <a:rPr lang="fr-FR" altLang="fr-FR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fr-FR" altLang="fr-FR" sz="2400" dirty="0">
                <a:sym typeface="Symbol" pitchFamily="18" charset="2"/>
              </a:rPr>
              <a:t></a:t>
            </a:r>
            <a:r>
              <a:rPr lang="fr-FR" altLang="fr-FR" sz="2400" b="1" dirty="0">
                <a:solidFill>
                  <a:srgbClr val="FF3300"/>
                </a:solidFill>
                <a:sym typeface="Wingdings 3" pitchFamily="18" charset="2"/>
              </a:rPr>
              <a:t> </a:t>
            </a:r>
            <a:r>
              <a:rPr lang="fr-FR" altLang="fr-FR" dirty="0" err="1">
                <a:latin typeface="Times New Roman" pitchFamily="18" charset="0"/>
                <a:sym typeface="Symbol" pitchFamily="18" charset="2"/>
              </a:rPr>
              <a:t>type_du_premier_paramètre</a:t>
            </a:r>
            <a:endParaRPr lang="fr-FR" altLang="fr-FR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86788" name="Rectangle 4"/>
          <p:cNvSpPr>
            <a:spLocks noChangeArrowheads="1"/>
          </p:cNvSpPr>
          <p:nvPr/>
        </p:nvSpPr>
        <p:spPr bwMode="auto">
          <a:xfrm>
            <a:off x="568325" y="235585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Times New Roman" pitchFamily="18" charset="0"/>
              </a:rPr>
              <a:t>Exemple :</a:t>
            </a:r>
          </a:p>
        </p:txBody>
      </p:sp>
      <p:sp>
        <p:nvSpPr>
          <p:cNvPr id="886789" name="Text Box 5"/>
          <p:cNvSpPr txBox="1">
            <a:spLocks noChangeArrowheads="1"/>
          </p:cNvSpPr>
          <p:nvPr/>
        </p:nvSpPr>
        <p:spPr bwMode="auto">
          <a:xfrm>
            <a:off x="730250" y="2803525"/>
            <a:ext cx="8108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PointTrace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: public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: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PointTrace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 os,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= 0,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= 0)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: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(x, y)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os &lt;&lt;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"Point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créé : ";</a:t>
            </a: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PointTrace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}; //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PointTrace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6790" name="Rectangle 6"/>
          <p:cNvSpPr>
            <a:spLocks noChangeArrowheads="1"/>
          </p:cNvSpPr>
          <p:nvPr/>
        </p:nvSpPr>
        <p:spPr bwMode="auto">
          <a:xfrm>
            <a:off x="4865941" y="4124295"/>
            <a:ext cx="3361818" cy="40011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PointTrace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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  <a:sym typeface="Wingdings 3" pitchFamily="18" charset="2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6791" name="Rectangle 7"/>
          <p:cNvSpPr>
            <a:spLocks noChangeArrowheads="1"/>
          </p:cNvSpPr>
          <p:nvPr/>
        </p:nvSpPr>
        <p:spPr bwMode="auto">
          <a:xfrm>
            <a:off x="3799681" y="5248275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  <a:sym typeface="Symbol" pitchFamily="18" charset="2"/>
              </a:rPr>
              <a:t></a:t>
            </a:r>
          </a:p>
        </p:txBody>
      </p:sp>
      <p:sp>
        <p:nvSpPr>
          <p:cNvPr id="886792" name="Rectangle 8"/>
          <p:cNvSpPr>
            <a:spLocks noChangeArrowheads="1"/>
          </p:cNvSpPr>
          <p:nvPr/>
        </p:nvSpPr>
        <p:spPr bwMode="auto">
          <a:xfrm>
            <a:off x="654050" y="5695950"/>
            <a:ext cx="551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PointTrace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(cout) &lt;&lt; '\n';</a:t>
            </a:r>
          </a:p>
        </p:txBody>
      </p:sp>
      <p:sp>
        <p:nvSpPr>
          <p:cNvPr id="886793" name="Text Box 9"/>
          <p:cNvSpPr txBox="1">
            <a:spLocks noChangeArrowheads="1"/>
          </p:cNvSpPr>
          <p:nvPr/>
        </p:nvSpPr>
        <p:spPr bwMode="auto">
          <a:xfrm>
            <a:off x="6629400" y="5619820"/>
            <a:ext cx="16433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[0, 0]</a:t>
            </a:r>
          </a:p>
          <a:p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fr-FR" altLang="fr-FR" dirty="0" smtClean="0"/>
              <a:t> </a:t>
            </a:r>
            <a:r>
              <a:rPr lang="fr-FR" altLang="fr-FR" dirty="0"/>
              <a:t>créé : </a:t>
            </a:r>
          </a:p>
        </p:txBody>
      </p:sp>
      <p:sp>
        <p:nvSpPr>
          <p:cNvPr id="886794" name="Rectangle 10"/>
          <p:cNvSpPr>
            <a:spLocks noChangeArrowheads="1"/>
          </p:cNvSpPr>
          <p:nvPr/>
        </p:nvSpPr>
        <p:spPr bwMode="auto">
          <a:xfrm>
            <a:off x="6659563" y="5159375"/>
            <a:ext cx="102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  <a:sym typeface="Symbol" pitchFamily="18" charset="2"/>
              </a:rPr>
              <a:t>affiche :</a:t>
            </a:r>
          </a:p>
        </p:txBody>
      </p:sp>
      <p:sp>
        <p:nvSpPr>
          <p:cNvPr id="886795" name="Rectangle 11"/>
          <p:cNvSpPr>
            <a:spLocks noChangeArrowheads="1"/>
          </p:cNvSpPr>
          <p:nvPr/>
        </p:nvSpPr>
        <p:spPr bwMode="auto">
          <a:xfrm>
            <a:off x="2636838" y="6213475"/>
            <a:ext cx="2760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  <a:sym typeface="Symbol" pitchFamily="18" charset="2"/>
              </a:rPr>
              <a:t>absurde mais ça marche !</a:t>
            </a:r>
          </a:p>
        </p:txBody>
      </p:sp>
      <p:sp>
        <p:nvSpPr>
          <p:cNvPr id="886796" name="AutoShape 12"/>
          <p:cNvSpPr>
            <a:spLocks/>
          </p:cNvSpPr>
          <p:nvPr/>
        </p:nvSpPr>
        <p:spPr bwMode="auto">
          <a:xfrm>
            <a:off x="4419600" y="3200400"/>
            <a:ext cx="3782102" cy="402291"/>
          </a:xfrm>
          <a:prstGeom prst="accentCallout2">
            <a:avLst>
              <a:gd name="adj1" fmla="val 27481"/>
              <a:gd name="adj2" fmla="val -2060"/>
              <a:gd name="adj3" fmla="val 27481"/>
              <a:gd name="adj4" fmla="val -20583"/>
              <a:gd name="adj5" fmla="val 615269"/>
              <a:gd name="adj6" fmla="val -27787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Conversion d'un flux en</a:t>
            </a:r>
            <a:r>
              <a:rPr lang="fr-FR" altLang="fr-FR" dirty="0"/>
              <a:t>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8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8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8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8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8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8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8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8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8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798" grpId="0" animBg="1" autoUpdateAnimBg="0"/>
      <p:bldP spid="886797" grpId="0" animBg="1" autoUpdateAnimBg="0"/>
      <p:bldP spid="886786" grpId="0" autoUpdateAnimBg="0"/>
      <p:bldP spid="886787" grpId="0" animBg="1" autoUpdateAnimBg="0"/>
      <p:bldP spid="886788" grpId="0" autoUpdateAnimBg="0"/>
      <p:bldP spid="886789" grpId="0" autoUpdateAnimBg="0"/>
      <p:bldP spid="886790" grpId="0" animBg="1" autoUpdateAnimBg="0"/>
      <p:bldP spid="886791" grpId="0" autoUpdateAnimBg="0"/>
      <p:bldP spid="886792" grpId="0" autoUpdateAnimBg="0"/>
      <p:bldP spid="886793" grpId="0" autoUpdateAnimBg="0"/>
      <p:bldP spid="886794" grpId="0" autoUpdateAnimBg="0"/>
      <p:bldP spid="886795" grpId="0" autoUpdateAnimBg="0"/>
      <p:bldP spid="88679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7F3D-B71B-410F-BA29-96C2AE83E704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887810" name="Rectangle 2"/>
          <p:cNvSpPr>
            <a:spLocks noChangeArrowheads="1"/>
          </p:cNvSpPr>
          <p:nvPr/>
        </p:nvSpPr>
        <p:spPr bwMode="auto">
          <a:xfrm>
            <a:off x="554038" y="501650"/>
            <a:ext cx="134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Problème 3</a:t>
            </a:r>
          </a:p>
        </p:txBody>
      </p:sp>
      <p:sp>
        <p:nvSpPr>
          <p:cNvPr id="887811" name="Text Box 3"/>
          <p:cNvSpPr txBox="1">
            <a:spLocks noChangeArrowheads="1"/>
          </p:cNvSpPr>
          <p:nvPr/>
        </p:nvSpPr>
        <p:spPr bwMode="auto">
          <a:xfrm>
            <a:off x="762000" y="993845"/>
            <a:ext cx="71096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placer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 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placer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</p:txBody>
      </p:sp>
      <p:sp>
        <p:nvSpPr>
          <p:cNvPr id="887812" name="Text Box 4"/>
          <p:cNvSpPr txBox="1">
            <a:spLocks noChangeArrowheads="1"/>
          </p:cNvSpPr>
          <p:nvPr/>
        </p:nvSpPr>
        <p:spPr bwMode="auto">
          <a:xfrm>
            <a:off x="750888" y="2054692"/>
            <a:ext cx="43396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lacer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(10, 3));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lacer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 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( 3, 4));</a:t>
            </a: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(10, 3));</a:t>
            </a: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  p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( 3, 4));</a:t>
            </a: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placer (r);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placer (p);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7813" name="Text Box 5"/>
          <p:cNvSpPr txBox="1">
            <a:spLocks noChangeArrowheads="1"/>
          </p:cNvSpPr>
          <p:nvPr/>
        </p:nvSpPr>
        <p:spPr bwMode="auto">
          <a:xfrm>
            <a:off x="5675313" y="2805113"/>
            <a:ext cx="709612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OK !</a:t>
            </a:r>
          </a:p>
        </p:txBody>
      </p:sp>
      <p:sp>
        <p:nvSpPr>
          <p:cNvPr id="887814" name="Text Box 6"/>
          <p:cNvSpPr txBox="1">
            <a:spLocks noChangeArrowheads="1"/>
          </p:cNvSpPr>
          <p:nvPr/>
        </p:nvSpPr>
        <p:spPr bwMode="auto">
          <a:xfrm>
            <a:off x="755650" y="4129058"/>
            <a:ext cx="2031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lacer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</p:txBody>
      </p:sp>
      <p:sp>
        <p:nvSpPr>
          <p:cNvPr id="887815" name="AutoShape 7"/>
          <p:cNvSpPr>
            <a:spLocks/>
          </p:cNvSpPr>
          <p:nvPr/>
        </p:nvSpPr>
        <p:spPr bwMode="auto">
          <a:xfrm rot="10800000">
            <a:off x="5254625" y="2157413"/>
            <a:ext cx="231775" cy="1724025"/>
          </a:xfrm>
          <a:prstGeom prst="leftBrace">
            <a:avLst>
              <a:gd name="adj1" fmla="val 6198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>
            <a:spAutoFit/>
          </a:bodyPr>
          <a:lstStyle/>
          <a:p>
            <a:pPr algn="ctr"/>
            <a:endParaRPr lang="fr-FR" altLang="fr-FR">
              <a:latin typeface="Times New Roman" pitchFamily="18" charset="0"/>
            </a:endParaRPr>
          </a:p>
          <a:p>
            <a:pPr algn="ctr"/>
            <a:endParaRPr lang="fr-FR" altLang="fr-FR">
              <a:latin typeface="Times New Roman" pitchFamily="18" charset="0"/>
            </a:endParaRPr>
          </a:p>
          <a:p>
            <a:pPr algn="ctr"/>
            <a:endParaRPr lang="fr-FR" altLang="fr-FR">
              <a:latin typeface="Times New Roman" pitchFamily="18" charset="0"/>
            </a:endParaRPr>
          </a:p>
          <a:p>
            <a:pPr algn="ctr"/>
            <a:endParaRPr lang="fr-FR" altLang="fr-FR">
              <a:latin typeface="Times New Roman" pitchFamily="18" charset="0"/>
            </a:endParaRPr>
          </a:p>
          <a:p>
            <a:pPr algn="ctr"/>
            <a:endParaRPr lang="fr-FR" altLang="fr-FR">
              <a:latin typeface="Times New Roman" pitchFamily="18" charset="0"/>
            </a:endParaRPr>
          </a:p>
        </p:txBody>
      </p:sp>
      <p:sp>
        <p:nvSpPr>
          <p:cNvPr id="887816" name="Text Box 8"/>
          <p:cNvSpPr txBox="1">
            <a:spLocks noChangeArrowheads="1"/>
          </p:cNvSpPr>
          <p:nvPr/>
        </p:nvSpPr>
        <p:spPr bwMode="auto">
          <a:xfrm>
            <a:off x="3295650" y="4103688"/>
            <a:ext cx="1277938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Ambiguïté</a:t>
            </a:r>
          </a:p>
        </p:txBody>
      </p:sp>
      <p:sp>
        <p:nvSpPr>
          <p:cNvPr id="887817" name="Rectangle 9"/>
          <p:cNvSpPr>
            <a:spLocks noChangeArrowheads="1"/>
          </p:cNvSpPr>
          <p:nvPr/>
        </p:nvSpPr>
        <p:spPr bwMode="auto">
          <a:xfrm>
            <a:off x="2424113" y="4620568"/>
            <a:ext cx="60452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sz="24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</a:t>
            </a:r>
            <a:r>
              <a:rPr lang="fr-FR" altLang="fr-FR" sz="2400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 3" pitchFamily="18" charset="2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Times New Roman" pitchFamily="18" charset="0"/>
              </a:rPr>
              <a:t>: constructeur de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r>
              <a:rPr lang="fr-FR" altLang="fr-FR" dirty="0" smtClean="0"/>
              <a:t> </a:t>
            </a:r>
            <a:endParaRPr lang="fr-FR" altLang="fr-FR" dirty="0"/>
          </a:p>
        </p:txBody>
      </p:sp>
      <p:sp>
        <p:nvSpPr>
          <p:cNvPr id="887818" name="Rectangle 10"/>
          <p:cNvSpPr>
            <a:spLocks noChangeArrowheads="1"/>
          </p:cNvSpPr>
          <p:nvPr/>
        </p:nvSpPr>
        <p:spPr bwMode="auto">
          <a:xfrm>
            <a:off x="2435225" y="5136506"/>
            <a:ext cx="5737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  </a:t>
            </a:r>
            <a:r>
              <a:rPr lang="fr-FR" altLang="fr-FR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</a:t>
            </a:r>
            <a:r>
              <a:rPr lang="fr-FR" altLang="fr-FR" sz="2400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 3" pitchFamily="18" charset="2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Times New Roman" pitchFamily="18" charset="0"/>
              </a:rPr>
              <a:t>: constructeur de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altLang="fr-FR" dirty="0" smtClean="0"/>
              <a:t> 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7095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7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7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8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7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7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8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8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7812" grpId="0" autoUpdateAnimBg="0"/>
      <p:bldP spid="887813" grpId="0" animBg="1" autoUpdateAnimBg="0"/>
      <p:bldP spid="887814" grpId="0" autoUpdateAnimBg="0"/>
      <p:bldP spid="887815" grpId="0" animBg="1" autoUpdateAnimBg="0"/>
      <p:bldP spid="887816" grpId="0" animBg="1" autoUpdateAnimBg="0"/>
      <p:bldP spid="887817" grpId="0" autoUpdateAnimBg="0"/>
      <p:bldP spid="8878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886254" y="1993626"/>
            <a:ext cx="304372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456363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504677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2080939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769120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3952949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575249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5199137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908720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7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25C2-F680-4411-90C1-38A1005272E8}" type="slidenum">
              <a:rPr lang="fr-FR" altLang="fr-FR"/>
              <a:pPr/>
              <a:t>19</a:t>
            </a:fld>
            <a:endParaRPr lang="fr-FR" altLang="fr-FR"/>
          </a:p>
        </p:txBody>
      </p:sp>
      <p:sp>
        <p:nvSpPr>
          <p:cNvPr id="946178" name="Text Box 2"/>
          <p:cNvSpPr txBox="1">
            <a:spLocks noChangeArrowheads="1"/>
          </p:cNvSpPr>
          <p:nvPr/>
        </p:nvSpPr>
        <p:spPr bwMode="auto">
          <a:xfrm>
            <a:off x="346075" y="700088"/>
            <a:ext cx="726352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public :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0, 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1)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: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}; // Rationnel 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6179" name="Rectangle 3"/>
          <p:cNvSpPr>
            <a:spLocks noChangeArrowheads="1"/>
          </p:cNvSpPr>
          <p:nvPr/>
        </p:nvSpPr>
        <p:spPr bwMode="auto">
          <a:xfrm>
            <a:off x="960438" y="1928813"/>
            <a:ext cx="1403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</a:p>
        </p:txBody>
      </p:sp>
      <p:sp>
        <p:nvSpPr>
          <p:cNvPr id="946180" name="Rectangle 4"/>
          <p:cNvSpPr>
            <a:spLocks noChangeArrowheads="1"/>
          </p:cNvSpPr>
          <p:nvPr/>
        </p:nvSpPr>
        <p:spPr bwMode="auto">
          <a:xfrm>
            <a:off x="352425" y="3130550"/>
            <a:ext cx="821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Þ"/>
            </a:pPr>
            <a:r>
              <a:rPr lang="fr-FR" altLang="fr-FR" dirty="0">
                <a:latin typeface="Times New Roman" pitchFamily="18" charset="0"/>
                <a:sym typeface="Symbol" pitchFamily="18" charset="2"/>
              </a:rPr>
              <a:t>  plus de "conversion implicite" par le compilateur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sz="24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</a:t>
            </a:r>
            <a:r>
              <a:rPr lang="fr-FR" altLang="fr-FR" sz="2400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 3" pitchFamily="18" charset="2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6181" name="Text Box 5"/>
          <p:cNvSpPr txBox="1">
            <a:spLocks noChangeArrowheads="1"/>
          </p:cNvSpPr>
          <p:nvPr/>
        </p:nvSpPr>
        <p:spPr bwMode="auto">
          <a:xfrm>
            <a:off x="355600" y="3682971"/>
            <a:ext cx="77251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itchFamily="18" charset="0"/>
                <a:sym typeface="Symbol" pitchFamily="18" charset="2"/>
              </a:rPr>
              <a:t></a:t>
            </a:r>
            <a:r>
              <a:rPr lang="fr-FR" altLang="fr-FR" dirty="0"/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lacer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// </a:t>
            </a:r>
            <a:r>
              <a:rPr lang="fr-FR" altLang="fr-FR" dirty="0">
                <a:latin typeface="Times New Roman" pitchFamily="18" charset="0"/>
                <a:sym typeface="Symbol" pitchFamily="18" charset="2"/>
              </a:rPr>
              <a:t>pas ambigu : c'est implicitement un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Point2D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  <p:sp>
        <p:nvSpPr>
          <p:cNvPr id="946182" name="Text Box 6"/>
          <p:cNvSpPr txBox="1">
            <a:spLocks noChangeArrowheads="1"/>
          </p:cNvSpPr>
          <p:nvPr/>
        </p:nvSpPr>
        <p:spPr bwMode="auto">
          <a:xfrm>
            <a:off x="341313" y="4248121"/>
            <a:ext cx="60724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itchFamily="18" charset="0"/>
                <a:sym typeface="Symbol" pitchFamily="18" charset="2"/>
              </a:rPr>
              <a:t></a:t>
            </a:r>
            <a:r>
              <a:rPr lang="fr-FR" altLang="fr-FR" dirty="0"/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lacer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            10 );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obligatoire</a:t>
            </a:r>
            <a:endParaRPr lang="fr-FR" altLang="fr-FR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sp>
        <p:nvSpPr>
          <p:cNvPr id="946183" name="Freeform 7"/>
          <p:cNvSpPr>
            <a:spLocks/>
          </p:cNvSpPr>
          <p:nvPr/>
        </p:nvSpPr>
        <p:spPr bwMode="auto">
          <a:xfrm>
            <a:off x="2936875" y="4614863"/>
            <a:ext cx="2446338" cy="271462"/>
          </a:xfrm>
          <a:custGeom>
            <a:avLst/>
            <a:gdLst>
              <a:gd name="T0" fmla="*/ 1541 w 1541"/>
              <a:gd name="T1" fmla="*/ 0 h 171"/>
              <a:gd name="T2" fmla="*/ 1541 w 1541"/>
              <a:gd name="T3" fmla="*/ 171 h 171"/>
              <a:gd name="T4" fmla="*/ 0 w 1541"/>
              <a:gd name="T5" fmla="*/ 171 h 171"/>
              <a:gd name="T6" fmla="*/ 0 w 1541"/>
              <a:gd name="T7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1" h="171">
                <a:moveTo>
                  <a:pt x="1541" y="0"/>
                </a:moveTo>
                <a:lnTo>
                  <a:pt x="1541" y="171"/>
                </a:lnTo>
                <a:lnTo>
                  <a:pt x="0" y="171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46184" name="Rectangle 8"/>
          <p:cNvSpPr>
            <a:spLocks noChangeArrowheads="1"/>
          </p:cNvSpPr>
          <p:nvPr/>
        </p:nvSpPr>
        <p:spPr bwMode="auto">
          <a:xfrm>
            <a:off x="352425" y="5024438"/>
            <a:ext cx="87671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Þ"/>
            </a:pPr>
            <a:r>
              <a:rPr lang="fr-FR" altLang="fr-FR" dirty="0"/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4; // </a:t>
            </a:r>
            <a:r>
              <a:rPr lang="fr-FR" altLang="fr-FR" dirty="0" smtClean="0"/>
              <a:t> </a:t>
            </a:r>
            <a:r>
              <a:rPr lang="fr-FR" altLang="fr-FR" dirty="0">
                <a:latin typeface="Times New Roman" pitchFamily="18" charset="0"/>
                <a:sym typeface="Symbol" pitchFamily="18" charset="2"/>
              </a:rPr>
              <a:t>interdit (conversion implicite de 4 nécessaire) </a:t>
            </a:r>
          </a:p>
        </p:txBody>
      </p:sp>
      <p:sp>
        <p:nvSpPr>
          <p:cNvPr id="946185" name="Rectangle 9"/>
          <p:cNvSpPr>
            <a:spLocks noChangeArrowheads="1"/>
          </p:cNvSpPr>
          <p:nvPr/>
        </p:nvSpPr>
        <p:spPr bwMode="auto">
          <a:xfrm>
            <a:off x="352425" y="5557838"/>
            <a:ext cx="75905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Þ"/>
            </a:pPr>
            <a:r>
              <a:rPr lang="fr-FR" altLang="fr-FR" dirty="0"/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(4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// </a:t>
            </a:r>
            <a:r>
              <a:rPr lang="fr-FR" altLang="fr-FR" dirty="0">
                <a:latin typeface="Times New Roman" pitchFamily="18" charset="0"/>
                <a:sym typeface="Symbol" pitchFamily="18" charset="2"/>
              </a:rPr>
              <a:t>OK mais stupide :</a:t>
            </a:r>
          </a:p>
        </p:txBody>
      </p:sp>
      <p:sp>
        <p:nvSpPr>
          <p:cNvPr id="946186" name="Rectangle 10"/>
          <p:cNvSpPr>
            <a:spLocks noChangeArrowheads="1"/>
          </p:cNvSpPr>
          <p:nvPr/>
        </p:nvSpPr>
        <p:spPr bwMode="auto">
          <a:xfrm>
            <a:off x="352425" y="6091238"/>
            <a:ext cx="41969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Þ"/>
            </a:pPr>
            <a:r>
              <a:rPr lang="fr-FR" altLang="fr-FR" dirty="0"/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at(4); // </a:t>
            </a:r>
            <a:r>
              <a:rPr lang="fr-FR" altLang="fr-FR" dirty="0">
                <a:latin typeface="Times New Roman" pitchFamily="18" charset="0"/>
                <a:sym typeface="Symbol" pitchFamily="18" charset="2"/>
              </a:rPr>
              <a:t>TB :</a:t>
            </a:r>
          </a:p>
        </p:txBody>
      </p:sp>
      <p:sp>
        <p:nvSpPr>
          <p:cNvPr id="946187" name="Text Box 11"/>
          <p:cNvSpPr txBox="1">
            <a:spLocks noChangeArrowheads="1"/>
          </p:cNvSpPr>
          <p:nvPr/>
        </p:nvSpPr>
        <p:spPr bwMode="auto">
          <a:xfrm>
            <a:off x="2051720" y="4259233"/>
            <a:ext cx="23391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719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4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4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4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4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4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autoUpdateAnimBg="0"/>
      <p:bldP spid="946180" grpId="0" autoUpdateAnimBg="0"/>
      <p:bldP spid="946181" grpId="0" autoUpdateAnimBg="0"/>
      <p:bldP spid="946182" grpId="0" autoUpdateAnimBg="0"/>
      <p:bldP spid="946183" grpId="0" animBg="1"/>
      <p:bldP spid="946184" grpId="0" autoUpdateAnimBg="0"/>
      <p:bldP spid="946185" grpId="0" autoUpdateAnimBg="0"/>
      <p:bldP spid="946186" grpId="0" autoUpdateAnimBg="0"/>
      <p:bldP spid="9461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993294" y="651099"/>
            <a:ext cx="5378906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312347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360661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1936923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625104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3808933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431233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5055121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738412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18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886254" y="2465783"/>
            <a:ext cx="3253698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240339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288653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1864915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553096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3736925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359225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4983113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692696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2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82D8-FD7B-4A60-BAF4-45D83A66F07A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1097730" name="Rectangle 2"/>
          <p:cNvSpPr>
            <a:spLocks noChangeArrowheads="1"/>
          </p:cNvSpPr>
          <p:nvPr/>
        </p:nvSpPr>
        <p:spPr bwMode="auto">
          <a:xfrm>
            <a:off x="533400" y="822325"/>
            <a:ext cx="76517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Rationnel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b="1" dirty="0">
                <a:latin typeface="Courier New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</a:rPr>
              <a:t>operator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double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const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return double </a:t>
            </a:r>
            <a:r>
              <a:rPr lang="fr-FR" altLang="fr-FR" dirty="0" smtClean="0">
                <a:latin typeface="Courier New" pitchFamily="49" charset="0"/>
              </a:rPr>
              <a:t>(</a:t>
            </a:r>
            <a:r>
              <a:rPr lang="fr-FR" altLang="fr-FR" dirty="0" err="1" smtClean="0">
                <a:latin typeface="Courier New" pitchFamily="49" charset="0"/>
              </a:rPr>
              <a:t>myNum</a:t>
            </a:r>
            <a:r>
              <a:rPr lang="fr-FR" altLang="fr-FR" dirty="0">
                <a:latin typeface="Courier New" pitchFamily="49" charset="0"/>
              </a:rPr>
              <a:t>) / double </a:t>
            </a:r>
            <a:r>
              <a:rPr lang="fr-FR" altLang="fr-FR" dirty="0" smtClean="0">
                <a:latin typeface="Courier New" pitchFamily="49" charset="0"/>
              </a:rPr>
              <a:t>(</a:t>
            </a:r>
            <a:r>
              <a:rPr lang="fr-FR" altLang="fr-FR" dirty="0" err="1" smtClean="0">
                <a:latin typeface="Courier New" pitchFamily="49" charset="0"/>
              </a:rPr>
              <a:t>myDenom</a:t>
            </a:r>
            <a:r>
              <a:rPr lang="fr-FR" altLang="fr-FR" dirty="0">
                <a:latin typeface="Courier New" pitchFamily="49" charset="0"/>
              </a:rPr>
              <a:t>);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} //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double</a:t>
            </a:r>
            <a:r>
              <a:rPr lang="fr-FR" altLang="fr-FR" dirty="0">
                <a:latin typeface="Courier New" pitchFamily="49" charset="0"/>
              </a:rPr>
              <a:t>()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smtClean="0">
                <a:latin typeface="Courier New" pitchFamily="49" charset="0"/>
              </a:rPr>
              <a:t>Rationnel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097731" name="Text Box 3"/>
          <p:cNvSpPr txBox="1">
            <a:spLocks noChangeArrowheads="1"/>
          </p:cNvSpPr>
          <p:nvPr/>
        </p:nvSpPr>
        <p:spPr bwMode="auto">
          <a:xfrm>
            <a:off x="544513" y="182563"/>
            <a:ext cx="903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Rappel</a:t>
            </a:r>
          </a:p>
        </p:txBody>
      </p:sp>
      <p:sp>
        <p:nvSpPr>
          <p:cNvPr id="1097732" name="Text Box 4"/>
          <p:cNvSpPr txBox="1">
            <a:spLocks noChangeArrowheads="1"/>
          </p:cNvSpPr>
          <p:nvPr/>
        </p:nvSpPr>
        <p:spPr bwMode="auto">
          <a:xfrm>
            <a:off x="533400" y="4098925"/>
            <a:ext cx="125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</a:p>
        </p:txBody>
      </p:sp>
      <p:sp>
        <p:nvSpPr>
          <p:cNvPr id="1097733" name="Text Box 5"/>
          <p:cNvSpPr txBox="1">
            <a:spLocks noChangeArrowheads="1"/>
          </p:cNvSpPr>
          <p:nvPr/>
        </p:nvSpPr>
        <p:spPr bwMode="auto">
          <a:xfrm>
            <a:off x="533400" y="4784725"/>
            <a:ext cx="3841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smtClean="0">
                <a:latin typeface="Courier New" pitchFamily="49" charset="0"/>
              </a:rPr>
              <a:t>Rationnel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(12, 3);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double </a:t>
            </a:r>
            <a:r>
              <a:rPr lang="fr-FR" altLang="fr-FR" dirty="0" err="1" smtClean="0">
                <a:latin typeface="Courier New" pitchFamily="49" charset="0"/>
              </a:rPr>
              <a:t>res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=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double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fr-FR" altLang="fr-FR" dirty="0" smtClean="0">
                <a:latin typeface="Courier New" pitchFamily="49" charset="0"/>
              </a:rPr>
              <a:t>r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fr-FR" altLang="fr-FR" dirty="0" smtClean="0">
                <a:latin typeface="Courier New" pitchFamily="49" charset="0"/>
              </a:rPr>
              <a:t>;</a:t>
            </a:r>
            <a:endParaRPr lang="fr-FR" altLang="fr-FR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9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0" grpId="0" autoUpdateAnimBg="0"/>
      <p:bldP spid="1097732" grpId="0" autoUpdateAnimBg="0"/>
      <p:bldP spid="10977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E55C-B39E-4425-A811-74CE9688C8B5}" type="slidenum">
              <a:rPr lang="fr-FR" altLang="fr-FR"/>
              <a:pPr/>
              <a:t>22</a:t>
            </a:fld>
            <a:endParaRPr lang="fr-FR" altLang="fr-FR"/>
          </a:p>
        </p:txBody>
      </p:sp>
      <p:sp>
        <p:nvSpPr>
          <p:cNvPr id="1098754" name="Text Box 2"/>
          <p:cNvSpPr txBox="1">
            <a:spLocks noChangeArrowheads="1"/>
          </p:cNvSpPr>
          <p:nvPr/>
        </p:nvSpPr>
        <p:spPr bwMode="auto">
          <a:xfrm>
            <a:off x="533400" y="258763"/>
            <a:ext cx="30380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altLang="fr-FR" dirty="0">
                <a:latin typeface="+mn-lt"/>
              </a:rPr>
              <a:t> 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 opérateur du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</a:p>
        </p:txBody>
      </p:sp>
      <p:sp>
        <p:nvSpPr>
          <p:cNvPr id="1098755" name="Text Box 3"/>
          <p:cNvSpPr txBox="1">
            <a:spLocks noChangeArrowheads="1"/>
          </p:cNvSpPr>
          <p:nvPr/>
        </p:nvSpPr>
        <p:spPr bwMode="auto">
          <a:xfrm>
            <a:off x="3581400" y="228600"/>
            <a:ext cx="1478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+mn-lt"/>
              </a:rPr>
              <a:t>(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priorité</a:t>
            </a:r>
            <a:r>
              <a:rPr lang="fr-FR" altLang="fr-FR" dirty="0">
                <a:latin typeface="+mn-lt"/>
              </a:rPr>
              <a:t> </a:t>
            </a:r>
            <a:r>
              <a:rPr lang="fr-FR" altLang="fr-FR" dirty="0">
                <a:cs typeface="Courier New" panose="02070309020205020404" pitchFamily="49" charset="0"/>
              </a:rPr>
              <a:t>16</a:t>
            </a:r>
            <a:r>
              <a:rPr lang="fr-FR" altLang="fr-FR" dirty="0">
                <a:latin typeface="+mn-lt"/>
              </a:rPr>
              <a:t>)</a:t>
            </a:r>
          </a:p>
        </p:txBody>
      </p:sp>
      <p:sp>
        <p:nvSpPr>
          <p:cNvPr id="1098756" name="Rectangle 4"/>
          <p:cNvSpPr>
            <a:spLocks noChangeArrowheads="1"/>
          </p:cNvSpPr>
          <p:nvPr/>
        </p:nvSpPr>
        <p:spPr bwMode="auto">
          <a:xfrm>
            <a:off x="5089525" y="228600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>
                <a:sym typeface="Symbol" pitchFamily="18" charset="2"/>
              </a:rPr>
              <a:t></a:t>
            </a:r>
          </a:p>
        </p:txBody>
      </p:sp>
      <p:sp>
        <p:nvSpPr>
          <p:cNvPr id="1098757" name="Rectangle 5"/>
          <p:cNvSpPr>
            <a:spLocks noChangeArrowheads="1"/>
          </p:cNvSpPr>
          <p:nvPr/>
        </p:nvSpPr>
        <p:spPr bwMode="auto">
          <a:xfrm>
            <a:off x="5835650" y="228600"/>
            <a:ext cx="21276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peut être surchargé</a:t>
            </a:r>
          </a:p>
        </p:txBody>
      </p:sp>
      <p:sp>
        <p:nvSpPr>
          <p:cNvPr id="1098758" name="Rectangle 6"/>
          <p:cNvSpPr>
            <a:spLocks noChangeArrowheads="1"/>
          </p:cNvSpPr>
          <p:nvPr/>
        </p:nvSpPr>
        <p:spPr bwMode="auto">
          <a:xfrm>
            <a:off x="8153400" y="228600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>
                <a:sym typeface="Symbol" pitchFamily="18" charset="2"/>
              </a:rPr>
              <a:t></a:t>
            </a:r>
          </a:p>
        </p:txBody>
      </p:sp>
      <p:sp>
        <p:nvSpPr>
          <p:cNvPr id="1098759" name="Rectangle 7"/>
          <p:cNvSpPr>
            <a:spLocks noChangeArrowheads="1"/>
          </p:cNvSpPr>
          <p:nvPr/>
        </p:nvSpPr>
        <p:spPr bwMode="auto">
          <a:xfrm>
            <a:off x="533400" y="822325"/>
            <a:ext cx="76517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Rationnel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b="1" dirty="0">
                <a:latin typeface="Courier New" pitchFamily="49" charset="0"/>
              </a:rPr>
              <a:t>    double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()</a:t>
            </a:r>
            <a:r>
              <a:rPr lang="fr-FR" altLang="fr-FR" b="1" dirty="0">
                <a:latin typeface="Courier New" pitchFamily="49" charset="0"/>
              </a:rPr>
              <a:t> (</a:t>
            </a:r>
            <a:r>
              <a:rPr lang="fr-FR" altLang="fr-FR" b="1" dirty="0" err="1">
                <a:latin typeface="Courier New" pitchFamily="49" charset="0"/>
              </a:rPr>
              <a:t>void</a:t>
            </a:r>
            <a:r>
              <a:rPr lang="fr-FR" altLang="fr-FR" b="1" dirty="0" smtClean="0">
                <a:latin typeface="Courier New" pitchFamily="49" charset="0"/>
              </a:rPr>
              <a:t>) </a:t>
            </a:r>
            <a:r>
              <a:rPr lang="fr-FR" altLang="fr-FR" b="1" dirty="0" err="1" smtClean="0">
                <a:latin typeface="Courier New" pitchFamily="49" charset="0"/>
              </a:rPr>
              <a:t>const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return double </a:t>
            </a:r>
            <a:r>
              <a:rPr lang="fr-FR" altLang="fr-FR" dirty="0" smtClean="0">
                <a:latin typeface="Courier New" pitchFamily="49" charset="0"/>
              </a:rPr>
              <a:t>(</a:t>
            </a:r>
            <a:r>
              <a:rPr lang="fr-FR" altLang="fr-FR" dirty="0" err="1" smtClean="0">
                <a:latin typeface="Courier New" pitchFamily="49" charset="0"/>
              </a:rPr>
              <a:t>myNum</a:t>
            </a:r>
            <a:r>
              <a:rPr lang="fr-FR" altLang="fr-FR" dirty="0">
                <a:latin typeface="Courier New" pitchFamily="49" charset="0"/>
              </a:rPr>
              <a:t>) / double </a:t>
            </a:r>
            <a:r>
              <a:rPr lang="fr-FR" altLang="fr-FR" dirty="0" smtClean="0">
                <a:latin typeface="Courier New" pitchFamily="49" charset="0"/>
              </a:rPr>
              <a:t>(</a:t>
            </a:r>
            <a:r>
              <a:rPr lang="fr-FR" altLang="fr-FR" dirty="0" err="1" smtClean="0">
                <a:latin typeface="Courier New" pitchFamily="49" charset="0"/>
              </a:rPr>
              <a:t>myDenom</a:t>
            </a:r>
            <a:r>
              <a:rPr lang="fr-FR" altLang="fr-FR" dirty="0">
                <a:latin typeface="Courier New" pitchFamily="49" charset="0"/>
              </a:rPr>
              <a:t>);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} //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()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smtClean="0">
                <a:latin typeface="Courier New" pitchFamily="49" charset="0"/>
              </a:rPr>
              <a:t>Rationnel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098760" name="Text Box 8"/>
          <p:cNvSpPr txBox="1">
            <a:spLocks noChangeArrowheads="1"/>
          </p:cNvSpPr>
          <p:nvPr/>
        </p:nvSpPr>
        <p:spPr bwMode="auto">
          <a:xfrm>
            <a:off x="533400" y="4098925"/>
            <a:ext cx="125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</a:p>
        </p:txBody>
      </p:sp>
      <p:sp>
        <p:nvSpPr>
          <p:cNvPr id="1098761" name="Text Box 9"/>
          <p:cNvSpPr txBox="1">
            <a:spLocks noChangeArrowheads="1"/>
          </p:cNvSpPr>
          <p:nvPr/>
        </p:nvSpPr>
        <p:spPr bwMode="auto">
          <a:xfrm>
            <a:off x="533400" y="4572000"/>
            <a:ext cx="3384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smtClean="0">
                <a:latin typeface="Courier New" pitchFamily="49" charset="0"/>
              </a:rPr>
              <a:t>Rationnel </a:t>
            </a:r>
            <a:r>
              <a:rPr lang="fr-FR" altLang="fr-FR" dirty="0" smtClean="0">
                <a:latin typeface="Courier New" pitchFamily="49" charset="0"/>
              </a:rPr>
              <a:t>r </a:t>
            </a:r>
            <a:r>
              <a:rPr lang="fr-FR" altLang="fr-FR" dirty="0">
                <a:latin typeface="Courier New" pitchFamily="49" charset="0"/>
              </a:rPr>
              <a:t>(12, 3);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double </a:t>
            </a:r>
            <a:r>
              <a:rPr lang="fr-FR" altLang="fr-FR" dirty="0" err="1" smtClean="0">
                <a:latin typeface="Courier New" pitchFamily="49" charset="0"/>
              </a:rPr>
              <a:t>res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= </a:t>
            </a:r>
            <a:r>
              <a:rPr lang="fr-FR" altLang="fr-FR" dirty="0" smtClean="0">
                <a:latin typeface="Courier New" pitchFamily="49" charset="0"/>
              </a:rPr>
              <a:t>r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fr-FR" altLang="fr-FR" dirty="0" smtClean="0">
                <a:latin typeface="Courier New" pitchFamily="49" charset="0"/>
              </a:rPr>
              <a:t>;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098762" name="Text Box 10"/>
          <p:cNvSpPr txBox="1">
            <a:spLocks noChangeArrowheads="1"/>
          </p:cNvSpPr>
          <p:nvPr/>
        </p:nvSpPr>
        <p:spPr bwMode="auto">
          <a:xfrm>
            <a:off x="3505200" y="5179983"/>
            <a:ext cx="38827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ressemble à l'appel d'une fonction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8763" name="Text Box 11"/>
          <p:cNvSpPr txBox="1">
            <a:spLocks noChangeArrowheads="1"/>
          </p:cNvSpPr>
          <p:nvPr/>
        </p:nvSpPr>
        <p:spPr bwMode="auto">
          <a:xfrm>
            <a:off x="3544888" y="5560983"/>
            <a:ext cx="22156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 objet</a:t>
            </a:r>
            <a:endParaRPr lang="fr-FR" alt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8764" name="Text Box 12"/>
          <p:cNvSpPr txBox="1">
            <a:spLocks noChangeArrowheads="1"/>
          </p:cNvSpPr>
          <p:nvPr/>
        </p:nvSpPr>
        <p:spPr bwMode="auto">
          <a:xfrm>
            <a:off x="533400" y="60960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  </a:t>
            </a:r>
            <a:r>
              <a:rPr lang="fr-FR" altLang="fr-FR" dirty="0" smtClean="0">
                <a:cs typeface="Courier New" panose="02070309020205020404" pitchFamily="49" charset="0"/>
              </a:rPr>
              <a:t>r</a:t>
            </a: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objet-fonction</a:t>
            </a:r>
          </a:p>
        </p:txBody>
      </p:sp>
      <p:sp>
        <p:nvSpPr>
          <p:cNvPr id="1098765" name="Rectangle 13"/>
          <p:cNvSpPr>
            <a:spLocks noChangeArrowheads="1"/>
          </p:cNvSpPr>
          <p:nvPr/>
        </p:nvSpPr>
        <p:spPr bwMode="auto">
          <a:xfrm>
            <a:off x="3733800" y="6094383"/>
            <a:ext cx="18213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 </a:t>
            </a:r>
            <a:r>
              <a:rPr lang="fr-FR" altLang="fr-FR" b="1" i="1" dirty="0" err="1"/>
              <a:t>functor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alt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9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9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9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9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9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9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9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9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9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9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4" grpId="0" autoUpdateAnimBg="0"/>
      <p:bldP spid="1098755" grpId="0" autoUpdateAnimBg="0"/>
      <p:bldP spid="1098756" grpId="0" autoUpdateAnimBg="0"/>
      <p:bldP spid="1098757" grpId="0" autoUpdateAnimBg="0"/>
      <p:bldP spid="1098758" grpId="0" autoUpdateAnimBg="0"/>
      <p:bldP spid="1098759" grpId="0" autoUpdateAnimBg="0"/>
      <p:bldP spid="1098760" grpId="0" autoUpdateAnimBg="0"/>
      <p:bldP spid="1098761" grpId="0" autoUpdateAnimBg="0"/>
      <p:bldP spid="1098762" grpId="0" autoUpdateAnimBg="0"/>
      <p:bldP spid="1098763" grpId="0" autoUpdateAnimBg="0"/>
      <p:bldP spid="1098764" grpId="0" autoUpdateAnimBg="0"/>
      <p:bldP spid="109876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A92A-E938-40EE-965C-35E1914E4B53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1099778" name="Text Box 2"/>
          <p:cNvSpPr txBox="1">
            <a:spLocks noChangeArrowheads="1"/>
          </p:cNvSpPr>
          <p:nvPr/>
        </p:nvSpPr>
        <p:spPr bwMode="auto">
          <a:xfrm>
            <a:off x="533400" y="242888"/>
            <a:ext cx="338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 surcharges possibles :</a:t>
            </a:r>
          </a:p>
        </p:txBody>
      </p:sp>
      <p:sp>
        <p:nvSpPr>
          <p:cNvPr id="1099779" name="Rectangle 3"/>
          <p:cNvSpPr>
            <a:spLocks noChangeArrowheads="1"/>
          </p:cNvSpPr>
          <p:nvPr/>
        </p:nvSpPr>
        <p:spPr bwMode="auto">
          <a:xfrm>
            <a:off x="533400" y="669925"/>
            <a:ext cx="818685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Rationnel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b="1" dirty="0">
                <a:latin typeface="Courier New" pitchFamily="49" charset="0"/>
              </a:rPr>
              <a:t>    double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()</a:t>
            </a:r>
            <a:r>
              <a:rPr lang="fr-FR" altLang="fr-FR" b="1" dirty="0">
                <a:latin typeface="Courier New" pitchFamily="49" charset="0"/>
              </a:rPr>
              <a:t> (</a:t>
            </a:r>
            <a:r>
              <a:rPr lang="fr-FR" altLang="fr-FR" b="1" dirty="0" err="1">
                <a:latin typeface="Courier New" pitchFamily="49" charset="0"/>
              </a:rPr>
              <a:t>void</a:t>
            </a:r>
            <a:r>
              <a:rPr lang="fr-FR" altLang="fr-FR" b="1" dirty="0" smtClean="0">
                <a:latin typeface="Courier New" pitchFamily="49" charset="0"/>
              </a:rPr>
              <a:t>) </a:t>
            </a:r>
            <a:r>
              <a:rPr lang="fr-FR" altLang="fr-FR" b="1" dirty="0" smtClean="0">
                <a:latin typeface="Courier New" pitchFamily="49" charset="0"/>
              </a:rPr>
              <a:t>    </a:t>
            </a:r>
            <a:r>
              <a:rPr lang="fr-FR" altLang="fr-FR" b="1" dirty="0" err="1" smtClean="0">
                <a:latin typeface="Courier New" pitchFamily="49" charset="0"/>
              </a:rPr>
              <a:t>const</a:t>
            </a:r>
            <a:r>
              <a:rPr lang="fr-FR" altLang="fr-FR" b="1" dirty="0" smtClean="0">
                <a:latin typeface="Courier New" pitchFamily="49" charset="0"/>
              </a:rPr>
              <a:t>; </a:t>
            </a:r>
            <a:r>
              <a:rPr lang="fr-FR" altLang="fr-FR" b="1" dirty="0">
                <a:latin typeface="Courier New" pitchFamily="49" charset="0"/>
              </a:rPr>
              <a:t>// déjà vue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smtClean="0">
                <a:latin typeface="Courier New" pitchFamily="49" charset="0"/>
              </a:rPr>
              <a:t>Rationnel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099780" name="Rectangle 4"/>
          <p:cNvSpPr>
            <a:spLocks noChangeArrowheads="1"/>
          </p:cNvSpPr>
          <p:nvPr/>
        </p:nvSpPr>
        <p:spPr bwMode="auto">
          <a:xfrm>
            <a:off x="1143000" y="2117725"/>
            <a:ext cx="557075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 smtClean="0">
                <a:latin typeface="Courier New" pitchFamily="49" charset="0"/>
              </a:rPr>
              <a:t>int</a:t>
            </a:r>
            <a:r>
              <a:rPr lang="fr-FR" altLang="fr-FR" b="1" dirty="0" smtClean="0">
                <a:latin typeface="Courier New" pitchFamily="49" charset="0"/>
              </a:rPr>
              <a:t>    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fr-FR" altLang="fr-FR" b="1" dirty="0">
                <a:latin typeface="Courier New" pitchFamily="49" charset="0"/>
              </a:rPr>
              <a:t> (</a:t>
            </a:r>
            <a:r>
              <a:rPr lang="fr-FR" altLang="fr-FR" b="1" dirty="0" err="1">
                <a:latin typeface="Courier New" pitchFamily="49" charset="0"/>
              </a:rPr>
              <a:t>bool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 smtClean="0">
                <a:latin typeface="Courier New" pitchFamily="49" charset="0"/>
              </a:rPr>
              <a:t>n</a:t>
            </a:r>
            <a:r>
              <a:rPr lang="fr-FR" altLang="fr-FR" b="1" dirty="0" err="1" smtClean="0">
                <a:latin typeface="Courier New" pitchFamily="49" charset="0"/>
              </a:rPr>
              <a:t>um</a:t>
            </a:r>
            <a:r>
              <a:rPr lang="fr-FR" altLang="fr-FR" b="1" dirty="0" smtClean="0">
                <a:latin typeface="Courier New" pitchFamily="49" charset="0"/>
              </a:rPr>
              <a:t>) </a:t>
            </a:r>
            <a:r>
              <a:rPr lang="fr-FR" altLang="fr-FR" b="1" dirty="0" err="1" smtClean="0">
                <a:latin typeface="Courier New" pitchFamily="49" charset="0"/>
              </a:rPr>
              <a:t>const</a:t>
            </a:r>
            <a:endParaRPr lang="fr-FR" altLang="fr-FR" b="1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 smtClean="0">
                <a:latin typeface="Courier New" pitchFamily="49" charset="0"/>
              </a:rPr>
              <a:t>num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? </a:t>
            </a:r>
            <a:r>
              <a:rPr lang="fr-FR" altLang="fr-FR" dirty="0" err="1" smtClean="0">
                <a:latin typeface="Courier New" pitchFamily="49" charset="0"/>
              </a:rPr>
              <a:t>myNum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: </a:t>
            </a:r>
            <a:r>
              <a:rPr lang="fr-FR" altLang="fr-FR" dirty="0" err="1" smtClean="0">
                <a:latin typeface="Courier New" pitchFamily="49" charset="0"/>
              </a:rPr>
              <a:t>myDenom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 //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(</a:t>
            </a:r>
            <a:r>
              <a:rPr lang="fr-FR" altLang="fr-FR" b="1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)</a:t>
            </a:r>
          </a:p>
        </p:txBody>
      </p:sp>
      <p:sp>
        <p:nvSpPr>
          <p:cNvPr id="1099781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125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</a:p>
        </p:txBody>
      </p:sp>
      <p:sp>
        <p:nvSpPr>
          <p:cNvPr id="1099782" name="Text Box 6"/>
          <p:cNvSpPr txBox="1">
            <a:spLocks noChangeArrowheads="1"/>
          </p:cNvSpPr>
          <p:nvPr/>
        </p:nvSpPr>
        <p:spPr bwMode="auto">
          <a:xfrm>
            <a:off x="533400" y="4964281"/>
            <a:ext cx="84946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smtClean="0">
                <a:latin typeface="Courier New" pitchFamily="49" charset="0"/>
              </a:rPr>
              <a:t>Rationnel </a:t>
            </a:r>
            <a:r>
              <a:rPr lang="fr-FR" altLang="fr-FR" dirty="0" smtClean="0">
                <a:latin typeface="Courier New" pitchFamily="49" charset="0"/>
              </a:rPr>
              <a:t>r </a:t>
            </a:r>
            <a:r>
              <a:rPr lang="fr-FR" altLang="fr-FR" dirty="0">
                <a:latin typeface="Courier New" pitchFamily="49" charset="0"/>
              </a:rPr>
              <a:t>(12, 3);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cout &lt;&lt;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r (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true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fr-FR" altLang="fr-FR" dirty="0">
                <a:latin typeface="Courier New" pitchFamily="49" charset="0"/>
              </a:rPr>
              <a:t> &lt;&lt; '/' &lt;&lt;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r (false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fr-FR" altLang="fr-FR" dirty="0">
                <a:latin typeface="Courier New" pitchFamily="49" charset="0"/>
              </a:rPr>
              <a:t> &lt;&lt; " = " &lt;&lt;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r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fr-FR" altLang="fr-FR" dirty="0" smtClean="0">
                <a:latin typeface="Courier New" pitchFamily="49" charset="0"/>
              </a:rPr>
              <a:t>;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099783" name="Text Box 7"/>
          <p:cNvSpPr txBox="1">
            <a:spLocks noChangeArrowheads="1"/>
          </p:cNvSpPr>
          <p:nvPr/>
        </p:nvSpPr>
        <p:spPr bwMode="auto">
          <a:xfrm>
            <a:off x="4267200" y="6232525"/>
            <a:ext cx="1403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12/3 = 4</a:t>
            </a:r>
          </a:p>
        </p:txBody>
      </p:sp>
      <p:sp>
        <p:nvSpPr>
          <p:cNvPr id="1099784" name="Rectangle 8"/>
          <p:cNvSpPr>
            <a:spLocks noChangeArrowheads="1"/>
          </p:cNvSpPr>
          <p:nvPr/>
        </p:nvSpPr>
        <p:spPr bwMode="auto">
          <a:xfrm>
            <a:off x="3094038" y="6232525"/>
            <a:ext cx="102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affiche :</a:t>
            </a:r>
          </a:p>
        </p:txBody>
      </p:sp>
    </p:spTree>
    <p:extLst>
      <p:ext uri="{BB962C8B-B14F-4D97-AF65-F5344CB8AC3E}">
        <p14:creationId xmlns:p14="http://schemas.microsoft.com/office/powerpoint/2010/main" val="14223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9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9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9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9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9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9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78" grpId="0" autoUpdateAnimBg="0"/>
      <p:bldP spid="1099779" grpId="0" autoUpdateAnimBg="0"/>
      <p:bldP spid="1099780" grpId="0" autoUpdateAnimBg="0"/>
      <p:bldP spid="1099781" grpId="0" autoUpdateAnimBg="0"/>
      <p:bldP spid="1099782" grpId="0" autoUpdateAnimBg="0"/>
      <p:bldP spid="1099783" grpId="0" autoUpdateAnimBg="0"/>
      <p:bldP spid="109978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9E82-3F7B-4FD0-BA0B-011CB6EC38BC}" type="slidenum">
              <a:rPr lang="fr-FR" altLang="fr-FR"/>
              <a:pPr/>
              <a:t>24</a:t>
            </a:fld>
            <a:endParaRPr lang="fr-FR" altLang="fr-FR"/>
          </a:p>
        </p:txBody>
      </p:sp>
      <p:sp>
        <p:nvSpPr>
          <p:cNvPr id="1100802" name="Text Box 2"/>
          <p:cNvSpPr txBox="1">
            <a:spLocks noChangeArrowheads="1"/>
          </p:cNvSpPr>
          <p:nvPr/>
        </p:nvSpPr>
        <p:spPr bwMode="auto">
          <a:xfrm>
            <a:off x="533400" y="242888"/>
            <a:ext cx="1274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:</a:t>
            </a:r>
          </a:p>
        </p:txBody>
      </p:sp>
      <p:sp>
        <p:nvSpPr>
          <p:cNvPr id="1100803" name="Rectangle 3"/>
          <p:cNvSpPr>
            <a:spLocks noChangeArrowheads="1"/>
          </p:cNvSpPr>
          <p:nvPr/>
        </p:nvSpPr>
        <p:spPr bwMode="auto">
          <a:xfrm>
            <a:off x="533400" y="669925"/>
            <a:ext cx="65849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Rationnel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b="1" dirty="0">
                <a:latin typeface="Courier New" pitchFamily="49" charset="0"/>
              </a:rPr>
              <a:t>    double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()</a:t>
            </a:r>
            <a:r>
              <a:rPr lang="fr-FR" altLang="fr-FR" b="1" dirty="0">
                <a:latin typeface="Courier New" pitchFamily="49" charset="0"/>
              </a:rPr>
              <a:t> (</a:t>
            </a:r>
            <a:r>
              <a:rPr lang="fr-FR" altLang="fr-FR" b="1" dirty="0" err="1">
                <a:latin typeface="Courier New" pitchFamily="49" charset="0"/>
              </a:rPr>
              <a:t>void</a:t>
            </a:r>
            <a:r>
              <a:rPr lang="fr-FR" altLang="fr-FR" b="1" dirty="0">
                <a:latin typeface="Courier New" pitchFamily="49" charset="0"/>
              </a:rPr>
              <a:t>); // déjà vue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smtClean="0">
                <a:latin typeface="Courier New" pitchFamily="49" charset="0"/>
              </a:rPr>
              <a:t>Rationnel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0804" name="Rectangle 4"/>
          <p:cNvSpPr>
            <a:spLocks noChangeArrowheads="1"/>
          </p:cNvSpPr>
          <p:nvPr/>
        </p:nvSpPr>
        <p:spPr bwMode="auto">
          <a:xfrm>
            <a:off x="1143000" y="2117725"/>
            <a:ext cx="572464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  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()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num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= </a:t>
            </a:r>
            <a:r>
              <a:rPr lang="fr-FR" altLang="fr-FR" b="1" dirty="0" err="1">
                <a:latin typeface="Courier New" pitchFamily="49" charset="0"/>
              </a:rPr>
              <a:t>true</a:t>
            </a:r>
            <a:r>
              <a:rPr lang="fr-FR" altLang="fr-FR" dirty="0">
                <a:latin typeface="Courier New" pitchFamily="49" charset="0"/>
              </a:rPr>
              <a:t>)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 smtClean="0">
                <a:latin typeface="Courier New" pitchFamily="49" charset="0"/>
              </a:rPr>
              <a:t>num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? </a:t>
            </a:r>
            <a:r>
              <a:rPr lang="fr-FR" altLang="fr-FR" dirty="0" err="1" smtClean="0">
                <a:latin typeface="Courier New" pitchFamily="49" charset="0"/>
              </a:rPr>
              <a:t>myNum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: </a:t>
            </a:r>
            <a:r>
              <a:rPr lang="fr-FR" altLang="fr-FR" dirty="0" err="1" smtClean="0">
                <a:latin typeface="Courier New" pitchFamily="49" charset="0"/>
              </a:rPr>
              <a:t>myDenom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 //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(</a:t>
            </a:r>
            <a:r>
              <a:rPr lang="fr-FR" altLang="fr-FR" b="1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)</a:t>
            </a:r>
          </a:p>
        </p:txBody>
      </p:sp>
      <p:sp>
        <p:nvSpPr>
          <p:cNvPr id="1100805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125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</a:p>
        </p:txBody>
      </p:sp>
      <p:sp>
        <p:nvSpPr>
          <p:cNvPr id="1100806" name="Text Box 6"/>
          <p:cNvSpPr txBox="1">
            <a:spLocks noChangeArrowheads="1"/>
          </p:cNvSpPr>
          <p:nvPr/>
        </p:nvSpPr>
        <p:spPr bwMode="auto">
          <a:xfrm>
            <a:off x="533400" y="4964281"/>
            <a:ext cx="84946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smtClean="0">
                <a:latin typeface="Courier New" pitchFamily="49" charset="0"/>
              </a:rPr>
              <a:t>Rationnel </a:t>
            </a:r>
            <a:r>
              <a:rPr lang="fr-FR" altLang="fr-FR" dirty="0" smtClean="0">
                <a:latin typeface="Courier New" pitchFamily="49" charset="0"/>
              </a:rPr>
              <a:t>r </a:t>
            </a:r>
            <a:r>
              <a:rPr lang="fr-FR" altLang="fr-FR" dirty="0">
                <a:latin typeface="Courier New" pitchFamily="49" charset="0"/>
              </a:rPr>
              <a:t>(12, 3);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cout &lt;&lt;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r (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true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fr-FR" altLang="fr-FR" dirty="0">
                <a:latin typeface="Courier New" pitchFamily="49" charset="0"/>
              </a:rPr>
              <a:t> &lt;&lt; '/' &lt;&lt;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r (false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fr-FR" altLang="fr-FR" dirty="0">
                <a:latin typeface="Courier New" pitchFamily="49" charset="0"/>
              </a:rPr>
              <a:t> &lt;&lt; " = " &lt;&lt;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r ()</a:t>
            </a:r>
            <a:r>
              <a:rPr lang="fr-FR" altLang="fr-FR" dirty="0" smtClean="0">
                <a:latin typeface="Courier New" pitchFamily="49" charset="0"/>
              </a:rPr>
              <a:t>;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0807" name="Freeform 7"/>
          <p:cNvSpPr>
            <a:spLocks/>
          </p:cNvSpPr>
          <p:nvPr/>
        </p:nvSpPr>
        <p:spPr bwMode="auto">
          <a:xfrm>
            <a:off x="7315200" y="2286000"/>
            <a:ext cx="785192" cy="3276600"/>
          </a:xfrm>
          <a:custGeom>
            <a:avLst/>
            <a:gdLst>
              <a:gd name="T0" fmla="*/ 0 w 336"/>
              <a:gd name="T1" fmla="*/ 0 h 2064"/>
              <a:gd name="T2" fmla="*/ 336 w 336"/>
              <a:gd name="T3" fmla="*/ 0 h 2064"/>
              <a:gd name="T4" fmla="*/ 336 w 336"/>
              <a:gd name="T5" fmla="*/ 2064 h 2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064">
                <a:moveTo>
                  <a:pt x="0" y="0"/>
                </a:moveTo>
                <a:lnTo>
                  <a:pt x="336" y="0"/>
                </a:lnTo>
                <a:lnTo>
                  <a:pt x="336" y="206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00808" name="Freeform 8"/>
          <p:cNvSpPr>
            <a:spLocks/>
          </p:cNvSpPr>
          <p:nvPr/>
        </p:nvSpPr>
        <p:spPr bwMode="auto">
          <a:xfrm>
            <a:off x="7315200" y="1828800"/>
            <a:ext cx="929208" cy="3733800"/>
          </a:xfrm>
          <a:custGeom>
            <a:avLst/>
            <a:gdLst>
              <a:gd name="T0" fmla="*/ 0 w 336"/>
              <a:gd name="T1" fmla="*/ 0 h 2064"/>
              <a:gd name="T2" fmla="*/ 336 w 336"/>
              <a:gd name="T3" fmla="*/ 0 h 2064"/>
              <a:gd name="T4" fmla="*/ 336 w 336"/>
              <a:gd name="T5" fmla="*/ 2064 h 2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064">
                <a:moveTo>
                  <a:pt x="0" y="0"/>
                </a:moveTo>
                <a:lnTo>
                  <a:pt x="336" y="0"/>
                </a:lnTo>
                <a:lnTo>
                  <a:pt x="336" y="206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00809" name="Text Box 9"/>
          <p:cNvSpPr txBox="1">
            <a:spLocks noChangeArrowheads="1"/>
          </p:cNvSpPr>
          <p:nvPr/>
        </p:nvSpPr>
        <p:spPr bwMode="auto">
          <a:xfrm>
            <a:off x="7315200" y="3748088"/>
            <a:ext cx="119697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+mn-lt"/>
              </a:rPr>
              <a:t>ambiguïté</a:t>
            </a:r>
          </a:p>
        </p:txBody>
      </p:sp>
      <p:sp>
        <p:nvSpPr>
          <p:cNvPr id="1100810" name="Text Box 10"/>
          <p:cNvSpPr txBox="1">
            <a:spLocks noChangeArrowheads="1"/>
          </p:cNvSpPr>
          <p:nvPr/>
        </p:nvSpPr>
        <p:spPr bwMode="auto">
          <a:xfrm>
            <a:off x="990600" y="6146800"/>
            <a:ext cx="741045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 fonctions ne peuvent se distinguer seulement par le type de retour</a:t>
            </a:r>
          </a:p>
        </p:txBody>
      </p:sp>
      <p:sp>
        <p:nvSpPr>
          <p:cNvPr id="1100811" name="Text Box 11"/>
          <p:cNvSpPr txBox="1">
            <a:spLocks noChangeArrowheads="1"/>
          </p:cNvSpPr>
          <p:nvPr/>
        </p:nvSpPr>
        <p:spPr bwMode="auto">
          <a:xfrm>
            <a:off x="7440613" y="4321175"/>
            <a:ext cx="9493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+mn-lt"/>
                <a:sym typeface="Symbol" pitchFamily="18" charset="2"/>
              </a:rPr>
              <a:t> faux</a:t>
            </a:r>
          </a:p>
        </p:txBody>
      </p:sp>
    </p:spTree>
    <p:extLst>
      <p:ext uri="{BB962C8B-B14F-4D97-AF65-F5344CB8AC3E}">
        <p14:creationId xmlns:p14="http://schemas.microsoft.com/office/powerpoint/2010/main" val="310018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0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0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0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0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0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0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0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4" grpId="0" autoUpdateAnimBg="0"/>
      <p:bldP spid="1100805" grpId="0" autoUpdateAnimBg="0"/>
      <p:bldP spid="1100806" grpId="0" autoUpdateAnimBg="0"/>
      <p:bldP spid="1100807" grpId="0" animBg="1"/>
      <p:bldP spid="1100808" grpId="0" animBg="1"/>
      <p:bldP spid="1100809" grpId="0" animBg="1" autoUpdateAnimBg="0"/>
      <p:bldP spid="1100810" grpId="0" animBg="1" autoUpdateAnimBg="0"/>
      <p:bldP spid="1100811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C76F-06D0-4A8C-AD92-212CCE64B427}" type="slidenum">
              <a:rPr lang="fr-FR" altLang="fr-FR"/>
              <a:pPr/>
              <a:t>25</a:t>
            </a:fld>
            <a:endParaRPr lang="fr-FR" altLang="fr-FR"/>
          </a:p>
        </p:txBody>
      </p:sp>
      <p:sp>
        <p:nvSpPr>
          <p:cNvPr id="1101826" name="Text Box 2"/>
          <p:cNvSpPr txBox="1">
            <a:spLocks noChangeArrowheads="1"/>
          </p:cNvSpPr>
          <p:nvPr/>
        </p:nvSpPr>
        <p:spPr bwMode="auto">
          <a:xfrm>
            <a:off x="3200399" y="304799"/>
            <a:ext cx="1776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quoi ça sert ?</a:t>
            </a:r>
          </a:p>
        </p:txBody>
      </p:sp>
      <p:sp>
        <p:nvSpPr>
          <p:cNvPr id="1101827" name="Text Box 3"/>
          <p:cNvSpPr txBox="1">
            <a:spLocks noChangeArrowheads="1"/>
          </p:cNvSpPr>
          <p:nvPr/>
        </p:nvSpPr>
        <p:spPr bwMode="auto">
          <a:xfrm>
            <a:off x="465137" y="1904999"/>
            <a:ext cx="461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 un objet en paramètre d'une fonction</a:t>
            </a:r>
          </a:p>
        </p:txBody>
      </p:sp>
      <p:sp>
        <p:nvSpPr>
          <p:cNvPr id="1101828" name="Text Box 4"/>
          <p:cNvSpPr txBox="1">
            <a:spLocks noChangeArrowheads="1"/>
          </p:cNvSpPr>
          <p:nvPr/>
        </p:nvSpPr>
        <p:spPr bwMode="auto">
          <a:xfrm>
            <a:off x="465137" y="1142999"/>
            <a:ext cx="5764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 une fonction en paramètre d'une autre fonction :</a:t>
            </a:r>
          </a:p>
        </p:txBody>
      </p:sp>
      <p:sp>
        <p:nvSpPr>
          <p:cNvPr id="1101829" name="Rectangle 5"/>
          <p:cNvSpPr>
            <a:spLocks noChangeArrowheads="1"/>
          </p:cNvSpPr>
          <p:nvPr/>
        </p:nvSpPr>
        <p:spPr bwMode="auto">
          <a:xfrm>
            <a:off x="6156176" y="1124744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facile et pas élégant</a:t>
            </a:r>
          </a:p>
        </p:txBody>
      </p:sp>
      <p:sp>
        <p:nvSpPr>
          <p:cNvPr id="1101830" name="Text Box 6"/>
          <p:cNvSpPr txBox="1">
            <a:spLocks noChangeArrowheads="1"/>
          </p:cNvSpPr>
          <p:nvPr/>
        </p:nvSpPr>
        <p:spPr bwMode="auto">
          <a:xfrm>
            <a:off x="457199" y="2346324"/>
            <a:ext cx="715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l'intérieur de la fonction, se servir de l'objet comme d'une fonction</a:t>
            </a:r>
          </a:p>
        </p:txBody>
      </p:sp>
      <p:sp>
        <p:nvSpPr>
          <p:cNvPr id="1101831" name="Rectangle 7"/>
          <p:cNvSpPr>
            <a:spLocks noChangeArrowheads="1"/>
          </p:cNvSpPr>
          <p:nvPr/>
        </p:nvSpPr>
        <p:spPr bwMode="auto">
          <a:xfrm>
            <a:off x="6012160" y="1903411"/>
            <a:ext cx="879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facile</a:t>
            </a:r>
          </a:p>
        </p:txBody>
      </p:sp>
      <p:sp>
        <p:nvSpPr>
          <p:cNvPr id="1101832" name="Rectangle 8"/>
          <p:cNvSpPr>
            <a:spLocks noChangeArrowheads="1"/>
          </p:cNvSpPr>
          <p:nvPr/>
        </p:nvSpPr>
        <p:spPr bwMode="auto">
          <a:xfrm>
            <a:off x="7619999" y="2347911"/>
            <a:ext cx="879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facile</a:t>
            </a:r>
          </a:p>
        </p:txBody>
      </p:sp>
      <p:sp>
        <p:nvSpPr>
          <p:cNvPr id="1101833" name="Text Box 9"/>
          <p:cNvSpPr txBox="1">
            <a:spLocks noChangeArrowheads="1"/>
          </p:cNvSpPr>
          <p:nvPr/>
        </p:nvSpPr>
        <p:spPr bwMode="auto">
          <a:xfrm>
            <a:off x="533400" y="3565525"/>
            <a:ext cx="30797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Pers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string   </a:t>
            </a:r>
            <a:r>
              <a:rPr lang="fr-FR" altLang="fr-FR" dirty="0" err="1" smtClean="0">
                <a:latin typeface="Courier New" pitchFamily="49" charset="0"/>
              </a:rPr>
              <a:t>myNom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myAge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smtClean="0">
                <a:latin typeface="Courier New" pitchFamily="49" charset="0"/>
              </a:rPr>
              <a:t>Pers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1834" name="Text Box 10"/>
          <p:cNvSpPr txBox="1">
            <a:spLocks noChangeArrowheads="1"/>
          </p:cNvSpPr>
          <p:nvPr/>
        </p:nvSpPr>
        <p:spPr bwMode="auto">
          <a:xfrm>
            <a:off x="517525" y="2986088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34876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0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0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01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0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01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0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0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26" grpId="0" autoUpdateAnimBg="0"/>
      <p:bldP spid="1101827" grpId="0" autoUpdateAnimBg="0"/>
      <p:bldP spid="1101828" grpId="0" autoUpdateAnimBg="0"/>
      <p:bldP spid="1101829" grpId="0" autoUpdateAnimBg="0"/>
      <p:bldP spid="1101830" grpId="0" autoUpdateAnimBg="0"/>
      <p:bldP spid="1101831" grpId="0" autoUpdateAnimBg="0"/>
      <p:bldP spid="1101832" grpId="0" autoUpdateAnimBg="0"/>
      <p:bldP spid="1101833" grpId="0" autoUpdateAnimBg="0"/>
      <p:bldP spid="110183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931-4B2C-489D-8449-039C3206696F}" type="slidenum">
              <a:rPr lang="fr-FR" altLang="fr-FR"/>
              <a:pPr/>
              <a:t>26</a:t>
            </a:fld>
            <a:endParaRPr lang="fr-FR" altLang="fr-FR"/>
          </a:p>
        </p:txBody>
      </p:sp>
      <p:sp>
        <p:nvSpPr>
          <p:cNvPr id="1102850" name="Text Box 2"/>
          <p:cNvSpPr txBox="1">
            <a:spLocks noChangeArrowheads="1"/>
          </p:cNvSpPr>
          <p:nvPr/>
        </p:nvSpPr>
        <p:spPr bwMode="auto">
          <a:xfrm>
            <a:off x="304800" y="822325"/>
            <a:ext cx="734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 &amp; </a:t>
            </a:r>
            <a:r>
              <a:rPr lang="fr-FR" altLang="fr-FR" dirty="0" err="1">
                <a:latin typeface="Courier New" pitchFamily="49" charset="0"/>
              </a:rPr>
              <a:t>v</a:t>
            </a:r>
            <a:r>
              <a:rPr lang="fr-FR" altLang="fr-FR" dirty="0" err="1" smtClean="0">
                <a:latin typeface="Courier New" pitchFamily="49" charset="0"/>
              </a:rPr>
              <a:t>Pers</a:t>
            </a:r>
            <a:r>
              <a:rPr lang="fr-FR" altLang="fr-FR" dirty="0">
                <a:latin typeface="Courier New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err="1">
                <a:latin typeface="Courier New" pitchFamily="49" charset="0"/>
              </a:rPr>
              <a:t>u</a:t>
            </a:r>
            <a:r>
              <a:rPr lang="fr-FR" altLang="fr-FR" dirty="0" err="1" smtClean="0">
                <a:latin typeface="Courier New" pitchFamily="49" charset="0"/>
              </a:rPr>
              <a:t>nePers</a:t>
            </a:r>
            <a:r>
              <a:rPr lang="fr-FR" altLang="fr-FR" dirty="0">
                <a:latin typeface="Courier New" pitchFamily="49" charset="0"/>
              </a:rPr>
              <a:t>)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for (</a:t>
            </a:r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i = 0; i &lt; </a:t>
            </a:r>
            <a:r>
              <a:rPr lang="fr-FR" altLang="fr-FR" dirty="0" err="1">
                <a:latin typeface="Courier New" pitchFamily="49" charset="0"/>
              </a:rPr>
              <a:t>v</a:t>
            </a:r>
            <a:r>
              <a:rPr lang="fr-FR" altLang="fr-FR" dirty="0" err="1" smtClean="0">
                <a:latin typeface="Courier New" pitchFamily="49" charset="0"/>
              </a:rPr>
              <a:t>Pers.size</a:t>
            </a:r>
            <a:r>
              <a:rPr lang="fr-FR" altLang="fr-FR" dirty="0">
                <a:latin typeface="Courier New" pitchFamily="49" charset="0"/>
              </a:rPr>
              <a:t>(); ++i)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if </a:t>
            </a:r>
            <a:r>
              <a:rPr lang="fr-FR" altLang="fr-FR" dirty="0" smtClean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</a:t>
            </a:r>
            <a:r>
              <a:rPr lang="fr-FR" altLang="fr-FR" dirty="0" err="1" smtClean="0">
                <a:latin typeface="Courier New" pitchFamily="49" charset="0"/>
              </a:rPr>
              <a:t>Pers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[i] </a:t>
            </a:r>
            <a:r>
              <a:rPr lang="fr-FR" altLang="fr-FR" b="1" dirty="0">
                <a:latin typeface="Courier New" pitchFamily="49" charset="0"/>
              </a:rPr>
              <a:t>==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u</a:t>
            </a:r>
            <a:r>
              <a:rPr lang="fr-FR" altLang="fr-FR" dirty="0" err="1" smtClean="0">
                <a:latin typeface="Courier New" pitchFamily="49" charset="0"/>
              </a:rPr>
              <a:t>nePers</a:t>
            </a:r>
            <a:r>
              <a:rPr lang="fr-FR" altLang="fr-FR" dirty="0">
                <a:latin typeface="Courier New" pitchFamily="49" charset="0"/>
              </a:rPr>
              <a:t>) return i;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::</a:t>
            </a:r>
            <a:r>
              <a:rPr lang="fr-FR" altLang="fr-FR" dirty="0" err="1">
                <a:latin typeface="Courier New" pitchFamily="49" charset="0"/>
              </a:rPr>
              <a:t>npos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>
                <a:latin typeface="Courier New" pitchFamily="49" charset="0"/>
              </a:rPr>
              <a:t>()</a:t>
            </a:r>
          </a:p>
        </p:txBody>
      </p:sp>
      <p:sp>
        <p:nvSpPr>
          <p:cNvPr id="1102851" name="Rectangle 3"/>
          <p:cNvSpPr>
            <a:spLocks noChangeArrowheads="1"/>
          </p:cNvSpPr>
          <p:nvPr/>
        </p:nvSpPr>
        <p:spPr bwMode="auto">
          <a:xfrm>
            <a:off x="304800" y="288925"/>
            <a:ext cx="475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typedef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vector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&lt;Pers&gt; </a:t>
            </a:r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;</a:t>
            </a:r>
          </a:p>
        </p:txBody>
      </p:sp>
      <p:sp>
        <p:nvSpPr>
          <p:cNvPr id="1102852" name="Rectangle 4"/>
          <p:cNvSpPr>
            <a:spLocks noChangeArrowheads="1"/>
          </p:cNvSpPr>
          <p:nvPr/>
        </p:nvSpPr>
        <p:spPr bwMode="auto">
          <a:xfrm>
            <a:off x="304800" y="3702050"/>
            <a:ext cx="1366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1 :</a:t>
            </a:r>
          </a:p>
        </p:txBody>
      </p:sp>
      <p:sp>
        <p:nvSpPr>
          <p:cNvPr id="1102853" name="Rectangle 5"/>
          <p:cNvSpPr>
            <a:spLocks noChangeArrowheads="1"/>
          </p:cNvSpPr>
          <p:nvPr/>
        </p:nvSpPr>
        <p:spPr bwMode="auto">
          <a:xfrm>
            <a:off x="1757363" y="3717925"/>
            <a:ext cx="51140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surcharger l'opérateur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classe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2854" name="Rectangle 6"/>
          <p:cNvSpPr>
            <a:spLocks noChangeArrowheads="1"/>
          </p:cNvSpPr>
          <p:nvPr/>
        </p:nvSpPr>
        <p:spPr bwMode="auto">
          <a:xfrm>
            <a:off x="3781425" y="4022725"/>
            <a:ext cx="3609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déconseillé si la classe existe déjà</a:t>
            </a:r>
          </a:p>
        </p:txBody>
      </p:sp>
      <p:sp>
        <p:nvSpPr>
          <p:cNvPr id="1102855" name="Rectangle 7"/>
          <p:cNvSpPr>
            <a:spLocks noChangeArrowheads="1"/>
          </p:cNvSpPr>
          <p:nvPr/>
        </p:nvSpPr>
        <p:spPr bwMode="auto">
          <a:xfrm>
            <a:off x="304800" y="4495800"/>
            <a:ext cx="1366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2 :</a:t>
            </a:r>
          </a:p>
        </p:txBody>
      </p:sp>
      <p:sp>
        <p:nvSpPr>
          <p:cNvPr id="1102856" name="Rectangle 8"/>
          <p:cNvSpPr>
            <a:spLocks noChangeArrowheads="1"/>
          </p:cNvSpPr>
          <p:nvPr/>
        </p:nvSpPr>
        <p:spPr bwMode="auto">
          <a:xfrm>
            <a:off x="1752600" y="4511675"/>
            <a:ext cx="53914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surcharger l'opérateur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hors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classe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2857" name="Rectangle 9"/>
          <p:cNvSpPr>
            <a:spLocks noChangeArrowheads="1"/>
          </p:cNvSpPr>
          <p:nvPr/>
        </p:nvSpPr>
        <p:spPr bwMode="auto">
          <a:xfrm>
            <a:off x="179512" y="5105400"/>
            <a:ext cx="895629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== 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p1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p2</a:t>
            </a:r>
            <a:r>
              <a:rPr lang="fr-FR" altLang="fr-FR" dirty="0" smtClean="0">
                <a:latin typeface="Courier New" pitchFamily="49" charset="0"/>
              </a:rPr>
              <a:t>) </a:t>
            </a:r>
            <a:r>
              <a:rPr lang="fr-FR" altLang="fr-FR" dirty="0" err="1" smtClean="0">
                <a:latin typeface="Courier New" pitchFamily="49" charset="0"/>
              </a:rPr>
              <a:t>const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smtClean="0">
                <a:latin typeface="Courier New" pitchFamily="49" charset="0"/>
              </a:rPr>
              <a:t>p1.getNom</a:t>
            </a:r>
            <a:r>
              <a:rPr lang="fr-FR" altLang="fr-FR" dirty="0">
                <a:latin typeface="Courier New" pitchFamily="49" charset="0"/>
              </a:rPr>
              <a:t>() == </a:t>
            </a:r>
            <a:r>
              <a:rPr lang="fr-FR" altLang="fr-FR" dirty="0" smtClean="0">
                <a:latin typeface="Courier New" pitchFamily="49" charset="0"/>
              </a:rPr>
              <a:t>p2.getNom</a:t>
            </a:r>
            <a:r>
              <a:rPr lang="fr-FR" altLang="fr-FR" dirty="0">
                <a:latin typeface="Courier New" pitchFamily="49" charset="0"/>
              </a:rPr>
              <a:t>() &amp;&amp;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</a:t>
            </a:r>
            <a:r>
              <a:rPr lang="fr-FR" altLang="fr-FR" dirty="0" smtClean="0">
                <a:latin typeface="Courier New" pitchFamily="49" charset="0"/>
              </a:rPr>
              <a:t>p1.getAge</a:t>
            </a:r>
            <a:r>
              <a:rPr lang="fr-FR" altLang="fr-FR" dirty="0">
                <a:latin typeface="Courier New" pitchFamily="49" charset="0"/>
              </a:rPr>
              <a:t>() == </a:t>
            </a:r>
            <a:r>
              <a:rPr lang="fr-FR" altLang="fr-FR" dirty="0" smtClean="0">
                <a:latin typeface="Courier New" pitchFamily="49" charset="0"/>
              </a:rPr>
              <a:t>p2.getAge</a:t>
            </a:r>
            <a:r>
              <a:rPr lang="fr-FR" altLang="fr-FR" dirty="0">
                <a:latin typeface="Courier New" pitchFamily="49" charset="0"/>
              </a:rPr>
              <a:t>();</a:t>
            </a:r>
          </a:p>
          <a:p>
            <a:pPr algn="l"/>
            <a:r>
              <a:rPr lang="fr-FR" altLang="fr-FR" dirty="0" smtClean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operator</a:t>
            </a:r>
            <a:r>
              <a:rPr lang="fr-FR" altLang="fr-FR" dirty="0" smtClean="0">
                <a:latin typeface="Courier New" pitchFamily="49" charset="0"/>
              </a:rPr>
              <a:t> ==()</a:t>
            </a:r>
            <a:endParaRPr lang="fr-FR" altLang="fr-FR" dirty="0">
              <a:latin typeface="Courier New" pitchFamily="49" charset="0"/>
            </a:endParaRPr>
          </a:p>
        </p:txBody>
      </p:sp>
      <p:grpSp>
        <p:nvGrpSpPr>
          <p:cNvPr id="1102858" name="Group 10"/>
          <p:cNvGrpSpPr>
            <a:grpSpLocks/>
          </p:cNvGrpSpPr>
          <p:nvPr/>
        </p:nvGrpSpPr>
        <p:grpSpPr bwMode="auto">
          <a:xfrm>
            <a:off x="3886200" y="2362200"/>
            <a:ext cx="4868864" cy="936625"/>
            <a:chOff x="2448" y="1488"/>
            <a:chExt cx="3067" cy="590"/>
          </a:xfrm>
        </p:grpSpPr>
        <p:sp>
          <p:nvSpPr>
            <p:cNvPr id="1102859" name="Rectangle 11"/>
            <p:cNvSpPr>
              <a:spLocks noChangeArrowheads="1"/>
            </p:cNvSpPr>
            <p:nvPr/>
          </p:nvSpPr>
          <p:spPr bwMode="auto">
            <a:xfrm>
              <a:off x="3569" y="1632"/>
              <a:ext cx="1946" cy="4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nécessite que </a:t>
              </a:r>
              <a:r>
                <a:rPr lang="fr-FR" altLang="fr-FR" dirty="0" err="1">
                  <a:latin typeface="Courier New" pitchFamily="49" charset="0"/>
                </a:rPr>
                <a:t>CVPers</a:t>
              </a:r>
              <a:r>
                <a:rPr lang="fr-FR" altLang="fr-FR" dirty="0">
                  <a:latin typeface="Courier New" pitchFamily="49" charset="0"/>
                </a:rPr>
                <a:t> </a:t>
              </a:r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soit</a:t>
              </a:r>
            </a:p>
            <a:p>
              <a:pPr algn="l"/>
              <a:r>
                <a:rPr lang="fr-FR" altLang="fr-FR" b="1" i="1" dirty="0" err="1">
                  <a:latin typeface="Courier New" pitchFamily="49" charset="0"/>
                </a:rPr>
                <a:t>EqualityComparable</a:t>
              </a:r>
              <a:endParaRPr lang="fr-FR" altLang="fr-FR" dirty="0">
                <a:latin typeface="Courier New" pitchFamily="49" charset="0"/>
              </a:endParaRPr>
            </a:p>
          </p:txBody>
        </p:sp>
        <p:sp>
          <p:nvSpPr>
            <p:cNvPr id="1102860" name="Freeform 12"/>
            <p:cNvSpPr>
              <a:spLocks/>
            </p:cNvSpPr>
            <p:nvPr/>
          </p:nvSpPr>
          <p:spPr bwMode="auto">
            <a:xfrm>
              <a:off x="2448" y="1488"/>
              <a:ext cx="1104" cy="240"/>
            </a:xfrm>
            <a:custGeom>
              <a:avLst/>
              <a:gdLst>
                <a:gd name="T0" fmla="*/ 0 w 1104"/>
                <a:gd name="T1" fmla="*/ 0 h 240"/>
                <a:gd name="T2" fmla="*/ 288 w 1104"/>
                <a:gd name="T3" fmla="*/ 240 h 240"/>
                <a:gd name="T4" fmla="*/ 1104 w 110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4" h="240">
                  <a:moveTo>
                    <a:pt x="0" y="0"/>
                  </a:moveTo>
                  <a:lnTo>
                    <a:pt x="288" y="240"/>
                  </a:lnTo>
                  <a:lnTo>
                    <a:pt x="1104" y="24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1102861" name="Line 13"/>
          <p:cNvSpPr>
            <a:spLocks noChangeShapeType="1"/>
          </p:cNvSpPr>
          <p:nvPr/>
        </p:nvSpPr>
        <p:spPr bwMode="auto">
          <a:xfrm>
            <a:off x="3886200" y="2133600"/>
            <a:ext cx="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55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2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0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0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0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0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0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0" grpId="0" autoUpdateAnimBg="0"/>
      <p:bldP spid="1102851" grpId="0" autoUpdateAnimBg="0"/>
      <p:bldP spid="1102852" grpId="0" autoUpdateAnimBg="0"/>
      <p:bldP spid="1102853" grpId="0" autoUpdateAnimBg="0"/>
      <p:bldP spid="1102854" grpId="0" autoUpdateAnimBg="0"/>
      <p:bldP spid="1102855" grpId="0" autoUpdateAnimBg="0"/>
      <p:bldP spid="1102856" grpId="0" autoUpdateAnimBg="0"/>
      <p:bldP spid="110285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5E5E-B6A0-4B3D-A629-3F7454C1C1FE}" type="slidenum">
              <a:rPr lang="fr-FR" altLang="fr-FR"/>
              <a:pPr/>
              <a:t>27</a:t>
            </a:fld>
            <a:endParaRPr lang="fr-FR" altLang="fr-FR"/>
          </a:p>
        </p:txBody>
      </p:sp>
      <p:sp>
        <p:nvSpPr>
          <p:cNvPr id="1103874" name="Rectangle 2"/>
          <p:cNvSpPr>
            <a:spLocks noChangeArrowheads="1"/>
          </p:cNvSpPr>
          <p:nvPr/>
        </p:nvSpPr>
        <p:spPr bwMode="auto">
          <a:xfrm>
            <a:off x="304800" y="288925"/>
            <a:ext cx="1641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Inconvénient :</a:t>
            </a:r>
          </a:p>
        </p:txBody>
      </p:sp>
      <p:sp>
        <p:nvSpPr>
          <p:cNvPr id="1103875" name="Rectangle 3"/>
          <p:cNvSpPr>
            <a:spLocks noChangeArrowheads="1"/>
          </p:cNvSpPr>
          <p:nvPr/>
        </p:nvSpPr>
        <p:spPr bwMode="auto">
          <a:xfrm>
            <a:off x="2057400" y="288925"/>
            <a:ext cx="485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d'autre façon de comparer deux personnes</a:t>
            </a:r>
          </a:p>
        </p:txBody>
      </p:sp>
      <p:sp>
        <p:nvSpPr>
          <p:cNvPr id="1103876" name="Rectangle 4"/>
          <p:cNvSpPr>
            <a:spLocks noChangeArrowheads="1"/>
          </p:cNvSpPr>
          <p:nvPr/>
        </p:nvSpPr>
        <p:spPr bwMode="auto">
          <a:xfrm>
            <a:off x="2057400" y="746125"/>
            <a:ext cx="485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(seulement par le nom ou seulement par l'âge)</a:t>
            </a:r>
          </a:p>
        </p:txBody>
      </p:sp>
      <p:sp>
        <p:nvSpPr>
          <p:cNvPr id="1103877" name="Rectangle 5"/>
          <p:cNvSpPr>
            <a:spLocks noChangeArrowheads="1"/>
          </p:cNvSpPr>
          <p:nvPr/>
        </p:nvSpPr>
        <p:spPr bwMode="auto">
          <a:xfrm>
            <a:off x="609600" y="1295400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>
                <a:sym typeface="Symbol" pitchFamily="18" charset="2"/>
              </a:rPr>
              <a:t></a:t>
            </a:r>
          </a:p>
        </p:txBody>
      </p:sp>
      <p:sp>
        <p:nvSpPr>
          <p:cNvPr id="1103878" name="Rectangle 6"/>
          <p:cNvSpPr>
            <a:spLocks noChangeArrowheads="1"/>
          </p:cNvSpPr>
          <p:nvPr/>
        </p:nvSpPr>
        <p:spPr bwMode="auto">
          <a:xfrm>
            <a:off x="1254125" y="1295400"/>
            <a:ext cx="501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 la fonction de comparaison en paramètre</a:t>
            </a:r>
          </a:p>
        </p:txBody>
      </p:sp>
      <p:sp>
        <p:nvSpPr>
          <p:cNvPr id="1103879" name="Text Box 7"/>
          <p:cNvSpPr txBox="1">
            <a:spLocks noChangeArrowheads="1"/>
          </p:cNvSpPr>
          <p:nvPr/>
        </p:nvSpPr>
        <p:spPr bwMode="auto">
          <a:xfrm>
            <a:off x="304800" y="2422525"/>
            <a:ext cx="78041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 &amp; </a:t>
            </a:r>
            <a:r>
              <a:rPr lang="fr-FR" altLang="fr-FR" dirty="0" err="1">
                <a:latin typeface="Courier New" pitchFamily="49" charset="0"/>
              </a:rPr>
              <a:t>v</a:t>
            </a:r>
            <a:r>
              <a:rPr lang="fr-FR" altLang="fr-FR" dirty="0" err="1" smtClean="0">
                <a:latin typeface="Courier New" pitchFamily="49" charset="0"/>
              </a:rPr>
              <a:t>Pers</a:t>
            </a:r>
            <a:r>
              <a:rPr lang="fr-FR" altLang="fr-FR" dirty="0">
                <a:latin typeface="Courier New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err="1">
                <a:latin typeface="Courier New" pitchFamily="49" charset="0"/>
              </a:rPr>
              <a:t>u</a:t>
            </a:r>
            <a:r>
              <a:rPr lang="fr-FR" altLang="fr-FR" dirty="0" err="1" smtClean="0">
                <a:latin typeface="Courier New" pitchFamily="49" charset="0"/>
              </a:rPr>
              <a:t>nePers</a:t>
            </a:r>
            <a:r>
              <a:rPr lang="fr-FR" altLang="fr-FR" dirty="0">
                <a:latin typeface="Courier New" pitchFamily="49" charset="0"/>
              </a:rPr>
              <a:t>,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                              )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for (</a:t>
            </a:r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i = 0; i &lt; </a:t>
            </a:r>
            <a:r>
              <a:rPr lang="fr-FR" altLang="fr-FR" dirty="0" err="1">
                <a:latin typeface="Courier New" pitchFamily="49" charset="0"/>
              </a:rPr>
              <a:t>VPers.size</a:t>
            </a:r>
            <a:r>
              <a:rPr lang="fr-FR" altLang="fr-FR" dirty="0">
                <a:latin typeface="Courier New" pitchFamily="49" charset="0"/>
              </a:rPr>
              <a:t>(); ++i)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if (</a:t>
            </a:r>
            <a:r>
              <a:rPr lang="fr-FR" altLang="fr-FR" b="1" dirty="0">
                <a:latin typeface="Courier New" pitchFamily="49" charset="0"/>
              </a:rPr>
              <a:t>                         </a:t>
            </a:r>
            <a:r>
              <a:rPr lang="fr-FR" altLang="fr-FR" dirty="0">
                <a:latin typeface="Courier New" pitchFamily="49" charset="0"/>
              </a:rPr>
              <a:t>) return i;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::</a:t>
            </a:r>
            <a:r>
              <a:rPr lang="fr-FR" altLang="fr-FR" dirty="0" err="1">
                <a:latin typeface="Courier New" pitchFamily="49" charset="0"/>
              </a:rPr>
              <a:t>npos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>
                <a:latin typeface="Courier New" pitchFamily="49" charset="0"/>
              </a:rPr>
              <a:t>()</a:t>
            </a:r>
          </a:p>
        </p:txBody>
      </p:sp>
      <p:sp>
        <p:nvSpPr>
          <p:cNvPr id="1103880" name="Rectangle 8"/>
          <p:cNvSpPr>
            <a:spLocks noChangeArrowheads="1"/>
          </p:cNvSpPr>
          <p:nvPr/>
        </p:nvSpPr>
        <p:spPr bwMode="auto">
          <a:xfrm>
            <a:off x="2178050" y="4251325"/>
            <a:ext cx="399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gal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(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v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Pers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[i],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u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nePers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1103881" name="Rectangle 9"/>
          <p:cNvSpPr>
            <a:spLocks noChangeArrowheads="1"/>
          </p:cNvSpPr>
          <p:nvPr/>
        </p:nvSpPr>
        <p:spPr bwMode="auto">
          <a:xfrm>
            <a:off x="2286000" y="3048000"/>
            <a:ext cx="8002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latin typeface="Courier New" pitchFamily="49" charset="0"/>
              </a:rPr>
              <a:t>e</a:t>
            </a:r>
            <a:r>
              <a:rPr lang="fr-FR" altLang="fr-FR" b="1" dirty="0" err="1" smtClean="0">
                <a:latin typeface="Courier New" pitchFamily="49" charset="0"/>
              </a:rPr>
              <a:t>gal</a:t>
            </a:r>
            <a:endParaRPr lang="fr-FR" altLang="fr-FR" b="1" dirty="0">
              <a:latin typeface="Courier New" pitchFamily="49" charset="0"/>
            </a:endParaRPr>
          </a:p>
        </p:txBody>
      </p:sp>
      <p:sp>
        <p:nvSpPr>
          <p:cNvPr id="1103882" name="Rectangle 10"/>
          <p:cNvSpPr>
            <a:spLocks noChangeArrowheads="1"/>
          </p:cNvSpPr>
          <p:nvPr/>
        </p:nvSpPr>
        <p:spPr bwMode="auto">
          <a:xfrm>
            <a:off x="1979712" y="3028890"/>
            <a:ext cx="12618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smtClean="0">
                <a:latin typeface="Courier New" pitchFamily="49" charset="0"/>
              </a:rPr>
              <a:t>(*    )</a:t>
            </a:r>
            <a:endParaRPr lang="fr-FR" altLang="fr-FR" b="1" dirty="0">
              <a:latin typeface="Courier New" pitchFamily="49" charset="0"/>
            </a:endParaRPr>
          </a:p>
        </p:txBody>
      </p:sp>
      <p:sp>
        <p:nvSpPr>
          <p:cNvPr id="1103883" name="Rectangle 11"/>
          <p:cNvSpPr>
            <a:spLocks noChangeArrowheads="1"/>
          </p:cNvSpPr>
          <p:nvPr/>
        </p:nvSpPr>
        <p:spPr bwMode="auto">
          <a:xfrm>
            <a:off x="1219200" y="304800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>
                <a:latin typeface="Courier New" pitchFamily="49" charset="0"/>
              </a:rPr>
              <a:t>bool</a:t>
            </a:r>
          </a:p>
        </p:txBody>
      </p:sp>
      <p:sp>
        <p:nvSpPr>
          <p:cNvPr id="1103884" name="Rectangle 12"/>
          <p:cNvSpPr>
            <a:spLocks noChangeArrowheads="1"/>
          </p:cNvSpPr>
          <p:nvPr/>
        </p:nvSpPr>
        <p:spPr bwMode="auto">
          <a:xfrm>
            <a:off x="3048000" y="3032125"/>
            <a:ext cx="490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>
                <a:latin typeface="Courier New" pitchFamily="49" charset="0"/>
              </a:rPr>
              <a:t>(</a:t>
            </a:r>
            <a:r>
              <a:rPr lang="fr-FR" altLang="fr-FR">
                <a:latin typeface="Courier New" pitchFamily="49" charset="0"/>
              </a:rPr>
              <a:t>                             </a:t>
            </a:r>
            <a:r>
              <a:rPr lang="fr-FR" altLang="fr-FR" b="1">
                <a:latin typeface="Courier New" pitchFamily="49" charset="0"/>
              </a:rPr>
              <a:t>)</a:t>
            </a:r>
          </a:p>
        </p:txBody>
      </p:sp>
      <p:sp>
        <p:nvSpPr>
          <p:cNvPr id="1103885" name="Rectangle 13"/>
          <p:cNvSpPr>
            <a:spLocks noChangeArrowheads="1"/>
          </p:cNvSpPr>
          <p:nvPr/>
        </p:nvSpPr>
        <p:spPr bwMode="auto">
          <a:xfrm>
            <a:off x="3244850" y="3032125"/>
            <a:ext cx="41857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&amp;,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67233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0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0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0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3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3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03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03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03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0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03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4" grpId="0" autoUpdateAnimBg="0"/>
      <p:bldP spid="1103875" grpId="0" autoUpdateAnimBg="0"/>
      <p:bldP spid="1103876" grpId="0" autoUpdateAnimBg="0"/>
      <p:bldP spid="1103877" grpId="0" autoUpdateAnimBg="0"/>
      <p:bldP spid="1103878" grpId="0" autoUpdateAnimBg="0"/>
      <p:bldP spid="1103879" grpId="0" autoUpdateAnimBg="0"/>
      <p:bldP spid="1103880" grpId="0" autoUpdateAnimBg="0"/>
      <p:bldP spid="1103881" grpId="0" autoUpdateAnimBg="0"/>
      <p:bldP spid="1103882" grpId="0" autoUpdateAnimBg="0"/>
      <p:bldP spid="1103883" grpId="0" autoUpdateAnimBg="0"/>
      <p:bldP spid="1103884" grpId="0" autoUpdateAnimBg="0"/>
      <p:bldP spid="110388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DA5E-5D93-447C-B3C4-54E3192762CC}" type="slidenum">
              <a:rPr lang="fr-FR" altLang="fr-FR"/>
              <a:pPr/>
              <a:t>28</a:t>
            </a:fld>
            <a:endParaRPr lang="fr-FR" altLang="fr-FR"/>
          </a:p>
        </p:txBody>
      </p:sp>
      <p:sp>
        <p:nvSpPr>
          <p:cNvPr id="1104898" name="Text Box 2"/>
          <p:cNvSpPr txBox="1">
            <a:spLocks noChangeArrowheads="1"/>
          </p:cNvSpPr>
          <p:nvPr/>
        </p:nvSpPr>
        <p:spPr bwMode="auto">
          <a:xfrm>
            <a:off x="381000" y="4191000"/>
            <a:ext cx="6432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v;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// Remplissage </a:t>
            </a:r>
            <a:r>
              <a:rPr lang="fr-FR" altLang="fr-FR" dirty="0" smtClean="0">
                <a:latin typeface="Courier New" pitchFamily="49" charset="0"/>
              </a:rPr>
              <a:t>v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 err="1">
                <a:latin typeface="Courier New" pitchFamily="49" charset="0"/>
              </a:rPr>
              <a:t>t</a:t>
            </a:r>
            <a:r>
              <a:rPr lang="fr-FR" altLang="fr-FR" dirty="0" err="1" smtClean="0">
                <a:latin typeface="Courier New" pitchFamily="49" charset="0"/>
              </a:rPr>
              <a:t>arAlf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(string ("</a:t>
            </a:r>
            <a:r>
              <a:rPr lang="fr-FR" altLang="fr-FR" dirty="0" err="1">
                <a:latin typeface="Courier New" pitchFamily="49" charset="0"/>
              </a:rPr>
              <a:t>Tartampion</a:t>
            </a:r>
            <a:r>
              <a:rPr lang="fr-FR" altLang="fr-FR" dirty="0">
                <a:latin typeface="Courier New" pitchFamily="49" charset="0"/>
              </a:rPr>
              <a:t>"), 19);</a:t>
            </a:r>
          </a:p>
          <a:p>
            <a:pPr algn="l"/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pos</a:t>
            </a:r>
            <a:r>
              <a:rPr lang="fr-FR" altLang="fr-FR" dirty="0">
                <a:latin typeface="Courier New" pitchFamily="49" charset="0"/>
              </a:rPr>
              <a:t>;</a:t>
            </a:r>
          </a:p>
        </p:txBody>
      </p:sp>
      <p:sp>
        <p:nvSpPr>
          <p:cNvPr id="1104899" name="Rectangle 3"/>
          <p:cNvSpPr>
            <a:spLocks noChangeArrowheads="1"/>
          </p:cNvSpPr>
          <p:nvPr/>
        </p:nvSpPr>
        <p:spPr bwMode="auto">
          <a:xfrm>
            <a:off x="304800" y="228600"/>
            <a:ext cx="834074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n</a:t>
            </a:r>
            <a:r>
              <a:rPr lang="fr-FR" altLang="fr-FR" dirty="0" err="1" smtClean="0">
                <a:latin typeface="Courier New" pitchFamily="49" charset="0"/>
              </a:rPr>
              <a:t>omEgal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p1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p2</a:t>
            </a:r>
            <a:r>
              <a:rPr lang="fr-FR" altLang="fr-FR" dirty="0" smtClean="0">
                <a:latin typeface="Courier New" pitchFamily="49" charset="0"/>
              </a:rPr>
              <a:t>) </a:t>
            </a:r>
            <a:r>
              <a:rPr lang="fr-FR" altLang="fr-FR" dirty="0" err="1" smtClean="0">
                <a:latin typeface="Courier New" pitchFamily="49" charset="0"/>
              </a:rPr>
              <a:t>const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1.getNom</a:t>
            </a:r>
            <a:r>
              <a:rPr lang="fr-FR" altLang="fr-FR" dirty="0">
                <a:latin typeface="Courier New" pitchFamily="49" charset="0"/>
              </a:rPr>
              <a:t>() == </a:t>
            </a:r>
            <a:r>
              <a:rPr lang="fr-FR" altLang="fr-FR" dirty="0" smtClean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2.getNom</a:t>
            </a:r>
            <a:r>
              <a:rPr lang="fr-FR" altLang="fr-FR" dirty="0">
                <a:latin typeface="Courier New" pitchFamily="49" charset="0"/>
              </a:rPr>
              <a:t>();</a:t>
            </a:r>
          </a:p>
          <a:p>
            <a:pPr algn="l"/>
            <a:r>
              <a:rPr lang="fr-FR" altLang="fr-FR" dirty="0" smtClean="0">
                <a:latin typeface="Courier New" pitchFamily="49" charset="0"/>
              </a:rPr>
              <a:t>} // </a:t>
            </a:r>
            <a:r>
              <a:rPr lang="fr-FR" altLang="fr-FR" dirty="0" err="1">
                <a:latin typeface="Courier New" pitchFamily="49" charset="0"/>
              </a:rPr>
              <a:t>n</a:t>
            </a:r>
            <a:r>
              <a:rPr lang="fr-FR" altLang="fr-FR" dirty="0" err="1" smtClean="0">
                <a:latin typeface="Courier New" pitchFamily="49" charset="0"/>
              </a:rPr>
              <a:t>omEgal</a:t>
            </a:r>
            <a:r>
              <a:rPr lang="fr-FR" altLang="fr-FR" dirty="0" smtClean="0">
                <a:latin typeface="Courier New" pitchFamily="49" charset="0"/>
              </a:rPr>
              <a:t>()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4900" name="Rectangle 4"/>
          <p:cNvSpPr>
            <a:spLocks noChangeArrowheads="1"/>
          </p:cNvSpPr>
          <p:nvPr/>
        </p:nvSpPr>
        <p:spPr bwMode="auto">
          <a:xfrm>
            <a:off x="304800" y="1524000"/>
            <a:ext cx="834074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AgeEgal</a:t>
            </a:r>
            <a:r>
              <a:rPr lang="fr-FR" altLang="fr-FR" dirty="0">
                <a:latin typeface="Courier New" pitchFamily="49" charset="0"/>
              </a:rPr>
              <a:t> 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1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p2</a:t>
            </a:r>
            <a:r>
              <a:rPr lang="fr-FR" altLang="fr-FR" dirty="0" smtClean="0">
                <a:latin typeface="Courier New" pitchFamily="49" charset="0"/>
              </a:rPr>
              <a:t>) </a:t>
            </a:r>
            <a:r>
              <a:rPr lang="fr-FR" altLang="fr-FR" dirty="0" err="1" smtClean="0">
                <a:latin typeface="Courier New" pitchFamily="49" charset="0"/>
              </a:rPr>
              <a:t>const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smtClean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1.getAge</a:t>
            </a:r>
            <a:r>
              <a:rPr lang="fr-FR" altLang="fr-FR" dirty="0">
                <a:latin typeface="Courier New" pitchFamily="49" charset="0"/>
              </a:rPr>
              <a:t>() == </a:t>
            </a:r>
            <a:r>
              <a:rPr lang="fr-FR" altLang="fr-FR" dirty="0" smtClean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2.getAge</a:t>
            </a:r>
            <a:r>
              <a:rPr lang="fr-FR" altLang="fr-FR" dirty="0">
                <a:latin typeface="Courier New" pitchFamily="49" charset="0"/>
              </a:rPr>
              <a:t>();</a:t>
            </a:r>
          </a:p>
          <a:p>
            <a:pPr algn="l"/>
            <a:r>
              <a:rPr lang="fr-FR" altLang="fr-FR" dirty="0" smtClean="0">
                <a:latin typeface="Courier New" pitchFamily="49" charset="0"/>
              </a:rPr>
              <a:t>} // </a:t>
            </a:r>
            <a:r>
              <a:rPr lang="fr-FR" altLang="fr-FR" dirty="0" err="1">
                <a:latin typeface="Courier New" pitchFamily="49" charset="0"/>
              </a:rPr>
              <a:t>a</a:t>
            </a:r>
            <a:r>
              <a:rPr lang="fr-FR" altLang="fr-FR" dirty="0" err="1" smtClean="0">
                <a:latin typeface="Courier New" pitchFamily="49" charset="0"/>
              </a:rPr>
              <a:t>geEgal</a:t>
            </a:r>
            <a:r>
              <a:rPr lang="fr-FR" altLang="fr-FR" dirty="0" smtClean="0">
                <a:latin typeface="Courier New" pitchFamily="49" charset="0"/>
              </a:rPr>
              <a:t>()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4901" name="Rectangle 5"/>
          <p:cNvSpPr>
            <a:spLocks noChangeArrowheads="1"/>
          </p:cNvSpPr>
          <p:nvPr/>
        </p:nvSpPr>
        <p:spPr bwMode="auto">
          <a:xfrm>
            <a:off x="349250" y="2895600"/>
            <a:ext cx="849463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t</a:t>
            </a:r>
            <a:r>
              <a:rPr lang="fr-FR" altLang="fr-FR" dirty="0" err="1" smtClean="0">
                <a:latin typeface="Courier New" pitchFamily="49" charset="0"/>
              </a:rPr>
              <a:t>outEgal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p1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p2</a:t>
            </a:r>
            <a:r>
              <a:rPr lang="fr-FR" altLang="fr-FR" dirty="0" smtClean="0">
                <a:latin typeface="Courier New" pitchFamily="49" charset="0"/>
              </a:rPr>
              <a:t>) </a:t>
            </a:r>
            <a:r>
              <a:rPr lang="fr-FR" altLang="fr-FR" dirty="0" err="1" smtClean="0">
                <a:latin typeface="Courier New" pitchFamily="49" charset="0"/>
              </a:rPr>
              <a:t>const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>
                <a:latin typeface="Courier New" pitchFamily="49" charset="0"/>
              </a:rPr>
              <a:t>n</a:t>
            </a:r>
            <a:r>
              <a:rPr lang="fr-FR" altLang="fr-FR" dirty="0" err="1" smtClean="0">
                <a:latin typeface="Courier New" pitchFamily="49" charset="0"/>
              </a:rPr>
              <a:t>omEgal</a:t>
            </a:r>
            <a:r>
              <a:rPr lang="fr-FR" altLang="fr-FR" dirty="0" smtClean="0">
                <a:latin typeface="Courier New" pitchFamily="49" charset="0"/>
              </a:rPr>
              <a:t> (</a:t>
            </a:r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1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2</a:t>
            </a:r>
            <a:r>
              <a:rPr lang="fr-FR" altLang="fr-FR" dirty="0">
                <a:latin typeface="Courier New" pitchFamily="49" charset="0"/>
              </a:rPr>
              <a:t>) &amp;&amp; </a:t>
            </a:r>
            <a:r>
              <a:rPr lang="fr-FR" altLang="fr-FR" dirty="0" err="1">
                <a:latin typeface="Courier New" pitchFamily="49" charset="0"/>
              </a:rPr>
              <a:t>a</a:t>
            </a:r>
            <a:r>
              <a:rPr lang="fr-FR" altLang="fr-FR" dirty="0" err="1" smtClean="0">
                <a:latin typeface="Courier New" pitchFamily="49" charset="0"/>
              </a:rPr>
              <a:t>geEgal</a:t>
            </a:r>
            <a:r>
              <a:rPr lang="fr-FR" altLang="fr-FR" dirty="0" smtClean="0">
                <a:latin typeface="Courier New" pitchFamily="49" charset="0"/>
              </a:rPr>
              <a:t> (p1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 smtClean="0">
                <a:latin typeface="Courier New" pitchFamily="49" charset="0"/>
              </a:rPr>
              <a:t>p2</a:t>
            </a:r>
            <a:r>
              <a:rPr lang="fr-FR" altLang="fr-FR" dirty="0">
                <a:latin typeface="Courier New" pitchFamily="49" charset="0"/>
              </a:rPr>
              <a:t>);</a:t>
            </a:r>
          </a:p>
          <a:p>
            <a:pPr algn="l"/>
            <a:r>
              <a:rPr lang="fr-FR" altLang="fr-FR" dirty="0" smtClean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ToutEgal</a:t>
            </a:r>
            <a:r>
              <a:rPr lang="fr-FR" altLang="fr-FR" dirty="0" smtClean="0">
                <a:latin typeface="Courier New" pitchFamily="49" charset="0"/>
              </a:rPr>
              <a:t>()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4902" name="Rectangle 6"/>
          <p:cNvSpPr>
            <a:spLocks noChangeArrowheads="1"/>
          </p:cNvSpPr>
          <p:nvPr/>
        </p:nvSpPr>
        <p:spPr bwMode="auto">
          <a:xfrm>
            <a:off x="381000" y="5562600"/>
            <a:ext cx="567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os </a:t>
            </a:r>
            <a:r>
              <a:rPr lang="fr-FR" altLang="fr-FR" dirty="0">
                <a:latin typeface="Courier New" pitchFamily="49" charset="0"/>
              </a:rPr>
              <a:t>=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 smtClean="0">
                <a:latin typeface="Courier New" pitchFamily="49" charset="0"/>
              </a:rPr>
              <a:t> (v, </a:t>
            </a:r>
            <a:r>
              <a:rPr lang="fr-FR" altLang="fr-FR" dirty="0" err="1">
                <a:latin typeface="Courier New" pitchFamily="49" charset="0"/>
              </a:rPr>
              <a:t>t</a:t>
            </a:r>
            <a:r>
              <a:rPr lang="fr-FR" altLang="fr-FR" dirty="0" err="1" smtClean="0">
                <a:latin typeface="Courier New" pitchFamily="49" charset="0"/>
              </a:rPr>
              <a:t>arAlf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b="1" dirty="0" err="1">
                <a:latin typeface="Courier New" pitchFamily="49" charset="0"/>
              </a:rPr>
              <a:t>a</a:t>
            </a:r>
            <a:r>
              <a:rPr lang="fr-FR" altLang="fr-FR" b="1" dirty="0" err="1" smtClean="0">
                <a:latin typeface="Courier New" pitchFamily="49" charset="0"/>
              </a:rPr>
              <a:t>geEgal</a:t>
            </a:r>
            <a:r>
              <a:rPr lang="fr-FR" altLang="fr-FR" dirty="0">
                <a:latin typeface="Courier New" pitchFamily="49" charset="0"/>
              </a:rPr>
              <a:t>);</a:t>
            </a:r>
          </a:p>
        </p:txBody>
      </p:sp>
      <p:sp>
        <p:nvSpPr>
          <p:cNvPr id="1104903" name="Rectangle 7"/>
          <p:cNvSpPr>
            <a:spLocks noChangeArrowheads="1"/>
          </p:cNvSpPr>
          <p:nvPr/>
        </p:nvSpPr>
        <p:spPr bwMode="auto">
          <a:xfrm>
            <a:off x="381000" y="6080125"/>
            <a:ext cx="567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os </a:t>
            </a:r>
            <a:r>
              <a:rPr lang="fr-FR" altLang="fr-FR" dirty="0">
                <a:latin typeface="Courier New" pitchFamily="49" charset="0"/>
              </a:rPr>
              <a:t>= </a:t>
            </a:r>
            <a:r>
              <a:rPr lang="fr-FR" altLang="fr-FR" dirty="0" err="1">
                <a:latin typeface="Courier New" pitchFamily="49" charset="0"/>
              </a:rPr>
              <a:t>p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 smtClean="0">
                <a:latin typeface="Courier New" pitchFamily="49" charset="0"/>
              </a:rPr>
              <a:t> (v, </a:t>
            </a:r>
            <a:r>
              <a:rPr lang="fr-FR" altLang="fr-FR" dirty="0" err="1">
                <a:latin typeface="Courier New" pitchFamily="49" charset="0"/>
              </a:rPr>
              <a:t>t</a:t>
            </a:r>
            <a:r>
              <a:rPr lang="fr-FR" altLang="fr-FR" dirty="0" err="1" smtClean="0">
                <a:latin typeface="Courier New" pitchFamily="49" charset="0"/>
              </a:rPr>
              <a:t>arAlf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b="1" dirty="0" err="1">
                <a:latin typeface="Courier New" pitchFamily="49" charset="0"/>
              </a:rPr>
              <a:t>n</a:t>
            </a:r>
            <a:r>
              <a:rPr lang="fr-FR" altLang="fr-FR" b="1" dirty="0" err="1" smtClean="0">
                <a:latin typeface="Courier New" pitchFamily="49" charset="0"/>
              </a:rPr>
              <a:t>omEgal</a:t>
            </a:r>
            <a:r>
              <a:rPr lang="fr-FR" altLang="fr-FR" dirty="0">
                <a:latin typeface="Courier New" pitchFamily="49" charset="0"/>
              </a:rPr>
              <a:t>);</a:t>
            </a:r>
          </a:p>
        </p:txBody>
      </p:sp>
      <p:sp>
        <p:nvSpPr>
          <p:cNvPr id="1104904" name="AutoShape 8"/>
          <p:cNvSpPr>
            <a:spLocks/>
          </p:cNvSpPr>
          <p:nvPr/>
        </p:nvSpPr>
        <p:spPr bwMode="auto">
          <a:xfrm>
            <a:off x="4343400" y="4024313"/>
            <a:ext cx="2438400" cy="400110"/>
          </a:xfrm>
          <a:prstGeom prst="callout3">
            <a:avLst>
              <a:gd name="adj1" fmla="val 28125"/>
              <a:gd name="adj2" fmla="val 103125"/>
              <a:gd name="adj3" fmla="val 28125"/>
              <a:gd name="adj4" fmla="val 108593"/>
              <a:gd name="adj5" fmla="val 365625"/>
              <a:gd name="adj6" fmla="val 108593"/>
              <a:gd name="adj7" fmla="val 421486"/>
              <a:gd name="adj8" fmla="val 67384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premier qui a 19 ans</a:t>
            </a:r>
          </a:p>
        </p:txBody>
      </p:sp>
      <p:grpSp>
        <p:nvGrpSpPr>
          <p:cNvPr id="1104905" name="Group 9"/>
          <p:cNvGrpSpPr>
            <a:grpSpLocks/>
          </p:cNvGrpSpPr>
          <p:nvPr/>
        </p:nvGrpSpPr>
        <p:grpSpPr bwMode="auto">
          <a:xfrm>
            <a:off x="6019800" y="5105400"/>
            <a:ext cx="2943225" cy="1143000"/>
            <a:chOff x="3792" y="3216"/>
            <a:chExt cx="1854" cy="720"/>
          </a:xfrm>
        </p:grpSpPr>
        <p:sp>
          <p:nvSpPr>
            <p:cNvPr id="1104906" name="Rectangle 10"/>
            <p:cNvSpPr>
              <a:spLocks noChangeArrowheads="1"/>
            </p:cNvSpPr>
            <p:nvPr/>
          </p:nvSpPr>
          <p:spPr bwMode="auto">
            <a:xfrm>
              <a:off x="4560" y="3216"/>
              <a:ext cx="1086" cy="6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premier qui</a:t>
              </a:r>
            </a:p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s'appelle</a:t>
              </a:r>
            </a:p>
            <a:p>
              <a:pPr algn="l"/>
              <a:r>
                <a:rPr lang="fr-FR" altLang="fr-FR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Tartampion</a:t>
              </a:r>
              <a:endParaRPr lang="fr-FR" altLang="fr-FR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04907" name="Line 11"/>
            <p:cNvSpPr>
              <a:spLocks noChangeShapeType="1"/>
            </p:cNvSpPr>
            <p:nvPr/>
          </p:nvSpPr>
          <p:spPr bwMode="auto">
            <a:xfrm flipH="1">
              <a:off x="3792" y="3792"/>
              <a:ext cx="72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02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0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0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0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0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0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0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4898" grpId="0" autoUpdateAnimBg="0"/>
      <p:bldP spid="1104899" grpId="0" autoUpdateAnimBg="0"/>
      <p:bldP spid="1104900" grpId="0" autoUpdateAnimBg="0"/>
      <p:bldP spid="1104901" grpId="0" autoUpdateAnimBg="0"/>
      <p:bldP spid="1104902" grpId="0" autoUpdateAnimBg="0"/>
      <p:bldP spid="1104903" grpId="0" autoUpdateAnimBg="0"/>
      <p:bldP spid="1104904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9503-AE9F-49BD-9C96-C34C30540047}" type="slidenum">
              <a:rPr lang="fr-FR" altLang="fr-FR"/>
              <a:pPr/>
              <a:t>29</a:t>
            </a:fld>
            <a:endParaRPr lang="fr-FR" altLang="fr-FR"/>
          </a:p>
        </p:txBody>
      </p:sp>
      <p:sp>
        <p:nvSpPr>
          <p:cNvPr id="1105922" name="Rectangle 2"/>
          <p:cNvSpPr>
            <a:spLocks noChangeArrowheads="1"/>
          </p:cNvSpPr>
          <p:nvPr/>
        </p:nvSpPr>
        <p:spPr bwMode="auto">
          <a:xfrm>
            <a:off x="2301875" y="212725"/>
            <a:ext cx="501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 la fonction de comparaison en paramètre</a:t>
            </a:r>
          </a:p>
        </p:txBody>
      </p:sp>
      <p:sp>
        <p:nvSpPr>
          <p:cNvPr id="1105923" name="Rectangle 3"/>
          <p:cNvSpPr>
            <a:spLocks noChangeArrowheads="1"/>
          </p:cNvSpPr>
          <p:nvPr/>
        </p:nvSpPr>
        <p:spPr bwMode="auto">
          <a:xfrm>
            <a:off x="473075" y="212725"/>
            <a:ext cx="177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Autre solution :</a:t>
            </a:r>
          </a:p>
        </p:txBody>
      </p:sp>
      <p:sp>
        <p:nvSpPr>
          <p:cNvPr id="1105924" name="Rectangle 4"/>
          <p:cNvSpPr>
            <a:spLocks noChangeArrowheads="1"/>
          </p:cNvSpPr>
          <p:nvPr/>
        </p:nvSpPr>
        <p:spPr bwMode="auto">
          <a:xfrm>
            <a:off x="2339752" y="593725"/>
            <a:ext cx="30155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 forme d'un  </a:t>
            </a:r>
            <a:r>
              <a:rPr lang="fr-FR" altLang="fr-FR" b="1" i="1" dirty="0" err="1">
                <a:cs typeface="Courier New" panose="02070309020205020404" pitchFamily="49" charset="0"/>
              </a:rPr>
              <a:t>functor</a:t>
            </a:r>
            <a:endParaRPr lang="fr-FR" altLang="fr-FR" dirty="0">
              <a:cs typeface="Courier New" panose="02070309020205020404" pitchFamily="49" charset="0"/>
            </a:endParaRPr>
          </a:p>
        </p:txBody>
      </p:sp>
      <p:sp>
        <p:nvSpPr>
          <p:cNvPr id="1105925" name="Rectangle 5"/>
          <p:cNvSpPr>
            <a:spLocks noChangeArrowheads="1"/>
          </p:cNvSpPr>
          <p:nvPr/>
        </p:nvSpPr>
        <p:spPr bwMode="auto">
          <a:xfrm>
            <a:off x="473075" y="1050925"/>
            <a:ext cx="695575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</a:rPr>
              <a:t>NomEgal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() 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1</a:t>
            </a:r>
            <a:r>
              <a:rPr lang="fr-FR" altLang="fr-FR" dirty="0">
                <a:latin typeface="Courier New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2</a:t>
            </a:r>
            <a:r>
              <a:rPr lang="fr-FR" altLang="fr-FR" dirty="0" smtClean="0">
                <a:latin typeface="Courier New" pitchFamily="49" charset="0"/>
              </a:rPr>
              <a:t>) </a:t>
            </a:r>
            <a:r>
              <a:rPr lang="fr-FR" altLang="fr-FR" dirty="0" err="1" smtClean="0">
                <a:latin typeface="Courier New" pitchFamily="49" charset="0"/>
              </a:rPr>
              <a:t>const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return </a:t>
            </a:r>
            <a:r>
              <a:rPr lang="fr-FR" altLang="fr-FR" dirty="0" smtClean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1.getNom</a:t>
            </a:r>
            <a:r>
              <a:rPr lang="fr-FR" altLang="fr-FR" dirty="0">
                <a:latin typeface="Courier New" pitchFamily="49" charset="0"/>
              </a:rPr>
              <a:t>() == </a:t>
            </a:r>
            <a:r>
              <a:rPr lang="fr-FR" altLang="fr-FR" dirty="0" smtClean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2.getNom</a:t>
            </a:r>
            <a:r>
              <a:rPr lang="fr-FR" altLang="fr-FR" dirty="0">
                <a:latin typeface="Courier New" pitchFamily="49" charset="0"/>
              </a:rPr>
              <a:t>();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smtClean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operator</a:t>
            </a:r>
            <a:r>
              <a:rPr lang="fr-FR" altLang="fr-FR" dirty="0"/>
              <a:t> </a:t>
            </a:r>
            <a:r>
              <a:rPr lang="fr-FR" altLang="fr-FR" dirty="0" smtClean="0">
                <a:latin typeface="Courier New" pitchFamily="49" charset="0"/>
              </a:rPr>
              <a:t>()(</a:t>
            </a:r>
            <a:r>
              <a:rPr lang="fr-FR" altLang="fr-FR" dirty="0" err="1" smtClean="0">
                <a:latin typeface="Courier New" pitchFamily="49" charset="0"/>
              </a:rPr>
              <a:t>void</a:t>
            </a:r>
            <a:r>
              <a:rPr lang="fr-FR" altLang="fr-FR" dirty="0" smtClean="0">
                <a:latin typeface="Courier New" pitchFamily="49" charset="0"/>
              </a:rPr>
              <a:t>)</a:t>
            </a:r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</a:rPr>
              <a:t>NomEgal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5926" name="Rectangle 6"/>
          <p:cNvSpPr>
            <a:spLocks noChangeArrowheads="1"/>
          </p:cNvSpPr>
          <p:nvPr/>
        </p:nvSpPr>
        <p:spPr bwMode="auto">
          <a:xfrm>
            <a:off x="533400" y="4343400"/>
            <a:ext cx="23551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Exemple d'utilisation</a:t>
            </a:r>
          </a:p>
        </p:txBody>
      </p:sp>
      <p:sp>
        <p:nvSpPr>
          <p:cNvPr id="1105927" name="Rectangle 7"/>
          <p:cNvSpPr>
            <a:spLocks noChangeArrowheads="1"/>
          </p:cNvSpPr>
          <p:nvPr/>
        </p:nvSpPr>
        <p:spPr bwMode="auto">
          <a:xfrm>
            <a:off x="685800" y="4953000"/>
            <a:ext cx="6584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 smtClean="0">
                <a:latin typeface="Courier New" pitchFamily="49" charset="0"/>
              </a:rPr>
              <a:t>NomEgal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n</a:t>
            </a:r>
            <a:r>
              <a:rPr lang="fr-FR" altLang="fr-FR" dirty="0" err="1" smtClean="0">
                <a:latin typeface="Courier New" pitchFamily="49" charset="0"/>
              </a:rPr>
              <a:t>omEgal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 err="1">
                <a:latin typeface="Courier New" pitchFamily="49" charset="0"/>
              </a:rPr>
              <a:t>t</a:t>
            </a:r>
            <a:r>
              <a:rPr lang="fr-FR" altLang="fr-FR" dirty="0" err="1" smtClean="0">
                <a:latin typeface="Courier New" pitchFamily="49" charset="0"/>
              </a:rPr>
              <a:t>arAlfPere</a:t>
            </a:r>
            <a:r>
              <a:rPr lang="fr-FR" altLang="fr-FR" dirty="0" smtClean="0">
                <a:latin typeface="Courier New" pitchFamily="49" charset="0"/>
              </a:rPr>
              <a:t>  </a:t>
            </a:r>
            <a:r>
              <a:rPr lang="fr-FR" altLang="fr-FR" dirty="0">
                <a:latin typeface="Courier New" pitchFamily="49" charset="0"/>
              </a:rPr>
              <a:t>(string ("</a:t>
            </a:r>
            <a:r>
              <a:rPr lang="fr-FR" altLang="fr-FR" dirty="0" err="1">
                <a:latin typeface="Courier New" pitchFamily="49" charset="0"/>
              </a:rPr>
              <a:t>TarAlf</a:t>
            </a:r>
            <a:r>
              <a:rPr lang="fr-FR" altLang="fr-FR" dirty="0">
                <a:latin typeface="Courier New" pitchFamily="49" charset="0"/>
              </a:rPr>
              <a:t>"), 55);</a:t>
            </a:r>
          </a:p>
          <a:p>
            <a:pPr algn="l"/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 err="1">
                <a:latin typeface="Courier New" pitchFamily="49" charset="0"/>
              </a:rPr>
              <a:t>t</a:t>
            </a:r>
            <a:r>
              <a:rPr lang="fr-FR" altLang="fr-FR" dirty="0" err="1" smtClean="0">
                <a:latin typeface="Courier New" pitchFamily="49" charset="0"/>
              </a:rPr>
              <a:t>arAlfFille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(string ("</a:t>
            </a:r>
            <a:r>
              <a:rPr lang="fr-FR" altLang="fr-FR" dirty="0" err="1">
                <a:latin typeface="Courier New" pitchFamily="49" charset="0"/>
              </a:rPr>
              <a:t>TarAlf</a:t>
            </a:r>
            <a:r>
              <a:rPr lang="fr-FR" altLang="fr-FR" dirty="0">
                <a:latin typeface="Courier New" pitchFamily="49" charset="0"/>
              </a:rPr>
              <a:t>"), 23);</a:t>
            </a:r>
          </a:p>
        </p:txBody>
      </p:sp>
      <p:sp>
        <p:nvSpPr>
          <p:cNvPr id="1105928" name="Rectangle 8"/>
          <p:cNvSpPr>
            <a:spLocks noChangeArrowheads="1"/>
          </p:cNvSpPr>
          <p:nvPr/>
        </p:nvSpPr>
        <p:spPr bwMode="auto">
          <a:xfrm>
            <a:off x="685800" y="6172200"/>
            <a:ext cx="658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if (</a:t>
            </a:r>
            <a:r>
              <a:rPr lang="fr-FR" altLang="fr-FR" dirty="0" err="1">
                <a:latin typeface="Courier New" pitchFamily="49" charset="0"/>
              </a:rPr>
              <a:t>NomEgal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t</a:t>
            </a:r>
            <a:r>
              <a:rPr lang="fr-FR" altLang="fr-FR" dirty="0" err="1" smtClean="0">
                <a:latin typeface="Courier New" pitchFamily="49" charset="0"/>
              </a:rPr>
              <a:t>arAlfPere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 err="1">
                <a:latin typeface="Courier New" pitchFamily="49" charset="0"/>
              </a:rPr>
              <a:t>t</a:t>
            </a:r>
            <a:r>
              <a:rPr lang="fr-FR" altLang="fr-FR" dirty="0" err="1" smtClean="0">
                <a:latin typeface="Courier New" pitchFamily="49" charset="0"/>
              </a:rPr>
              <a:t>arAlfFille</a:t>
            </a:r>
            <a:r>
              <a:rPr lang="fr-FR" altLang="fr-FR" dirty="0">
                <a:latin typeface="Courier New" pitchFamily="49" charset="0"/>
              </a:rPr>
              <a:t>)) ...</a:t>
            </a:r>
          </a:p>
        </p:txBody>
      </p:sp>
      <p:sp>
        <p:nvSpPr>
          <p:cNvPr id="1105929" name="AutoShape 9"/>
          <p:cNvSpPr>
            <a:spLocks/>
          </p:cNvSpPr>
          <p:nvPr/>
        </p:nvSpPr>
        <p:spPr bwMode="auto">
          <a:xfrm>
            <a:off x="4038600" y="4343400"/>
            <a:ext cx="1510350" cy="400110"/>
          </a:xfrm>
          <a:prstGeom prst="callout2">
            <a:avLst>
              <a:gd name="adj1" fmla="val 26866"/>
              <a:gd name="adj2" fmla="val -6398"/>
              <a:gd name="adj3" fmla="val 26866"/>
              <a:gd name="adj4" fmla="val -48532"/>
              <a:gd name="adj5" fmla="val 139181"/>
              <a:gd name="adj6" fmla="val -92398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altLang="fr-FR" i="1" dirty="0" err="1">
                <a:solidFill>
                  <a:srgbClr val="FF0000"/>
                </a:solidFill>
                <a:cs typeface="Courier New" panose="02070309020205020404" pitchFamily="49" charset="0"/>
              </a:rPr>
              <a:t>functor</a:t>
            </a:r>
            <a:endParaRPr lang="fr-FR" altLang="fr-FR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0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0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0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0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0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0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2" grpId="0" autoUpdateAnimBg="0"/>
      <p:bldP spid="1105923" grpId="0" autoUpdateAnimBg="0"/>
      <p:bldP spid="1105924" grpId="0" autoUpdateAnimBg="0"/>
      <p:bldP spid="1105925" grpId="0" autoUpdateAnimBg="0"/>
      <p:bldP spid="1105926" grpId="0" autoUpdateAnimBg="0"/>
      <p:bldP spid="1105927" grpId="0" autoUpdateAnimBg="0"/>
      <p:bldP spid="1105928" grpId="0" autoUpdateAnimBg="0"/>
      <p:bldP spid="110592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0F93-F79F-4B9F-8A25-6A1CF5844A7B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333375" y="268288"/>
            <a:ext cx="8494633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public :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0,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1)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: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}; //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70403" name="Group 3"/>
          <p:cNvGrpSpPr>
            <a:grpSpLocks/>
          </p:cNvGrpSpPr>
          <p:nvPr/>
        </p:nvGrpSpPr>
        <p:grpSpPr bwMode="auto">
          <a:xfrm>
            <a:off x="474663" y="5703888"/>
            <a:ext cx="4697412" cy="831850"/>
            <a:chOff x="-3" y="515"/>
            <a:chExt cx="5766" cy="524"/>
          </a:xfrm>
        </p:grpSpPr>
        <p:grpSp>
          <p:nvGrpSpPr>
            <p:cNvPr id="870404" name="Group 4"/>
            <p:cNvGrpSpPr>
              <a:grpSpLocks/>
            </p:cNvGrpSpPr>
            <p:nvPr/>
          </p:nvGrpSpPr>
          <p:grpSpPr bwMode="auto">
            <a:xfrm>
              <a:off x="0" y="518"/>
              <a:ext cx="5760" cy="518"/>
              <a:chOff x="0" y="518"/>
              <a:chExt cx="5760" cy="518"/>
            </a:xfrm>
          </p:grpSpPr>
          <p:sp>
            <p:nvSpPr>
              <p:cNvPr id="870405" name="Rectangle 5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fr-FR" altLang="fr-FR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Rationnel </a:t>
                </a:r>
                <a:r>
                  <a:rPr lang="fr-FR" altLang="fr-FR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 </a:t>
                </a:r>
                <a:r>
                  <a:rPr lang="fr-FR" altLang="fr-F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(10, 3); </a:t>
                </a:r>
                <a:br>
                  <a:rPr lang="fr-FR" altLang="fr-F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r>
                  <a:rPr lang="fr-FR" altLang="fr-F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cout &lt;&lt; "R = " &lt;&lt; </a:t>
                </a:r>
                <a:r>
                  <a:rPr lang="fr-FR" altLang="fr-FR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 </a:t>
                </a:r>
                <a:r>
                  <a:rPr lang="fr-FR" altLang="fr-F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&lt;&lt; </a:t>
                </a:r>
                <a:r>
                  <a:rPr lang="fr-FR" altLang="fr-F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endl</a:t>
                </a:r>
                <a:r>
                  <a:rPr lang="fr-FR" altLang="fr-F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; </a:t>
                </a:r>
              </a:p>
            </p:txBody>
          </p:sp>
          <p:sp>
            <p:nvSpPr>
              <p:cNvPr id="870406" name="Rectangle 6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870407" name="Rectangle 7"/>
            <p:cNvSpPr>
              <a:spLocks noChangeArrowheads="1"/>
            </p:cNvSpPr>
            <p:nvPr/>
          </p:nvSpPr>
          <p:spPr bwMode="auto">
            <a:xfrm>
              <a:off x="-3" y="515"/>
              <a:ext cx="5766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70408" name="Text Box 8"/>
          <p:cNvSpPr txBox="1">
            <a:spLocks noChangeArrowheads="1"/>
          </p:cNvSpPr>
          <p:nvPr/>
        </p:nvSpPr>
        <p:spPr bwMode="auto">
          <a:xfrm>
            <a:off x="5332413" y="5449888"/>
            <a:ext cx="1536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On voudrait :</a:t>
            </a:r>
          </a:p>
          <a:p>
            <a:endParaRPr lang="fr-FR" altLang="fr-FR" dirty="0">
              <a:latin typeface="Times New Roman" pitchFamily="18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 = 10/3</a:t>
            </a:r>
          </a:p>
        </p:txBody>
      </p:sp>
      <p:sp>
        <p:nvSpPr>
          <p:cNvPr id="870409" name="Text Box 9"/>
          <p:cNvSpPr txBox="1">
            <a:spLocks noChangeArrowheads="1"/>
          </p:cNvSpPr>
          <p:nvPr/>
        </p:nvSpPr>
        <p:spPr bwMode="auto">
          <a:xfrm>
            <a:off x="336550" y="2970213"/>
            <a:ext cx="849463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/>
              <a:t>    </a:t>
            </a:r>
            <a:r>
              <a:rPr lang="fr-FR" altLang="fr-FR" dirty="0" smtClean="0"/>
              <a:t>    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os, 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os &lt;&lt;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r.myNum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&lt;&lt; '/' &lt;&lt;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r.myDenom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} //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()</a:t>
            </a:r>
          </a:p>
        </p:txBody>
      </p:sp>
    </p:spTree>
    <p:extLst>
      <p:ext uri="{BB962C8B-B14F-4D97-AF65-F5344CB8AC3E}">
        <p14:creationId xmlns:p14="http://schemas.microsoft.com/office/powerpoint/2010/main" val="13798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7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7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2" grpId="0" autoUpdateAnimBg="0"/>
      <p:bldP spid="870408" grpId="0" autoUpdateAnimBg="0"/>
      <p:bldP spid="87040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84EC-CEA3-4FE9-AD35-3FE935A4B1BD}" type="slidenum">
              <a:rPr lang="fr-FR" altLang="fr-FR"/>
              <a:pPr/>
              <a:t>30</a:t>
            </a:fld>
            <a:endParaRPr lang="fr-FR" altLang="fr-FR"/>
          </a:p>
        </p:txBody>
      </p:sp>
      <p:sp>
        <p:nvSpPr>
          <p:cNvPr id="1106946" name="Rectangle 2"/>
          <p:cNvSpPr>
            <a:spLocks noChangeArrowheads="1"/>
          </p:cNvSpPr>
          <p:nvPr/>
        </p:nvSpPr>
        <p:spPr bwMode="auto">
          <a:xfrm>
            <a:off x="425450" y="3810000"/>
            <a:ext cx="1163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même</a:t>
            </a:r>
          </a:p>
        </p:txBody>
      </p:sp>
      <p:sp>
        <p:nvSpPr>
          <p:cNvPr id="1106947" name="Rectangle 3"/>
          <p:cNvSpPr>
            <a:spLocks noChangeArrowheads="1"/>
          </p:cNvSpPr>
          <p:nvPr/>
        </p:nvSpPr>
        <p:spPr bwMode="auto">
          <a:xfrm>
            <a:off x="425450" y="4283075"/>
            <a:ext cx="818685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</a:rPr>
              <a:t>AgeEgal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() 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1</a:t>
            </a:r>
            <a:r>
              <a:rPr lang="fr-FR" altLang="fr-FR" dirty="0">
                <a:latin typeface="Courier New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>
                <a:latin typeface="Courier New" pitchFamily="49" charset="0"/>
              </a:rPr>
              <a:t>p</a:t>
            </a:r>
            <a:r>
              <a:rPr lang="fr-FR" altLang="fr-FR" dirty="0" smtClean="0">
                <a:latin typeface="Courier New" pitchFamily="49" charset="0"/>
              </a:rPr>
              <a:t>2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dirty="0" err="1" smtClean="0">
                <a:latin typeface="Courier New" pitchFamily="49" charset="0"/>
              </a:rPr>
              <a:t>const</a:t>
            </a:r>
            <a:r>
              <a:rPr lang="fr-FR" altLang="fr-FR" dirty="0" smtClean="0">
                <a:latin typeface="Courier New" pitchFamily="49" charset="0"/>
              </a:rPr>
              <a:t> { </a:t>
            </a:r>
            <a:r>
              <a:rPr lang="fr-FR" altLang="fr-FR" dirty="0">
                <a:latin typeface="Courier New" pitchFamily="49" charset="0"/>
              </a:rPr>
              <a:t>... }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</a:rPr>
              <a:t>AgeEgal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69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78041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 &amp; </a:t>
            </a:r>
            <a:r>
              <a:rPr lang="fr-FR" altLang="fr-FR" dirty="0" err="1">
                <a:latin typeface="Courier New" pitchFamily="49" charset="0"/>
              </a:rPr>
              <a:t>v</a:t>
            </a:r>
            <a:r>
              <a:rPr lang="fr-FR" altLang="fr-FR" dirty="0" err="1" smtClean="0">
                <a:latin typeface="Courier New" pitchFamily="49" charset="0"/>
              </a:rPr>
              <a:t>Pers</a:t>
            </a:r>
            <a:r>
              <a:rPr lang="fr-FR" altLang="fr-FR" dirty="0">
                <a:latin typeface="Courier New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 </a:t>
            </a:r>
            <a:r>
              <a:rPr lang="fr-FR" altLang="fr-FR" dirty="0" smtClean="0">
                <a:latin typeface="Courier New" pitchFamily="49" charset="0"/>
              </a:rPr>
              <a:t> &amp; </a:t>
            </a:r>
            <a:r>
              <a:rPr lang="fr-FR" altLang="fr-FR" dirty="0" err="1">
                <a:latin typeface="Courier New" pitchFamily="49" charset="0"/>
              </a:rPr>
              <a:t>u</a:t>
            </a:r>
            <a:r>
              <a:rPr lang="fr-FR" altLang="fr-FR" dirty="0" err="1" smtClean="0">
                <a:latin typeface="Courier New" pitchFamily="49" charset="0"/>
              </a:rPr>
              <a:t>nePers</a:t>
            </a:r>
            <a:r>
              <a:rPr lang="fr-FR" altLang="fr-FR" dirty="0">
                <a:latin typeface="Courier New" pitchFamily="49" charset="0"/>
              </a:rPr>
              <a:t>,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                              )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for (</a:t>
            </a:r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i = 0; i &lt; </a:t>
            </a:r>
            <a:r>
              <a:rPr lang="fr-FR" altLang="fr-FR" dirty="0" err="1">
                <a:latin typeface="Courier New" pitchFamily="49" charset="0"/>
              </a:rPr>
              <a:t>VPers.size</a:t>
            </a:r>
            <a:r>
              <a:rPr lang="fr-FR" altLang="fr-FR" dirty="0">
                <a:latin typeface="Courier New" pitchFamily="49" charset="0"/>
              </a:rPr>
              <a:t>(), ++i)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if (</a:t>
            </a:r>
            <a:r>
              <a:rPr lang="fr-FR" altLang="fr-FR" b="1" dirty="0">
                <a:latin typeface="Courier New" pitchFamily="49" charset="0"/>
              </a:rPr>
              <a:t>                         </a:t>
            </a:r>
            <a:r>
              <a:rPr lang="fr-FR" altLang="fr-FR" dirty="0">
                <a:latin typeface="Courier New" pitchFamily="49" charset="0"/>
              </a:rPr>
              <a:t>) return i;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::</a:t>
            </a:r>
            <a:r>
              <a:rPr lang="fr-FR" altLang="fr-FR" dirty="0" err="1">
                <a:latin typeface="Courier New" pitchFamily="49" charset="0"/>
              </a:rPr>
              <a:t>npos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>
                <a:latin typeface="Courier New" pitchFamily="49" charset="0"/>
              </a:rPr>
              <a:t>()</a:t>
            </a:r>
          </a:p>
        </p:txBody>
      </p:sp>
      <p:sp>
        <p:nvSpPr>
          <p:cNvPr id="1106949" name="Rectangle 5"/>
          <p:cNvSpPr>
            <a:spLocks noChangeArrowheads="1"/>
          </p:cNvSpPr>
          <p:nvPr/>
        </p:nvSpPr>
        <p:spPr bwMode="auto">
          <a:xfrm>
            <a:off x="2178050" y="2057400"/>
            <a:ext cx="399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gal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(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v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Pers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[i],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u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nePers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1106950" name="Rectangle 6"/>
          <p:cNvSpPr>
            <a:spLocks noChangeArrowheads="1"/>
          </p:cNvSpPr>
          <p:nvPr/>
        </p:nvSpPr>
        <p:spPr bwMode="auto">
          <a:xfrm>
            <a:off x="2286000" y="83820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>
                <a:latin typeface="Courier New" pitchFamily="49" charset="0"/>
              </a:rPr>
              <a:t>Egal</a:t>
            </a:r>
          </a:p>
        </p:txBody>
      </p:sp>
      <p:sp>
        <p:nvSpPr>
          <p:cNvPr id="1106951" name="Rectangle 7"/>
          <p:cNvSpPr>
            <a:spLocks noChangeArrowheads="1"/>
          </p:cNvSpPr>
          <p:nvPr/>
        </p:nvSpPr>
        <p:spPr bwMode="auto">
          <a:xfrm>
            <a:off x="1981200" y="838200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>
                <a:latin typeface="Courier New" pitchFamily="49" charset="0"/>
              </a:rPr>
              <a:t>(*    )</a:t>
            </a:r>
          </a:p>
        </p:txBody>
      </p:sp>
      <p:sp>
        <p:nvSpPr>
          <p:cNvPr id="1106952" name="Rectangle 8"/>
          <p:cNvSpPr>
            <a:spLocks noChangeArrowheads="1"/>
          </p:cNvSpPr>
          <p:nvPr/>
        </p:nvSpPr>
        <p:spPr bwMode="auto">
          <a:xfrm>
            <a:off x="1219200" y="83820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>
                <a:latin typeface="Courier New" pitchFamily="49" charset="0"/>
              </a:rPr>
              <a:t>bool</a:t>
            </a:r>
          </a:p>
        </p:txBody>
      </p:sp>
      <p:sp>
        <p:nvSpPr>
          <p:cNvPr id="1106953" name="Rectangle 9"/>
          <p:cNvSpPr>
            <a:spLocks noChangeArrowheads="1"/>
          </p:cNvSpPr>
          <p:nvPr/>
        </p:nvSpPr>
        <p:spPr bwMode="auto">
          <a:xfrm>
            <a:off x="3048000" y="838200"/>
            <a:ext cx="490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>
                <a:latin typeface="Courier New" pitchFamily="49" charset="0"/>
              </a:rPr>
              <a:t>(</a:t>
            </a:r>
            <a:r>
              <a:rPr lang="fr-FR" altLang="fr-FR">
                <a:latin typeface="Courier New" pitchFamily="49" charset="0"/>
              </a:rPr>
              <a:t>                             </a:t>
            </a:r>
            <a:r>
              <a:rPr lang="fr-FR" altLang="fr-FR" b="1">
                <a:latin typeface="Courier New" pitchFamily="49" charset="0"/>
              </a:rPr>
              <a:t>)</a:t>
            </a:r>
          </a:p>
        </p:txBody>
      </p:sp>
      <p:sp>
        <p:nvSpPr>
          <p:cNvPr id="1106954" name="Rectangle 10"/>
          <p:cNvSpPr>
            <a:spLocks noChangeArrowheads="1"/>
          </p:cNvSpPr>
          <p:nvPr/>
        </p:nvSpPr>
        <p:spPr bwMode="auto">
          <a:xfrm>
            <a:off x="3244850" y="838200"/>
            <a:ext cx="41857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&amp;,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</a:t>
            </a:r>
          </a:p>
        </p:txBody>
      </p:sp>
      <p:sp>
        <p:nvSpPr>
          <p:cNvPr id="1106955" name="Rectangle 11"/>
          <p:cNvSpPr>
            <a:spLocks noChangeArrowheads="1"/>
          </p:cNvSpPr>
          <p:nvPr/>
        </p:nvSpPr>
        <p:spPr bwMode="auto">
          <a:xfrm>
            <a:off x="1219200" y="854075"/>
            <a:ext cx="66294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1106956" name="Text Box 12"/>
          <p:cNvSpPr txBox="1">
            <a:spLocks noChangeArrowheads="1"/>
          </p:cNvSpPr>
          <p:nvPr/>
        </p:nvSpPr>
        <p:spPr bwMode="auto">
          <a:xfrm>
            <a:off x="3200400" y="908720"/>
            <a:ext cx="32624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NomEgal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&amp; 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egal</a:t>
            </a:r>
            <a:endParaRPr lang="fr-FR" altLang="fr-FR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06957" name="AutoShape 13"/>
          <p:cNvSpPr>
            <a:spLocks/>
          </p:cNvSpPr>
          <p:nvPr/>
        </p:nvSpPr>
        <p:spPr bwMode="auto">
          <a:xfrm>
            <a:off x="5867400" y="2743200"/>
            <a:ext cx="1661032" cy="400110"/>
          </a:xfrm>
          <a:prstGeom prst="callout3">
            <a:avLst>
              <a:gd name="adj1" fmla="val 64387"/>
              <a:gd name="adj2" fmla="val 102086"/>
              <a:gd name="adj3" fmla="val 64387"/>
              <a:gd name="adj4" fmla="val 127014"/>
              <a:gd name="adj5" fmla="val -225713"/>
              <a:gd name="adj6" fmla="val 127014"/>
              <a:gd name="adj7" fmla="val -375266"/>
              <a:gd name="adj8" fmla="val -54774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pour l'âge ?</a:t>
            </a:r>
          </a:p>
        </p:txBody>
      </p:sp>
      <p:sp>
        <p:nvSpPr>
          <p:cNvPr id="1106958" name="Text Box 14"/>
          <p:cNvSpPr txBox="1">
            <a:spLocks noChangeArrowheads="1"/>
          </p:cNvSpPr>
          <p:nvPr/>
        </p:nvSpPr>
        <p:spPr bwMode="auto">
          <a:xfrm>
            <a:off x="3810000" y="3581400"/>
            <a:ext cx="4227439" cy="1015663"/>
          </a:xfrm>
          <a:prstGeom prst="rect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passer un </a:t>
            </a:r>
            <a:r>
              <a:rPr lang="fr-FR" altLang="fr-FR" i="1" dirty="0" err="1">
                <a:cs typeface="Courier New" panose="02070309020205020404" pitchFamily="49" charset="0"/>
              </a:rPr>
              <a:t>functor</a:t>
            </a:r>
            <a:r>
              <a:rPr lang="fr-FR" altLang="fr-FR" dirty="0"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AgeEgal</a:t>
            </a:r>
            <a:r>
              <a:rPr lang="fr-FR" altLang="fr-FR" dirty="0" smtClean="0">
                <a:cs typeface="Courier New" panose="02070309020205020404" pitchFamily="49" charset="0"/>
              </a:rPr>
              <a:t> </a:t>
            </a:r>
            <a:endParaRPr lang="fr-FR" altLang="fr-FR" dirty="0"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la fonction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indPers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attend un </a:t>
            </a:r>
            <a:r>
              <a:rPr lang="fr-FR" altLang="fr-FR" i="1" dirty="0" err="1">
                <a:cs typeface="Courier New" panose="02070309020205020404" pitchFamily="49" charset="0"/>
              </a:rPr>
              <a:t>functor</a:t>
            </a:r>
            <a:r>
              <a:rPr lang="fr-FR" altLang="fr-FR" dirty="0"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NomEgal</a:t>
            </a:r>
            <a:r>
              <a:rPr lang="fr-FR" altLang="fr-FR" dirty="0" smtClean="0"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6841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6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0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0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0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0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0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06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06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46" grpId="0" autoUpdateAnimBg="0"/>
      <p:bldP spid="1106947" grpId="0" autoUpdateAnimBg="0"/>
      <p:bldP spid="1106948" grpId="0" autoUpdateAnimBg="0"/>
      <p:bldP spid="1106949" grpId="0" autoUpdateAnimBg="0"/>
      <p:bldP spid="1106955" grpId="0" animBg="1"/>
      <p:bldP spid="1106956" grpId="0" autoUpdateAnimBg="0"/>
      <p:bldP spid="1106957" grpId="0" animBg="1" autoUpdateAnimBg="0"/>
      <p:bldP spid="1106958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0F5A-6EF8-46D7-9FEC-F088CDF200CC}" type="slidenum">
              <a:rPr lang="fr-FR" altLang="fr-FR"/>
              <a:pPr/>
              <a:t>31</a:t>
            </a:fld>
            <a:endParaRPr lang="fr-FR" altLang="fr-FR"/>
          </a:p>
        </p:txBody>
      </p:sp>
      <p:sp>
        <p:nvSpPr>
          <p:cNvPr id="1107989" name="Text Box 21"/>
          <p:cNvSpPr txBox="1">
            <a:spLocks noChangeArrowheads="1"/>
          </p:cNvSpPr>
          <p:nvPr/>
        </p:nvSpPr>
        <p:spPr bwMode="auto">
          <a:xfrm>
            <a:off x="654050" y="3870325"/>
            <a:ext cx="68897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unsigned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indPers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CVPers</a:t>
            </a:r>
            <a:r>
              <a:rPr lang="fr-FR" altLang="fr-FR" dirty="0">
                <a:latin typeface="Courier New" pitchFamily="49" charset="0"/>
              </a:rPr>
              <a:t> &amp; </a:t>
            </a:r>
            <a:r>
              <a:rPr lang="fr-FR" altLang="fr-FR" dirty="0" err="1">
                <a:latin typeface="Courier New" pitchFamily="49" charset="0"/>
              </a:rPr>
              <a:t>v</a:t>
            </a:r>
            <a:r>
              <a:rPr lang="fr-FR" altLang="fr-FR" dirty="0" err="1" smtClean="0">
                <a:latin typeface="Courier New" pitchFamily="49" charset="0"/>
              </a:rPr>
              <a:t>Pers</a:t>
            </a:r>
            <a:r>
              <a:rPr lang="fr-FR" altLang="fr-FR" dirty="0">
                <a:latin typeface="Courier New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 </a:t>
            </a:r>
            <a:r>
              <a:rPr lang="fr-FR" altLang="fr-FR" dirty="0" smtClean="0">
                <a:latin typeface="Courier New" pitchFamily="49" charset="0"/>
              </a:rPr>
              <a:t> &amp; </a:t>
            </a:r>
            <a:r>
              <a:rPr lang="fr-FR" altLang="fr-FR" dirty="0" err="1">
                <a:latin typeface="Courier New" pitchFamily="49" charset="0"/>
              </a:rPr>
              <a:t>u</a:t>
            </a:r>
            <a:r>
              <a:rPr lang="fr-FR" altLang="fr-FR" dirty="0" err="1" smtClean="0">
                <a:latin typeface="Courier New" pitchFamily="49" charset="0"/>
              </a:rPr>
              <a:t>nePers</a:t>
            </a:r>
            <a:r>
              <a:rPr lang="fr-FR" altLang="fr-FR" dirty="0">
                <a:latin typeface="Courier New" pitchFamily="49" charset="0"/>
              </a:rPr>
              <a:t>,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                        )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</p:txBody>
      </p:sp>
      <p:sp>
        <p:nvSpPr>
          <p:cNvPr id="1107990" name="Text Box 22"/>
          <p:cNvSpPr txBox="1">
            <a:spLocks noChangeArrowheads="1"/>
          </p:cNvSpPr>
          <p:nvPr/>
        </p:nvSpPr>
        <p:spPr bwMode="auto">
          <a:xfrm>
            <a:off x="3549650" y="4479925"/>
            <a:ext cx="384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IComparEgal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&amp; 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egal</a:t>
            </a:r>
            <a:endParaRPr lang="fr-FR" altLang="fr-FR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07991" name="Rectangle 23"/>
          <p:cNvSpPr>
            <a:spLocks noChangeArrowheads="1"/>
          </p:cNvSpPr>
          <p:nvPr/>
        </p:nvSpPr>
        <p:spPr bwMode="auto">
          <a:xfrm>
            <a:off x="1219200" y="5562600"/>
            <a:ext cx="62801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>
                <a:latin typeface="Courier New" pitchFamily="49" charset="0"/>
              </a:rPr>
              <a:t>if (</a:t>
            </a:r>
            <a:r>
              <a:rPr lang="fr-FR" altLang="fr-FR" b="1">
                <a:latin typeface="Courier New" pitchFamily="49" charset="0"/>
              </a:rPr>
              <a:t>                         </a:t>
            </a:r>
            <a:r>
              <a:rPr lang="fr-FR" altLang="fr-FR">
                <a:latin typeface="Courier New" pitchFamily="49" charset="0"/>
              </a:rPr>
              <a:t>) return i;</a:t>
            </a:r>
          </a:p>
        </p:txBody>
      </p:sp>
      <p:sp>
        <p:nvSpPr>
          <p:cNvPr id="1107992" name="Text Box 24"/>
          <p:cNvSpPr txBox="1">
            <a:spLocks noChangeArrowheads="1"/>
          </p:cNvSpPr>
          <p:nvPr/>
        </p:nvSpPr>
        <p:spPr bwMode="auto">
          <a:xfrm>
            <a:off x="2819400" y="6184870"/>
            <a:ext cx="2124299" cy="400110"/>
          </a:xfrm>
          <a:prstGeom prst="rect">
            <a:avLst/>
          </a:prstGeom>
          <a:solidFill>
            <a:srgbClr val="FFCC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Polymorphisme !!!</a:t>
            </a:r>
          </a:p>
        </p:txBody>
      </p:sp>
      <p:sp>
        <p:nvSpPr>
          <p:cNvPr id="1107993" name="Rectangle 25"/>
          <p:cNvSpPr>
            <a:spLocks noChangeArrowheads="1"/>
          </p:cNvSpPr>
          <p:nvPr/>
        </p:nvSpPr>
        <p:spPr bwMode="auto">
          <a:xfrm>
            <a:off x="1873250" y="5562600"/>
            <a:ext cx="399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gal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(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v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Pers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[i],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u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nePers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1107998" name="Freeform 30"/>
          <p:cNvSpPr>
            <a:spLocks/>
          </p:cNvSpPr>
          <p:nvPr/>
        </p:nvSpPr>
        <p:spPr bwMode="auto">
          <a:xfrm>
            <a:off x="5181600" y="4800600"/>
            <a:ext cx="1295400" cy="1524000"/>
          </a:xfrm>
          <a:custGeom>
            <a:avLst/>
            <a:gdLst>
              <a:gd name="T0" fmla="*/ 0 w 624"/>
              <a:gd name="T1" fmla="*/ 960 h 960"/>
              <a:gd name="T2" fmla="*/ 624 w 624"/>
              <a:gd name="T3" fmla="*/ 960 h 960"/>
              <a:gd name="T4" fmla="*/ 624 w 62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960"/>
                </a:moveTo>
                <a:lnTo>
                  <a:pt x="624" y="960"/>
                </a:lnTo>
                <a:lnTo>
                  <a:pt x="624" y="0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1107999" name="Freeform 31"/>
          <p:cNvSpPr>
            <a:spLocks/>
          </p:cNvSpPr>
          <p:nvPr/>
        </p:nvSpPr>
        <p:spPr bwMode="auto">
          <a:xfrm flipH="1">
            <a:off x="533400" y="3352800"/>
            <a:ext cx="1981200" cy="2971800"/>
          </a:xfrm>
          <a:custGeom>
            <a:avLst/>
            <a:gdLst>
              <a:gd name="T0" fmla="*/ 0 w 624"/>
              <a:gd name="T1" fmla="*/ 960 h 960"/>
              <a:gd name="T2" fmla="*/ 624 w 624"/>
              <a:gd name="T3" fmla="*/ 960 h 960"/>
              <a:gd name="T4" fmla="*/ 624 w 62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960"/>
                </a:moveTo>
                <a:lnTo>
                  <a:pt x="624" y="960"/>
                </a:lnTo>
                <a:lnTo>
                  <a:pt x="624" y="0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24" y="457200"/>
            <a:ext cx="7592154" cy="3430288"/>
          </a:xfrm>
          <a:prstGeom prst="rect">
            <a:avLst/>
          </a:prstGeom>
        </p:spPr>
      </p:pic>
      <p:sp>
        <p:nvSpPr>
          <p:cNvPr id="1107970" name="Rectangle 2"/>
          <p:cNvSpPr>
            <a:spLocks noChangeArrowheads="1"/>
          </p:cNvSpPr>
          <p:nvPr/>
        </p:nvSpPr>
        <p:spPr bwMode="auto">
          <a:xfrm>
            <a:off x="533400" y="45720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-42684" y="283207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endParaRPr lang="fr-F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18228" y="2812866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endParaRPr lang="fr-F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2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07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07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89" grpId="0" autoUpdateAnimBg="0"/>
      <p:bldP spid="1107990" grpId="0" autoUpdateAnimBg="0"/>
      <p:bldP spid="1107991" grpId="0" animBg="1" autoUpdateAnimBg="0"/>
      <p:bldP spid="1107992" grpId="0" animBg="1" autoUpdateAnimBg="0"/>
      <p:bldP spid="1107993" grpId="0" autoUpdateAnimBg="0"/>
      <p:bldP spid="1107998" grpId="0" animBg="1"/>
      <p:bldP spid="1107999" grpId="0" animBg="1"/>
      <p:bldP spid="1107970" grpId="0" autoUpdateAnimBg="0"/>
      <p:bldP spid="3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7AA4-B305-42B4-834D-24D321D2D2F2}" type="slidenum">
              <a:rPr lang="fr-FR" altLang="fr-FR"/>
              <a:pPr/>
              <a:t>32</a:t>
            </a:fld>
            <a:endParaRPr lang="fr-FR" altLang="fr-FR"/>
          </a:p>
        </p:txBody>
      </p:sp>
      <p:sp>
        <p:nvSpPr>
          <p:cNvPr id="1108994" name="Rectangle 2"/>
          <p:cNvSpPr>
            <a:spLocks noChangeArrowheads="1"/>
          </p:cNvSpPr>
          <p:nvPr/>
        </p:nvSpPr>
        <p:spPr bwMode="auto">
          <a:xfrm>
            <a:off x="685800" y="457200"/>
            <a:ext cx="741741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ComparEgal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</a:rPr>
              <a:t>virtual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() 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p1</a:t>
            </a:r>
            <a:r>
              <a:rPr lang="fr-FR" altLang="fr-FR" dirty="0">
                <a:latin typeface="Courier New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Pers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p2</a:t>
            </a:r>
            <a:r>
              <a:rPr lang="fr-FR" altLang="fr-FR" dirty="0">
                <a:latin typeface="Courier New" pitchFamily="49" charset="0"/>
              </a:rPr>
              <a:t>);</a:t>
            </a:r>
          </a:p>
          <a:p>
            <a:pPr algn="l"/>
            <a:endParaRPr lang="fr-FR" altLang="fr-FR" dirty="0" smtClean="0">
              <a:latin typeface="Courier New" pitchFamily="49" charset="0"/>
            </a:endParaRPr>
          </a:p>
          <a:p>
            <a:pPr algn="l"/>
            <a:r>
              <a:rPr lang="fr-FR" altLang="fr-FR" dirty="0" smtClean="0">
                <a:latin typeface="Courier New" pitchFamily="49" charset="0"/>
              </a:rPr>
              <a:t>}; </a:t>
            </a:r>
            <a:r>
              <a:rPr lang="fr-FR" altLang="fr-FR" dirty="0">
                <a:latin typeface="Courier New" pitchFamily="49" charset="0"/>
              </a:rPr>
              <a:t>//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ComparEgal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08995" name="Rectangle 3"/>
          <p:cNvSpPr>
            <a:spLocks noChangeArrowheads="1"/>
          </p:cNvSpPr>
          <p:nvPr/>
        </p:nvSpPr>
        <p:spPr bwMode="auto">
          <a:xfrm>
            <a:off x="689746" y="2727325"/>
            <a:ext cx="74993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  <a:cs typeface="Courier New" panose="02070309020205020404" pitchFamily="49" charset="0"/>
              </a:rPr>
              <a:t>NomEgal</a:t>
            </a:r>
            <a:r>
              <a:rPr lang="fr-FR" altLang="fr-FR" dirty="0" smtClean="0">
                <a:latin typeface="Courier New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: public  </a:t>
            </a:r>
            <a:r>
              <a:rPr lang="fr-FR" altLang="fr-FR" b="1" dirty="0" err="1" smtClean="0">
                <a:latin typeface="Courier New" pitchFamily="49" charset="0"/>
                <a:cs typeface="Courier New" panose="02070309020205020404" pitchFamily="49" charset="0"/>
              </a:rPr>
              <a:t>ComparEgal</a:t>
            </a:r>
            <a:endParaRPr lang="fr-FR" altLang="fr-FR" dirty="0">
              <a:latin typeface="Courier New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  <a:cs typeface="Courier New" panose="02070309020205020404" pitchFamily="49" charset="0"/>
              </a:rPr>
              <a:t>virtual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  <a:cs typeface="Courier New" panose="02070309020205020404" pitchFamily="49" charset="0"/>
              </a:rPr>
              <a:t>bool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 () (</a:t>
            </a:r>
            <a:r>
              <a:rPr lang="fr-FR" altLang="fr-FR" dirty="0" err="1">
                <a:latin typeface="Courier New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  <a:cs typeface="Courier New" panose="02070309020205020404" pitchFamily="49" charset="0"/>
              </a:rPr>
              <a:t>Pers 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  <a:cs typeface="Courier New" panose="02070309020205020404" pitchFamily="49" charset="0"/>
              </a:rPr>
              <a:t>p1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fr-FR" altLang="fr-FR" dirty="0" err="1">
                <a:latin typeface="Courier New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  <a:cs typeface="Courier New" panose="02070309020205020404" pitchFamily="49" charset="0"/>
              </a:rPr>
              <a:t>Pers 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  <a:cs typeface="Courier New" panose="02070309020205020404" pitchFamily="49" charset="0"/>
              </a:rPr>
              <a:t>p2</a:t>
            </a:r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fr-FR" altLang="fr-FR" dirty="0" smtClean="0">
                <a:latin typeface="Courier New" pitchFamily="49" charset="0"/>
                <a:cs typeface="Courier New" panose="02070309020205020404" pitchFamily="49" charset="0"/>
              </a:rPr>
              <a:t>   </a:t>
            </a:r>
            <a:endParaRPr lang="fr-FR" altLang="fr-FR" dirty="0">
              <a:latin typeface="Courier New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  <a:cs typeface="Courier New" panose="02070309020205020404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  <a:cs typeface="Courier New" panose="02070309020205020404" pitchFamily="49" charset="0"/>
              </a:rPr>
              <a:t>NomEgal</a:t>
            </a:r>
            <a:endParaRPr lang="fr-FR" altLang="fr-FR" dirty="0">
              <a:latin typeface="Courier New" pitchFamily="49" charset="0"/>
              <a:cs typeface="Courier New" panose="02070309020205020404" pitchFamily="49" charset="0"/>
            </a:endParaRPr>
          </a:p>
        </p:txBody>
      </p:sp>
      <p:sp>
        <p:nvSpPr>
          <p:cNvPr id="1108996" name="Rectangle 4"/>
          <p:cNvSpPr>
            <a:spLocks noChangeArrowheads="1"/>
          </p:cNvSpPr>
          <p:nvPr/>
        </p:nvSpPr>
        <p:spPr bwMode="auto">
          <a:xfrm>
            <a:off x="685800" y="5029200"/>
            <a:ext cx="54168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</a:rPr>
              <a:t>AgeEgal</a:t>
            </a:r>
            <a:r>
              <a:rPr lang="fr-FR" altLang="fr-FR" dirty="0" smtClean="0">
                <a:latin typeface="Courier New" pitchFamily="49" charset="0"/>
              </a:rPr>
              <a:t>: </a:t>
            </a:r>
            <a:r>
              <a:rPr lang="fr-FR" altLang="fr-FR" dirty="0">
                <a:latin typeface="Courier New" pitchFamily="49" charset="0"/>
              </a:rPr>
              <a:t>public </a:t>
            </a:r>
            <a:r>
              <a:rPr lang="fr-FR" altLang="fr-FR" dirty="0" smtClean="0">
                <a:latin typeface="Courier New" pitchFamily="49" charset="0"/>
              </a:rPr>
              <a:t>  </a:t>
            </a:r>
            <a:r>
              <a:rPr lang="fr-FR" altLang="fr-FR" b="1" dirty="0" err="1" smtClean="0">
                <a:latin typeface="Courier New" pitchFamily="49" charset="0"/>
              </a:rPr>
              <a:t>ComparEgal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</a:rPr>
              <a:t>virtual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() ...</a:t>
            </a:r>
          </a:p>
        </p:txBody>
      </p:sp>
      <p:sp>
        <p:nvSpPr>
          <p:cNvPr id="1108997" name="Rectangle 5"/>
          <p:cNvSpPr>
            <a:spLocks noChangeArrowheads="1"/>
          </p:cNvSpPr>
          <p:nvPr/>
        </p:nvSpPr>
        <p:spPr bwMode="auto">
          <a:xfrm>
            <a:off x="5765800" y="455583"/>
            <a:ext cx="3025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peut être implémenté 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</a:t>
            </a:r>
          </a:p>
        </p:txBody>
      </p:sp>
      <p:sp>
        <p:nvSpPr>
          <p:cNvPr id="1108998" name="Rectangle 6"/>
          <p:cNvSpPr>
            <a:spLocks noChangeArrowheads="1"/>
          </p:cNvSpPr>
          <p:nvPr/>
        </p:nvSpPr>
        <p:spPr bwMode="auto">
          <a:xfrm>
            <a:off x="7810698" y="1676400"/>
            <a:ext cx="7937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= 0;</a:t>
            </a:r>
          </a:p>
        </p:txBody>
      </p:sp>
      <p:grpSp>
        <p:nvGrpSpPr>
          <p:cNvPr id="1108999" name="Group 7"/>
          <p:cNvGrpSpPr>
            <a:grpSpLocks/>
          </p:cNvGrpSpPr>
          <p:nvPr/>
        </p:nvGrpSpPr>
        <p:grpSpPr bwMode="auto">
          <a:xfrm>
            <a:off x="1682751" y="457205"/>
            <a:ext cx="2744788" cy="4970466"/>
            <a:chOff x="1060" y="288"/>
            <a:chExt cx="1729" cy="3131"/>
          </a:xfrm>
        </p:grpSpPr>
        <p:sp>
          <p:nvSpPr>
            <p:cNvPr id="1109000" name="Rectangle 8"/>
            <p:cNvSpPr>
              <a:spLocks noChangeArrowheads="1"/>
            </p:cNvSpPr>
            <p:nvPr/>
          </p:nvSpPr>
          <p:spPr bwMode="auto">
            <a:xfrm>
              <a:off x="1060" y="288"/>
              <a:ext cx="103" cy="25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anchor="ctr">
              <a:spAutoFit/>
            </a:bodyPr>
            <a:lstStyle/>
            <a:p>
              <a:pPr algn="l"/>
              <a:r>
                <a:rPr lang="fr-FR" altLang="fr-FR" b="1" dirty="0" smtClean="0">
                  <a:solidFill>
                    <a:srgbClr val="FF0000"/>
                  </a:solidFill>
                  <a:latin typeface="Courier New" pitchFamily="49" charset="0"/>
                </a:rPr>
                <a:t>I</a:t>
              </a:r>
              <a:endParaRPr lang="fr-FR" altLang="fr-FR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1109001" name="Rectangle 9"/>
            <p:cNvSpPr>
              <a:spLocks noChangeArrowheads="1"/>
            </p:cNvSpPr>
            <p:nvPr/>
          </p:nvSpPr>
          <p:spPr bwMode="auto">
            <a:xfrm>
              <a:off x="1066" y="1434"/>
              <a:ext cx="97" cy="25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anchor="ctr">
              <a:spAutoFit/>
            </a:bodyPr>
            <a:lstStyle/>
            <a:p>
              <a:pPr algn="l"/>
              <a:r>
                <a:rPr lang="fr-FR" altLang="fr-FR" b="1" dirty="0" smtClean="0">
                  <a:solidFill>
                    <a:srgbClr val="FF0000"/>
                  </a:solidFill>
                  <a:latin typeface="Courier New" pitchFamily="49" charset="0"/>
                </a:rPr>
                <a:t>I</a:t>
              </a:r>
              <a:endParaRPr lang="fr-FR" altLang="fr-FR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1109002" name="Rectangle 10"/>
            <p:cNvSpPr>
              <a:spLocks noChangeArrowheads="1"/>
            </p:cNvSpPr>
            <p:nvPr/>
          </p:nvSpPr>
          <p:spPr bwMode="auto">
            <a:xfrm>
              <a:off x="2691" y="1727"/>
              <a:ext cx="98" cy="25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anchor="ctr">
              <a:spAutoFit/>
            </a:bodyPr>
            <a:lstStyle/>
            <a:p>
              <a:pPr algn="l"/>
              <a:r>
                <a:rPr lang="fr-FR" altLang="fr-FR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endParaRPr lang="fr-FR" altLang="fr-FR" b="1" dirty="0">
                <a:solidFill>
                  <a:srgbClr val="FF0000"/>
                </a:solidFill>
                <a:latin typeface="Courier New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09003" name="Rectangle 11"/>
            <p:cNvSpPr>
              <a:spLocks noChangeArrowheads="1"/>
            </p:cNvSpPr>
            <p:nvPr/>
          </p:nvSpPr>
          <p:spPr bwMode="auto">
            <a:xfrm>
              <a:off x="2687" y="3167"/>
              <a:ext cx="102" cy="25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anchor="ctr">
              <a:spAutoFit/>
            </a:bodyPr>
            <a:lstStyle/>
            <a:p>
              <a:pPr algn="l"/>
              <a:r>
                <a:rPr lang="fr-FR" altLang="fr-FR" b="1" dirty="0" smtClean="0">
                  <a:solidFill>
                    <a:srgbClr val="FF0000"/>
                  </a:solidFill>
                  <a:latin typeface="Courier New" pitchFamily="49" charset="0"/>
                </a:rPr>
                <a:t>I</a:t>
              </a:r>
              <a:endParaRPr lang="fr-FR" altLang="fr-FR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344989" y="1937530"/>
            <a:ext cx="4955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IComprarEgal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334561" y="4262761"/>
            <a:ext cx="4185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NomEgal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322343" y="6237312"/>
            <a:ext cx="4185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AgeEgal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6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0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0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4" grpId="0" autoUpdateAnimBg="0"/>
      <p:bldP spid="1108995" grpId="0" autoUpdateAnimBg="0"/>
      <p:bldP spid="1108996" grpId="0" autoUpdateAnimBg="0"/>
      <p:bldP spid="1108997" grpId="0" autoUpdateAnimBg="0"/>
      <p:bldP spid="1108998" grpId="0" animBg="1" autoUpdateAnimBg="0"/>
      <p:bldP spid="2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F741-B6F0-48A0-94D5-CFC22197E2BE}" type="slidenum">
              <a:rPr lang="fr-FR" altLang="fr-FR"/>
              <a:pPr/>
              <a:t>33</a:t>
            </a:fld>
            <a:endParaRPr lang="fr-FR" altLang="fr-FR"/>
          </a:p>
        </p:txBody>
      </p:sp>
      <p:sp>
        <p:nvSpPr>
          <p:cNvPr id="1110018" name="Rectangle 2"/>
          <p:cNvSpPr>
            <a:spLocks noChangeArrowheads="1"/>
          </p:cNvSpPr>
          <p:nvPr/>
        </p:nvSpPr>
        <p:spPr bwMode="auto">
          <a:xfrm>
            <a:off x="457200" y="381000"/>
            <a:ext cx="347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Encore   </a:t>
            </a:r>
            <a:r>
              <a:rPr lang="fr-FR" alt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BEAUCOUP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mieux :</a:t>
            </a:r>
            <a:endParaRPr lang="fr-FR" altLang="fr-FR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sp>
        <p:nvSpPr>
          <p:cNvPr id="1110019" name="Rectangle 3"/>
          <p:cNvSpPr>
            <a:spLocks noChangeArrowheads="1"/>
          </p:cNvSpPr>
          <p:nvPr/>
        </p:nvSpPr>
        <p:spPr bwMode="auto">
          <a:xfrm>
            <a:off x="273050" y="898525"/>
            <a:ext cx="81089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template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&lt;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typename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 T&gt;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</a:rPr>
              <a:t>IComparEgal</a:t>
            </a:r>
            <a:endParaRPr lang="fr-FR" altLang="fr-FR" dirty="0" smtClean="0">
              <a:latin typeface="Courier New" pitchFamily="49" charset="0"/>
            </a:endParaRPr>
          </a:p>
          <a:p>
            <a:pPr algn="l"/>
            <a:r>
              <a:rPr lang="fr-FR" altLang="fr-FR" dirty="0" smtClean="0">
                <a:latin typeface="Courier New" pitchFamily="49" charset="0"/>
              </a:rPr>
              <a:t>{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virtual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bool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operator</a:t>
            </a:r>
            <a:r>
              <a:rPr lang="fr-FR" altLang="fr-FR" dirty="0">
                <a:latin typeface="Courier New" pitchFamily="49" charset="0"/>
              </a:rPr>
              <a:t> () 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fr-FR" altLang="fr-FR" dirty="0">
                <a:latin typeface="Courier New" pitchFamily="49" charset="0"/>
              </a:rPr>
              <a:t> &amp; </a:t>
            </a:r>
            <a:r>
              <a:rPr lang="fr-FR" altLang="fr-FR" dirty="0" smtClean="0">
                <a:latin typeface="Courier New" pitchFamily="49" charset="0"/>
              </a:rPr>
              <a:t>p1</a:t>
            </a:r>
            <a:r>
              <a:rPr lang="fr-FR" altLang="fr-FR" dirty="0">
                <a:latin typeface="Courier New" pitchFamily="49" charset="0"/>
              </a:rPr>
              <a:t>,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fr-FR" altLang="fr-FR" dirty="0">
                <a:latin typeface="Courier New" pitchFamily="49" charset="0"/>
              </a:rPr>
              <a:t> &amp; </a:t>
            </a:r>
            <a:r>
              <a:rPr lang="fr-FR" altLang="fr-FR" dirty="0" smtClean="0">
                <a:latin typeface="Courier New" pitchFamily="49" charset="0"/>
              </a:rPr>
              <a:t>p2</a:t>
            </a:r>
            <a:r>
              <a:rPr lang="fr-FR" altLang="fr-FR" dirty="0">
                <a:latin typeface="Courier New" pitchFamily="49" charset="0"/>
              </a:rPr>
              <a:t>) = 0;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/>
              <a:t>I</a:t>
            </a:r>
            <a:r>
              <a:rPr lang="fr-FR" altLang="fr-FR" dirty="0" err="1" smtClean="0">
                <a:latin typeface="Courier New" pitchFamily="49" charset="0"/>
              </a:rPr>
              <a:t>ComparEgal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10020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8108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template</a:t>
            </a:r>
            <a:r>
              <a:rPr lang="fr-FR" altLang="fr-FR" dirty="0">
                <a:latin typeface="Courier New" pitchFamily="49" charset="0"/>
              </a:rPr>
              <a:t> &lt;class T, class </a:t>
            </a:r>
            <a:r>
              <a:rPr lang="fr-FR" altLang="fr-FR" dirty="0" err="1">
                <a:latin typeface="Courier New" pitchFamily="49" charset="0"/>
              </a:rPr>
              <a:t>Iterator</a:t>
            </a:r>
            <a:r>
              <a:rPr lang="fr-FR" altLang="fr-FR" dirty="0">
                <a:latin typeface="Courier New" pitchFamily="49" charset="0"/>
              </a:rPr>
              <a:t>, class </a:t>
            </a:r>
            <a:r>
              <a:rPr lang="fr-FR" altLang="fr-FR" dirty="0" err="1">
                <a:latin typeface="Courier New" pitchFamily="49" charset="0"/>
              </a:rPr>
              <a:t>Comparator</a:t>
            </a:r>
            <a:r>
              <a:rPr lang="fr-FR" altLang="fr-FR" dirty="0">
                <a:latin typeface="Courier New" pitchFamily="49" charset="0"/>
              </a:rPr>
              <a:t>&gt;</a:t>
            </a:r>
          </a:p>
          <a:p>
            <a:pPr algn="l"/>
            <a:r>
              <a:rPr lang="fr-FR" altLang="fr-FR" dirty="0" err="1">
                <a:latin typeface="Courier New" pitchFamily="49" charset="0"/>
              </a:rPr>
              <a:t>Iterator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f</a:t>
            </a:r>
            <a:r>
              <a:rPr lang="fr-FR" altLang="fr-FR" dirty="0" err="1" smtClean="0">
                <a:latin typeface="Courier New" pitchFamily="49" charset="0"/>
              </a:rPr>
              <a:t>ind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Iterator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</a:t>
            </a:r>
            <a:r>
              <a:rPr lang="fr-FR" altLang="fr-FR" dirty="0" err="1" smtClean="0">
                <a:latin typeface="Courier New" pitchFamily="49" charset="0"/>
              </a:rPr>
              <a:t>terDeb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 err="1">
                <a:latin typeface="Courier New" pitchFamily="49" charset="0"/>
              </a:rPr>
              <a:t>Iterator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</a:t>
            </a:r>
            <a:r>
              <a:rPr lang="fr-FR" altLang="fr-FR" dirty="0" err="1" smtClean="0">
                <a:latin typeface="Courier New" pitchFamily="49" charset="0"/>
              </a:rPr>
              <a:t>terFin</a:t>
            </a:r>
            <a:r>
              <a:rPr lang="fr-FR" altLang="fr-FR" dirty="0">
                <a:latin typeface="Courier New" pitchFamily="49" charset="0"/>
              </a:rPr>
              <a:t>,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  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T &amp; </a:t>
            </a:r>
            <a:r>
              <a:rPr lang="fr-FR" altLang="fr-FR" dirty="0" smtClean="0">
                <a:latin typeface="Courier New" pitchFamily="49" charset="0"/>
              </a:rPr>
              <a:t>val</a:t>
            </a:r>
            <a:r>
              <a:rPr lang="fr-FR" altLang="fr-FR" dirty="0">
                <a:latin typeface="Courier New" pitchFamily="49" charset="0"/>
              </a:rPr>
              <a:t>, </a:t>
            </a:r>
            <a:r>
              <a:rPr lang="fr-FR" altLang="fr-FR" dirty="0" err="1" smtClean="0">
                <a:latin typeface="Courier New" pitchFamily="49" charset="0"/>
              </a:rPr>
              <a:t>IComparator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err="1" smtClean="0">
                <a:latin typeface="Courier New" pitchFamily="49" charset="0"/>
              </a:rPr>
              <a:t>egal</a:t>
            </a:r>
            <a:r>
              <a:rPr lang="fr-FR" altLang="fr-FR" dirty="0">
                <a:latin typeface="Courier New" pitchFamily="49" charset="0"/>
              </a:rPr>
              <a:t>)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for ( ; </a:t>
            </a:r>
            <a:r>
              <a:rPr lang="fr-FR" altLang="fr-FR" dirty="0" err="1">
                <a:latin typeface="Courier New" pitchFamily="49" charset="0"/>
              </a:rPr>
              <a:t>i</a:t>
            </a:r>
            <a:r>
              <a:rPr lang="fr-FR" altLang="fr-FR" dirty="0" err="1" smtClean="0">
                <a:latin typeface="Courier New" pitchFamily="49" charset="0"/>
              </a:rPr>
              <a:t>terDeb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&lt; </a:t>
            </a:r>
            <a:r>
              <a:rPr lang="fr-FR" altLang="fr-FR" dirty="0" err="1">
                <a:latin typeface="Courier New" pitchFamily="49" charset="0"/>
              </a:rPr>
              <a:t>i</a:t>
            </a:r>
            <a:r>
              <a:rPr lang="fr-FR" altLang="fr-FR" dirty="0" err="1" smtClean="0">
                <a:latin typeface="Courier New" pitchFamily="49" charset="0"/>
              </a:rPr>
              <a:t>terFin</a:t>
            </a:r>
            <a:r>
              <a:rPr lang="fr-FR" altLang="fr-FR" dirty="0">
                <a:latin typeface="Courier New" pitchFamily="49" charset="0"/>
              </a:rPr>
              <a:t>; </a:t>
            </a:r>
            <a:r>
              <a:rPr lang="fr-FR" altLang="fr-FR" dirty="0" smtClean="0">
                <a:latin typeface="Courier New" pitchFamily="49" charset="0"/>
              </a:rPr>
              <a:t>++</a:t>
            </a:r>
            <a:r>
              <a:rPr lang="fr-FR" altLang="fr-FR" dirty="0" err="1">
                <a:latin typeface="Courier New" pitchFamily="49" charset="0"/>
              </a:rPr>
              <a:t>i</a:t>
            </a:r>
            <a:r>
              <a:rPr lang="fr-FR" altLang="fr-FR" dirty="0" err="1" smtClean="0">
                <a:latin typeface="Courier New" pitchFamily="49" charset="0"/>
              </a:rPr>
              <a:t>terDeb</a:t>
            </a:r>
            <a:r>
              <a:rPr lang="fr-FR" altLang="fr-FR" dirty="0">
                <a:latin typeface="Courier New" pitchFamily="49" charset="0"/>
              </a:rPr>
              <a:t>)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if (</a:t>
            </a:r>
            <a:r>
              <a:rPr lang="fr-FR" altLang="fr-FR" b="1" dirty="0">
                <a:latin typeface="Courier New" pitchFamily="49" charset="0"/>
              </a:rPr>
              <a:t>                    </a:t>
            </a:r>
            <a:r>
              <a:rPr lang="fr-FR" altLang="fr-FR" dirty="0">
                <a:latin typeface="Courier New" pitchFamily="49" charset="0"/>
              </a:rPr>
              <a:t>) break;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>
                <a:latin typeface="Courier New" pitchFamily="49" charset="0"/>
              </a:rPr>
              <a:t>i</a:t>
            </a:r>
            <a:r>
              <a:rPr lang="fr-FR" altLang="fr-FR" dirty="0" err="1" smtClean="0">
                <a:latin typeface="Courier New" pitchFamily="49" charset="0"/>
              </a:rPr>
              <a:t>terDeb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 smtClean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Find</a:t>
            </a:r>
            <a:r>
              <a:rPr lang="fr-FR" altLang="fr-FR" dirty="0" smtClean="0">
                <a:latin typeface="Courier New" pitchFamily="49" charset="0"/>
              </a:rPr>
              <a:t>()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10021" name="Text Box 5"/>
          <p:cNvSpPr txBox="1">
            <a:spLocks noChangeArrowheads="1"/>
          </p:cNvSpPr>
          <p:nvPr/>
        </p:nvSpPr>
        <p:spPr bwMode="auto">
          <a:xfrm>
            <a:off x="2178050" y="4724400"/>
            <a:ext cx="323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gal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 (*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fr-FR" altLang="fr-FR" b="1" dirty="0" err="1" smtClean="0">
                <a:solidFill>
                  <a:srgbClr val="FF0000"/>
                </a:solidFill>
                <a:latin typeface="Courier New" pitchFamily="49" charset="0"/>
              </a:rPr>
              <a:t>terDeb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val</a:t>
            </a:r>
            <a:r>
              <a:rPr lang="fr-FR" altLang="fr-FR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1110022" name="Rectangle 6"/>
          <p:cNvSpPr>
            <a:spLocks noChangeArrowheads="1"/>
          </p:cNvSpPr>
          <p:nvPr/>
        </p:nvSpPr>
        <p:spPr bwMode="auto">
          <a:xfrm>
            <a:off x="273050" y="6021288"/>
            <a:ext cx="78790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</a:rPr>
              <a:t>NomEgal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: public </a:t>
            </a:r>
            <a:r>
              <a:rPr lang="fr-FR" altLang="fr-FR" dirty="0" err="1" smtClean="0"/>
              <a:t>I</a:t>
            </a:r>
            <a:r>
              <a:rPr lang="fr-FR" altLang="fr-FR" dirty="0" err="1" smtClean="0">
                <a:latin typeface="Courier New" pitchFamily="49" charset="0"/>
              </a:rPr>
              <a:t>ComparEgal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b="1" dirty="0" smtClean="0">
                <a:solidFill>
                  <a:srgbClr val="FF0000"/>
                </a:solidFill>
                <a:latin typeface="Courier New" pitchFamily="49" charset="0"/>
              </a:rPr>
              <a:t>&lt;Pers&gt;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{ ... }</a:t>
            </a:r>
          </a:p>
        </p:txBody>
      </p:sp>
    </p:spTree>
    <p:extLst>
      <p:ext uri="{BB962C8B-B14F-4D97-AF65-F5344CB8AC3E}">
        <p14:creationId xmlns:p14="http://schemas.microsoft.com/office/powerpoint/2010/main" val="173243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1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1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18" grpId="0" autoUpdateAnimBg="0"/>
      <p:bldP spid="1110019" grpId="0" autoUpdateAnimBg="0"/>
      <p:bldP spid="1110020" grpId="0" autoUpdateAnimBg="0"/>
      <p:bldP spid="1110021" grpId="0" autoUpdateAnimBg="0"/>
      <p:bldP spid="111002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849767" y="3180729"/>
            <a:ext cx="1626849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312347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34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360661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1936923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625104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fr-FR" altLang="fr-FR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3808933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431233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5055121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727869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8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9" name="Text Box 5"/>
          <p:cNvSpPr txBox="1">
            <a:spLocks noChangeArrowheads="1"/>
          </p:cNvSpPr>
          <p:nvPr/>
        </p:nvSpPr>
        <p:spPr bwMode="auto">
          <a:xfrm>
            <a:off x="533400" y="4098925"/>
            <a:ext cx="587853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</a:rPr>
              <a:t>unsigned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 smtClean="0">
                <a:latin typeface="Courier New" pitchFamily="49" charset="0"/>
              </a:rPr>
              <a:t>myNbAppels</a:t>
            </a:r>
            <a:r>
              <a:rPr lang="fr-FR" altLang="fr-FR" b="1" dirty="0">
                <a:latin typeface="Courier New" pitchFamily="49" charset="0"/>
              </a:rPr>
              <a:t>;</a:t>
            </a:r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</a:rPr>
              <a:t>unsigned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g</a:t>
            </a:r>
            <a:r>
              <a:rPr lang="fr-FR" altLang="fr-FR" b="1" dirty="0" err="1" smtClean="0">
                <a:latin typeface="Courier New" pitchFamily="49" charset="0"/>
              </a:rPr>
              <a:t>etNbAppels</a:t>
            </a:r>
            <a:r>
              <a:rPr lang="fr-FR" altLang="fr-FR" b="1" dirty="0" smtClean="0">
                <a:latin typeface="Courier New" pitchFamily="49" charset="0"/>
              </a:rPr>
              <a:t>(</a:t>
            </a:r>
            <a:r>
              <a:rPr lang="fr-FR" altLang="fr-FR" b="1" dirty="0" err="1" smtClean="0">
                <a:latin typeface="Courier New" pitchFamily="49" charset="0"/>
              </a:rPr>
              <a:t>void</a:t>
            </a:r>
            <a:r>
              <a:rPr lang="fr-FR" altLang="fr-FR" b="1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;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0371-9AA0-4482-BC59-69D36B905410}" type="slidenum">
              <a:rPr lang="fr-FR" altLang="fr-FR"/>
              <a:pPr/>
              <a:t>35</a:t>
            </a:fld>
            <a:endParaRPr lang="fr-FR" altLang="fr-FR"/>
          </a:p>
        </p:txBody>
      </p:sp>
      <p:sp>
        <p:nvSpPr>
          <p:cNvPr id="1112066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41465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myY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g</a:t>
            </a:r>
            <a:r>
              <a:rPr lang="fr-FR" altLang="fr-FR" dirty="0" err="1" smtClean="0">
                <a:latin typeface="Courier New" pitchFamily="49" charset="0"/>
              </a:rPr>
              <a:t>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g</a:t>
            </a:r>
            <a:r>
              <a:rPr lang="fr-FR" altLang="fr-FR" dirty="0" err="1" smtClean="0">
                <a:latin typeface="Courier New" pitchFamily="49" charset="0"/>
              </a:rPr>
              <a:t>etY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12067" name="Text Box 3"/>
          <p:cNvSpPr txBox="1">
            <a:spLocks noChangeArrowheads="1"/>
          </p:cNvSpPr>
          <p:nvPr/>
        </p:nvSpPr>
        <p:spPr bwMode="auto">
          <a:xfrm>
            <a:off x="4191000" y="533400"/>
            <a:ext cx="476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veut compter le nombre de 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consultations</a:t>
            </a:r>
          </a:p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nombre d'appels de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etxxx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112068" name="Text Box 4"/>
          <p:cNvSpPr txBox="1">
            <a:spLocks noChangeArrowheads="1"/>
          </p:cNvSpPr>
          <p:nvPr/>
        </p:nvSpPr>
        <p:spPr bwMode="auto">
          <a:xfrm>
            <a:off x="533400" y="3505200"/>
            <a:ext cx="41465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g</a:t>
            </a:r>
            <a:r>
              <a:rPr lang="fr-FR" altLang="fr-FR" dirty="0" err="1" smtClean="0">
                <a:latin typeface="Courier New" pitchFamily="49" charset="0"/>
              </a:rPr>
              <a:t>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g</a:t>
            </a:r>
            <a:r>
              <a:rPr lang="fr-FR" altLang="fr-FR" dirty="0" err="1" smtClean="0">
                <a:latin typeface="Courier New" pitchFamily="49" charset="0"/>
              </a:rPr>
              <a:t>etY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smtClean="0">
                <a:latin typeface="Courier New" pitchFamily="49" charset="0"/>
              </a:rPr>
              <a:t>Point</a:t>
            </a:r>
            <a:endParaRPr lang="fr-FR" altLang="fr-FR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1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1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9" grpId="0" autoUpdateAnimBg="0"/>
      <p:bldP spid="1112066" grpId="0" autoUpdateAnimBg="0"/>
      <p:bldP spid="1112067" grpId="0" autoUpdateAnimBg="0"/>
      <p:bldP spid="111206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B3D5-3D25-4DCD-B7AE-BB505F79329E}" type="slidenum">
              <a:rPr lang="fr-FR" altLang="fr-FR"/>
              <a:pPr/>
              <a:t>36</a:t>
            </a:fld>
            <a:endParaRPr lang="fr-FR" altLang="fr-FR"/>
          </a:p>
        </p:txBody>
      </p:sp>
      <p:sp>
        <p:nvSpPr>
          <p:cNvPr id="1113090" name="Line 2"/>
          <p:cNvSpPr>
            <a:spLocks noChangeShapeType="1"/>
          </p:cNvSpPr>
          <p:nvPr/>
        </p:nvSpPr>
        <p:spPr bwMode="auto">
          <a:xfrm>
            <a:off x="4953000" y="38100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13091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480131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Point2D::</a:t>
            </a:r>
            <a:r>
              <a:rPr lang="fr-FR" altLang="fr-FR" dirty="0" err="1">
                <a:latin typeface="Courier New" pitchFamily="49" charset="0"/>
              </a:rPr>
              <a:t>g</a:t>
            </a:r>
            <a:r>
              <a:rPr lang="fr-FR" altLang="fr-FR" dirty="0" err="1" smtClean="0">
                <a:latin typeface="Courier New" pitchFamily="49" charset="0"/>
              </a:rPr>
              <a:t>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endParaRPr lang="fr-FR" altLang="fr-FR" b="1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>
                <a:latin typeface="Courier New" pitchFamily="49" charset="0"/>
              </a:rPr>
              <a:t>;   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 // </a:t>
            </a:r>
            <a:r>
              <a:rPr lang="fr-FR" altLang="fr-FR" dirty="0" err="1">
                <a:latin typeface="Courier New" pitchFamily="49" charset="0"/>
              </a:rPr>
              <a:t>g</a:t>
            </a:r>
            <a:r>
              <a:rPr lang="fr-FR" altLang="fr-FR" dirty="0" err="1" smtClean="0">
                <a:latin typeface="Courier New" pitchFamily="49" charset="0"/>
              </a:rPr>
              <a:t>etX</a:t>
            </a:r>
            <a:r>
              <a:rPr lang="fr-FR" altLang="fr-FR" dirty="0">
                <a:latin typeface="Courier New" pitchFamily="49" charset="0"/>
              </a:rPr>
              <a:t>()</a:t>
            </a:r>
          </a:p>
        </p:txBody>
      </p:sp>
      <p:grpSp>
        <p:nvGrpSpPr>
          <p:cNvPr id="1113092" name="Group 4"/>
          <p:cNvGrpSpPr>
            <a:grpSpLocks/>
          </p:cNvGrpSpPr>
          <p:nvPr/>
        </p:nvGrpSpPr>
        <p:grpSpPr bwMode="auto">
          <a:xfrm>
            <a:off x="3444875" y="793750"/>
            <a:ext cx="2381250" cy="704850"/>
            <a:chOff x="2160" y="576"/>
            <a:chExt cx="1500" cy="444"/>
          </a:xfrm>
        </p:grpSpPr>
        <p:sp>
          <p:nvSpPr>
            <p:cNvPr id="1113093" name="Text Box 5"/>
            <p:cNvSpPr txBox="1">
              <a:spLocks noChangeArrowheads="1"/>
            </p:cNvSpPr>
            <p:nvPr/>
          </p:nvSpPr>
          <p:spPr bwMode="auto">
            <a:xfrm>
              <a:off x="2640" y="768"/>
              <a:ext cx="1020" cy="252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incompatibles</a:t>
              </a:r>
            </a:p>
          </p:txBody>
        </p:sp>
        <p:sp>
          <p:nvSpPr>
            <p:cNvPr id="1113094" name="Line 6"/>
            <p:cNvSpPr>
              <a:spLocks noChangeShapeType="1"/>
            </p:cNvSpPr>
            <p:nvPr/>
          </p:nvSpPr>
          <p:spPr bwMode="auto">
            <a:xfrm flipV="1">
              <a:off x="2976" y="57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3095" name="Line 7"/>
            <p:cNvSpPr>
              <a:spLocks noChangeShapeType="1"/>
            </p:cNvSpPr>
            <p:nvPr/>
          </p:nvSpPr>
          <p:spPr bwMode="auto">
            <a:xfrm flipH="1">
              <a:off x="2160" y="86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13096" name="Text Box 8"/>
          <p:cNvSpPr txBox="1">
            <a:spLocks noChangeArrowheads="1"/>
          </p:cNvSpPr>
          <p:nvPr/>
        </p:nvSpPr>
        <p:spPr bwMode="auto">
          <a:xfrm>
            <a:off x="669925" y="2681288"/>
            <a:ext cx="1366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1 :</a:t>
            </a:r>
          </a:p>
        </p:txBody>
      </p:sp>
      <p:sp>
        <p:nvSpPr>
          <p:cNvPr id="1113097" name="Text Box 9"/>
          <p:cNvSpPr txBox="1">
            <a:spLocks noChangeArrowheads="1"/>
          </p:cNvSpPr>
          <p:nvPr/>
        </p:nvSpPr>
        <p:spPr bwMode="auto">
          <a:xfrm>
            <a:off x="2133600" y="2682875"/>
            <a:ext cx="20553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supprimer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3098" name="Line 10"/>
          <p:cNvSpPr>
            <a:spLocks noChangeShapeType="1"/>
          </p:cNvSpPr>
          <p:nvPr/>
        </p:nvSpPr>
        <p:spPr bwMode="auto">
          <a:xfrm flipV="1">
            <a:off x="4453880" y="450850"/>
            <a:ext cx="8382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13099" name="Text Box 11"/>
          <p:cNvSpPr txBox="1">
            <a:spLocks noChangeArrowheads="1"/>
          </p:cNvSpPr>
          <p:nvPr/>
        </p:nvSpPr>
        <p:spPr bwMode="auto">
          <a:xfrm>
            <a:off x="690563" y="3336925"/>
            <a:ext cx="1387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Problèmes :</a:t>
            </a:r>
          </a:p>
        </p:txBody>
      </p:sp>
      <p:sp>
        <p:nvSpPr>
          <p:cNvPr id="1113100" name="Text Box 12"/>
          <p:cNvSpPr txBox="1">
            <a:spLocks noChangeArrowheads="1"/>
          </p:cNvSpPr>
          <p:nvPr/>
        </p:nvSpPr>
        <p:spPr bwMode="auto">
          <a:xfrm>
            <a:off x="746125" y="3870325"/>
            <a:ext cx="3994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 f 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Point </a:t>
            </a:r>
            <a:r>
              <a:rPr lang="fr-FR" altLang="fr-FR" dirty="0">
                <a:latin typeface="Courier New" pitchFamily="49" charset="0"/>
              </a:rPr>
              <a:t>&amp; </a:t>
            </a:r>
            <a:r>
              <a:rPr lang="fr-FR" altLang="fr-FR" dirty="0" smtClean="0">
                <a:latin typeface="Courier New" pitchFamily="49" charset="0"/>
              </a:rPr>
              <a:t>p)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cout &lt;&lt; </a:t>
            </a:r>
            <a:r>
              <a:rPr lang="fr-FR" altLang="fr-FR" dirty="0" err="1" smtClean="0">
                <a:latin typeface="Courier New" pitchFamily="49" charset="0"/>
              </a:rPr>
              <a:t>p.getX</a:t>
            </a:r>
            <a:r>
              <a:rPr lang="fr-FR" altLang="fr-FR" dirty="0">
                <a:latin typeface="Courier New" pitchFamily="49" charset="0"/>
              </a:rPr>
              <a:t>();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dirty="0" smtClean="0">
                <a:latin typeface="Courier New" pitchFamily="49" charset="0"/>
              </a:rPr>
              <a:t>} // f()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13101" name="Text Box 13"/>
          <p:cNvSpPr txBox="1">
            <a:spLocks noChangeArrowheads="1"/>
          </p:cNvSpPr>
          <p:nvPr/>
        </p:nvSpPr>
        <p:spPr bwMode="auto">
          <a:xfrm>
            <a:off x="5181600" y="3886200"/>
            <a:ext cx="38417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Point </a:t>
            </a:r>
            <a:r>
              <a:rPr lang="fr-FR" altLang="fr-FR" dirty="0" smtClean="0">
                <a:latin typeface="Courier New" pitchFamily="49" charset="0"/>
              </a:rPr>
              <a:t>p </a:t>
            </a:r>
            <a:r>
              <a:rPr lang="fr-FR" altLang="fr-FR" dirty="0">
                <a:latin typeface="Courier New" pitchFamily="49" charset="0"/>
              </a:rPr>
              <a:t>(12, 12);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// 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cout &lt;&lt; </a:t>
            </a:r>
            <a:r>
              <a:rPr lang="fr-FR" altLang="fr-FR" dirty="0" err="1" smtClean="0">
                <a:latin typeface="Courier New" pitchFamily="49" charset="0"/>
              </a:rPr>
              <a:t>p.getX</a:t>
            </a:r>
            <a:r>
              <a:rPr lang="fr-FR" altLang="fr-FR" dirty="0">
                <a:latin typeface="Courier New" pitchFamily="49" charset="0"/>
              </a:rPr>
              <a:t>();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// ...</a:t>
            </a:r>
          </a:p>
        </p:txBody>
      </p:sp>
      <p:grpSp>
        <p:nvGrpSpPr>
          <p:cNvPr id="1113102" name="Group 14"/>
          <p:cNvGrpSpPr>
            <a:grpSpLocks/>
          </p:cNvGrpSpPr>
          <p:nvPr/>
        </p:nvGrpSpPr>
        <p:grpSpPr bwMode="auto">
          <a:xfrm>
            <a:off x="2438400" y="4181475"/>
            <a:ext cx="3357564" cy="895350"/>
            <a:chOff x="1536" y="2634"/>
            <a:chExt cx="2115" cy="564"/>
          </a:xfrm>
        </p:grpSpPr>
        <p:sp>
          <p:nvSpPr>
            <p:cNvPr id="1113103" name="Text Box 15"/>
            <p:cNvSpPr txBox="1">
              <a:spLocks noChangeArrowheads="1"/>
            </p:cNvSpPr>
            <p:nvPr/>
          </p:nvSpPr>
          <p:spPr bwMode="auto">
            <a:xfrm>
              <a:off x="2631" y="2804"/>
              <a:ext cx="1020" cy="252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incompatibles</a:t>
              </a:r>
            </a:p>
          </p:txBody>
        </p:sp>
        <p:sp>
          <p:nvSpPr>
            <p:cNvPr id="1113104" name="Freeform 16"/>
            <p:cNvSpPr>
              <a:spLocks/>
            </p:cNvSpPr>
            <p:nvPr/>
          </p:nvSpPr>
          <p:spPr bwMode="auto">
            <a:xfrm>
              <a:off x="1536" y="2634"/>
              <a:ext cx="116" cy="252"/>
            </a:xfrm>
            <a:custGeom>
              <a:avLst/>
              <a:gdLst>
                <a:gd name="T0" fmla="*/ 864 w 864"/>
                <a:gd name="T1" fmla="*/ 144 h 144"/>
                <a:gd name="T2" fmla="*/ 0 w 864"/>
                <a:gd name="T3" fmla="*/ 144 h 144"/>
                <a:gd name="T4" fmla="*/ 0 w 864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86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3105" name="Freeform 17"/>
            <p:cNvSpPr>
              <a:spLocks/>
            </p:cNvSpPr>
            <p:nvPr/>
          </p:nvSpPr>
          <p:spPr bwMode="auto">
            <a:xfrm flipV="1">
              <a:off x="2016" y="2946"/>
              <a:ext cx="586" cy="252"/>
            </a:xfrm>
            <a:custGeom>
              <a:avLst/>
              <a:gdLst>
                <a:gd name="T0" fmla="*/ 864 w 864"/>
                <a:gd name="T1" fmla="*/ 144 h 144"/>
                <a:gd name="T2" fmla="*/ 0 w 864"/>
                <a:gd name="T3" fmla="*/ 144 h 144"/>
                <a:gd name="T4" fmla="*/ 0 w 864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86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13106" name="Group 18"/>
          <p:cNvGrpSpPr>
            <a:grpSpLocks/>
          </p:cNvGrpSpPr>
          <p:nvPr/>
        </p:nvGrpSpPr>
        <p:grpSpPr bwMode="auto">
          <a:xfrm>
            <a:off x="5562600" y="4191000"/>
            <a:ext cx="1524000" cy="914400"/>
            <a:chOff x="3504" y="2640"/>
            <a:chExt cx="960" cy="576"/>
          </a:xfrm>
        </p:grpSpPr>
        <p:sp>
          <p:nvSpPr>
            <p:cNvPr id="1113107" name="Freeform 19"/>
            <p:cNvSpPr>
              <a:spLocks/>
            </p:cNvSpPr>
            <p:nvPr/>
          </p:nvSpPr>
          <p:spPr bwMode="auto">
            <a:xfrm flipH="1" flipV="1">
              <a:off x="3651" y="2930"/>
              <a:ext cx="813" cy="286"/>
            </a:xfrm>
            <a:custGeom>
              <a:avLst/>
              <a:gdLst>
                <a:gd name="T0" fmla="*/ 864 w 864"/>
                <a:gd name="T1" fmla="*/ 144 h 144"/>
                <a:gd name="T2" fmla="*/ 0 w 864"/>
                <a:gd name="T3" fmla="*/ 144 h 144"/>
                <a:gd name="T4" fmla="*/ 0 w 864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" h="144">
                  <a:moveTo>
                    <a:pt x="86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fr-FR"/>
            </a:p>
          </p:txBody>
        </p:sp>
        <p:sp>
          <p:nvSpPr>
            <p:cNvPr id="1113108" name="Line 20"/>
            <p:cNvSpPr>
              <a:spLocks noChangeShapeType="1"/>
            </p:cNvSpPr>
            <p:nvPr/>
          </p:nvSpPr>
          <p:spPr bwMode="auto">
            <a:xfrm flipV="1">
              <a:off x="3504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1113109" name="Text Box 21"/>
          <p:cNvSpPr txBox="1">
            <a:spLocks noChangeArrowheads="1"/>
          </p:cNvSpPr>
          <p:nvPr/>
        </p:nvSpPr>
        <p:spPr bwMode="auto">
          <a:xfrm>
            <a:off x="1219200" y="1050925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smtClean="0">
                <a:latin typeface="Courier New" pitchFamily="49" charset="0"/>
              </a:rPr>
              <a:t>++</a:t>
            </a:r>
            <a:r>
              <a:rPr lang="fr-FR" altLang="fr-FR" b="1" dirty="0" err="1" smtClean="0">
                <a:latin typeface="Courier New" pitchFamily="49" charset="0"/>
              </a:rPr>
              <a:t>myNbAppels</a:t>
            </a:r>
            <a:r>
              <a:rPr lang="fr-FR" altLang="fr-FR" dirty="0">
                <a:latin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9527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1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1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1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1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1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11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3090" grpId="0" animBg="1"/>
      <p:bldP spid="1113091" grpId="0" autoUpdateAnimBg="0"/>
      <p:bldP spid="1113096" grpId="0" autoUpdateAnimBg="0"/>
      <p:bldP spid="1113097" grpId="0" autoUpdateAnimBg="0"/>
      <p:bldP spid="1113098" grpId="0" animBg="1"/>
      <p:bldP spid="1113099" grpId="0" autoUpdateAnimBg="0"/>
      <p:bldP spid="1113100" grpId="0" autoUpdateAnimBg="0"/>
      <p:bldP spid="1113101" grpId="0" autoUpdateAnimBg="0"/>
      <p:bldP spid="111310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F47C-3107-4F93-B5E0-310AB7316F76}" type="slidenum">
              <a:rPr lang="fr-FR" altLang="fr-FR"/>
              <a:pPr/>
              <a:t>37</a:t>
            </a:fld>
            <a:endParaRPr lang="fr-FR" altLang="fr-FR"/>
          </a:p>
        </p:txBody>
      </p:sp>
      <p:sp>
        <p:nvSpPr>
          <p:cNvPr id="1114114" name="Text Box 2"/>
          <p:cNvSpPr txBox="1">
            <a:spLocks noChangeArrowheads="1"/>
          </p:cNvSpPr>
          <p:nvPr/>
        </p:nvSpPr>
        <p:spPr bwMode="auto">
          <a:xfrm>
            <a:off x="669925" y="533400"/>
            <a:ext cx="276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2  (meilleure !) :</a:t>
            </a:r>
          </a:p>
        </p:txBody>
      </p:sp>
      <p:sp>
        <p:nvSpPr>
          <p:cNvPr id="1114115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58229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        </a:t>
            </a:r>
            <a:r>
              <a:rPr lang="fr-FR" altLang="fr-FR" b="1" dirty="0" err="1">
                <a:latin typeface="Courier New" pitchFamily="49" charset="0"/>
              </a:rPr>
              <a:t>unsigned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 smtClean="0">
                <a:latin typeface="Courier New" pitchFamily="49" charset="0"/>
              </a:rPr>
              <a:t>myNbAppels</a:t>
            </a:r>
            <a:r>
              <a:rPr lang="fr-FR" altLang="fr-FR" b="1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b="1" dirty="0">
                <a:latin typeface="Courier New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             </a:t>
            </a:r>
            <a:r>
              <a:rPr lang="fr-FR" altLang="fr-FR" b="1" dirty="0" err="1" smtClean="0">
                <a:latin typeface="Courier New" pitchFamily="49" charset="0"/>
              </a:rPr>
              <a:t>myX</a:t>
            </a:r>
            <a:r>
              <a:rPr lang="fr-FR" altLang="fr-FR" b="1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b="1" dirty="0">
                <a:latin typeface="Courier New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             </a:t>
            </a:r>
            <a:r>
              <a:rPr lang="fr-FR" altLang="fr-FR" b="1" dirty="0" err="1" smtClean="0">
                <a:latin typeface="Courier New" pitchFamily="49" charset="0"/>
              </a:rPr>
              <a:t>myY</a:t>
            </a:r>
            <a:r>
              <a:rPr lang="fr-FR" altLang="fr-FR" b="1" dirty="0">
                <a:latin typeface="Courier New" pitchFamily="49" charset="0"/>
              </a:rPr>
              <a:t>;</a:t>
            </a: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g</a:t>
            </a:r>
            <a:r>
              <a:rPr lang="fr-FR" altLang="fr-FR" dirty="0" err="1" smtClean="0">
                <a:latin typeface="Courier New" pitchFamily="49" charset="0"/>
              </a:rPr>
              <a:t>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g</a:t>
            </a:r>
            <a:r>
              <a:rPr lang="fr-FR" altLang="fr-FR" dirty="0" err="1" smtClean="0">
                <a:latin typeface="Courier New" pitchFamily="49" charset="0"/>
              </a:rPr>
              <a:t>etY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</a:t>
            </a:r>
          </a:p>
          <a:p>
            <a:pPr algn="l"/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b="1" dirty="0" err="1">
                <a:latin typeface="Courier New" pitchFamily="49" charset="0"/>
              </a:rPr>
              <a:t>unsigned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g</a:t>
            </a:r>
            <a:r>
              <a:rPr lang="fr-FR" altLang="fr-FR" b="1" dirty="0" err="1" smtClean="0">
                <a:latin typeface="Courier New" pitchFamily="49" charset="0"/>
              </a:rPr>
              <a:t>etNbAppels</a:t>
            </a:r>
            <a:r>
              <a:rPr lang="fr-FR" altLang="fr-FR" b="1" dirty="0" smtClean="0">
                <a:latin typeface="Courier New" pitchFamily="49" charset="0"/>
              </a:rPr>
              <a:t>(</a:t>
            </a:r>
            <a:r>
              <a:rPr lang="fr-FR" altLang="fr-FR" b="1" dirty="0" err="1" smtClean="0">
                <a:latin typeface="Courier New" pitchFamily="49" charset="0"/>
              </a:rPr>
              <a:t>void</a:t>
            </a:r>
            <a:r>
              <a:rPr lang="fr-FR" altLang="fr-FR" b="1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;</a:t>
            </a:r>
            <a:endParaRPr lang="fr-FR" altLang="fr-FR" dirty="0">
              <a:latin typeface="Courier New" pitchFamily="49" charset="0"/>
            </a:endParaRPr>
          </a:p>
          <a:p>
            <a:pPr algn="l"/>
            <a:endParaRPr lang="fr-FR" altLang="fr-FR" dirty="0">
              <a:latin typeface="Courier New" pitchFamily="49" charset="0"/>
            </a:endParaRPr>
          </a:p>
          <a:p>
            <a:pPr algn="l"/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smtClean="0">
                <a:latin typeface="Courier New" pitchFamily="49" charset="0"/>
              </a:rPr>
              <a:t>Point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1114116" name="Text Box 4"/>
          <p:cNvSpPr txBox="1">
            <a:spLocks noChangeArrowheads="1"/>
          </p:cNvSpPr>
          <p:nvPr/>
        </p:nvSpPr>
        <p:spPr bwMode="auto">
          <a:xfrm>
            <a:off x="1187450" y="1752600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>
                <a:solidFill>
                  <a:srgbClr val="FF0000"/>
                </a:solidFill>
                <a:latin typeface="Courier New" pitchFamily="49" charset="0"/>
              </a:rPr>
              <a:t>mutable</a:t>
            </a:r>
          </a:p>
        </p:txBody>
      </p:sp>
    </p:spTree>
    <p:extLst>
      <p:ext uri="{BB962C8B-B14F-4D97-AF65-F5344CB8AC3E}">
        <p14:creationId xmlns:p14="http://schemas.microsoft.com/office/powerpoint/2010/main" val="135423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1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14" grpId="0" autoUpdateAnimBg="0"/>
      <p:bldP spid="1114115" grpId="0" autoUpdateAnimBg="0"/>
      <p:bldP spid="111411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829625" y="3937644"/>
            <a:ext cx="4390447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528371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38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576685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2152947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841128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fr-FR" altLang="fr-FR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4024957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647257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5271145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980728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8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DCE0-66C3-470F-80F5-654BF1710D33}" type="slidenum">
              <a:rPr lang="fr-FR" altLang="fr-FR"/>
              <a:pPr/>
              <a:t>39</a:t>
            </a:fld>
            <a:endParaRPr lang="fr-FR" altLang="fr-FR"/>
          </a:p>
        </p:txBody>
      </p:sp>
      <p:sp>
        <p:nvSpPr>
          <p:cNvPr id="916482" name="Text Box 2"/>
          <p:cNvSpPr txBox="1">
            <a:spLocks noChangeArrowheads="1"/>
          </p:cNvSpPr>
          <p:nvPr/>
        </p:nvSpPr>
        <p:spPr bwMode="auto">
          <a:xfrm>
            <a:off x="674688" y="487363"/>
            <a:ext cx="4689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donnée-membre : 1 exemplaire par instance </a:t>
            </a:r>
          </a:p>
          <a:p>
            <a:pPr algn="l"/>
            <a:r>
              <a:rPr lang="fr-FR" altLang="fr-FR" dirty="0">
                <a:latin typeface="Times New Roman" pitchFamily="18" charset="0"/>
              </a:rPr>
              <a:t>                             ( = par objet de la classe)</a:t>
            </a:r>
          </a:p>
        </p:txBody>
      </p:sp>
      <p:sp>
        <p:nvSpPr>
          <p:cNvPr id="916483" name="Text Box 3"/>
          <p:cNvSpPr txBox="1">
            <a:spLocks noChangeArrowheads="1"/>
          </p:cNvSpPr>
          <p:nvPr/>
        </p:nvSpPr>
        <p:spPr bwMode="auto">
          <a:xfrm>
            <a:off x="673100" y="2852738"/>
            <a:ext cx="7856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latin typeface="Times New Roman" pitchFamily="18" charset="0"/>
              </a:rPr>
              <a:t>fonction-membre : c'est la même fonction qui est utilisée par </a:t>
            </a:r>
            <a:r>
              <a:rPr lang="fr-FR" altLang="fr-FR" b="1">
                <a:latin typeface="Times New Roman" pitchFamily="18" charset="0"/>
              </a:rPr>
              <a:t>tous</a:t>
            </a:r>
            <a:r>
              <a:rPr lang="fr-FR" altLang="fr-FR">
                <a:latin typeface="Times New Roman" pitchFamily="18" charset="0"/>
              </a:rPr>
              <a:t> les objets</a:t>
            </a:r>
          </a:p>
        </p:txBody>
      </p:sp>
      <p:grpSp>
        <p:nvGrpSpPr>
          <p:cNvPr id="916484" name="Group 4"/>
          <p:cNvGrpSpPr>
            <a:grpSpLocks/>
          </p:cNvGrpSpPr>
          <p:nvPr/>
        </p:nvGrpSpPr>
        <p:grpSpPr bwMode="auto">
          <a:xfrm>
            <a:off x="827088" y="1427164"/>
            <a:ext cx="1411287" cy="1262063"/>
            <a:chOff x="875" y="2040"/>
            <a:chExt cx="889" cy="795"/>
          </a:xfrm>
        </p:grpSpPr>
        <p:sp>
          <p:nvSpPr>
            <p:cNvPr id="916485" name="Text Box 5"/>
            <p:cNvSpPr txBox="1">
              <a:spLocks noChangeArrowheads="1"/>
            </p:cNvSpPr>
            <p:nvPr/>
          </p:nvSpPr>
          <p:spPr bwMode="auto">
            <a:xfrm>
              <a:off x="1176" y="2583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r>
                <a:rPr lang="fr-FR" altLang="fr-FR" b="1" dirty="0"/>
                <a:t>1</a:t>
              </a:r>
            </a:p>
          </p:txBody>
        </p:sp>
        <p:sp>
          <p:nvSpPr>
            <p:cNvPr id="916486" name="Rectangle 6"/>
            <p:cNvSpPr>
              <a:spLocks noChangeArrowheads="1"/>
            </p:cNvSpPr>
            <p:nvPr/>
          </p:nvSpPr>
          <p:spPr bwMode="auto">
            <a:xfrm>
              <a:off x="875" y="2051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myX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6487" name="Rectangle 7"/>
            <p:cNvSpPr>
              <a:spLocks noChangeArrowheads="1"/>
            </p:cNvSpPr>
            <p:nvPr/>
          </p:nvSpPr>
          <p:spPr bwMode="auto">
            <a:xfrm>
              <a:off x="885" y="2273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myY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6488" name="Rectangle 8"/>
            <p:cNvSpPr>
              <a:spLocks noChangeArrowheads="1"/>
            </p:cNvSpPr>
            <p:nvPr/>
          </p:nvSpPr>
          <p:spPr bwMode="auto">
            <a:xfrm>
              <a:off x="875" y="2040"/>
              <a:ext cx="889" cy="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916489" name="Rectangle 9"/>
            <p:cNvSpPr>
              <a:spLocks noChangeArrowheads="1"/>
            </p:cNvSpPr>
            <p:nvPr/>
          </p:nvSpPr>
          <p:spPr bwMode="auto">
            <a:xfrm>
              <a:off x="1355" y="2079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16490" name="Rectangle 10"/>
            <p:cNvSpPr>
              <a:spLocks noChangeArrowheads="1"/>
            </p:cNvSpPr>
            <p:nvPr/>
          </p:nvSpPr>
          <p:spPr bwMode="auto">
            <a:xfrm>
              <a:off x="1355" y="2303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grpSp>
        <p:nvGrpSpPr>
          <p:cNvPr id="916491" name="Group 11"/>
          <p:cNvGrpSpPr>
            <a:grpSpLocks/>
          </p:cNvGrpSpPr>
          <p:nvPr/>
        </p:nvGrpSpPr>
        <p:grpSpPr bwMode="auto">
          <a:xfrm>
            <a:off x="2541588" y="1427164"/>
            <a:ext cx="1411287" cy="1262063"/>
            <a:chOff x="875" y="2040"/>
            <a:chExt cx="889" cy="795"/>
          </a:xfrm>
        </p:grpSpPr>
        <p:sp>
          <p:nvSpPr>
            <p:cNvPr id="916492" name="Text Box 12"/>
            <p:cNvSpPr txBox="1">
              <a:spLocks noChangeArrowheads="1"/>
            </p:cNvSpPr>
            <p:nvPr/>
          </p:nvSpPr>
          <p:spPr bwMode="auto">
            <a:xfrm>
              <a:off x="1176" y="2583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r>
                <a:rPr lang="fr-FR" altLang="fr-FR" b="1" dirty="0"/>
                <a:t>2</a:t>
              </a:r>
            </a:p>
          </p:txBody>
        </p:sp>
        <p:sp>
          <p:nvSpPr>
            <p:cNvPr id="916493" name="Rectangle 13"/>
            <p:cNvSpPr>
              <a:spLocks noChangeArrowheads="1"/>
            </p:cNvSpPr>
            <p:nvPr/>
          </p:nvSpPr>
          <p:spPr bwMode="auto">
            <a:xfrm>
              <a:off x="875" y="2051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myX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6494" name="Rectangle 14"/>
            <p:cNvSpPr>
              <a:spLocks noChangeArrowheads="1"/>
            </p:cNvSpPr>
            <p:nvPr/>
          </p:nvSpPr>
          <p:spPr bwMode="auto">
            <a:xfrm>
              <a:off x="885" y="2273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myY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6495" name="Rectangle 15"/>
            <p:cNvSpPr>
              <a:spLocks noChangeArrowheads="1"/>
            </p:cNvSpPr>
            <p:nvPr/>
          </p:nvSpPr>
          <p:spPr bwMode="auto">
            <a:xfrm>
              <a:off x="875" y="2040"/>
              <a:ext cx="889" cy="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916496" name="Rectangle 16"/>
            <p:cNvSpPr>
              <a:spLocks noChangeArrowheads="1"/>
            </p:cNvSpPr>
            <p:nvPr/>
          </p:nvSpPr>
          <p:spPr bwMode="auto">
            <a:xfrm>
              <a:off x="1355" y="2079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16497" name="Rectangle 17"/>
            <p:cNvSpPr>
              <a:spLocks noChangeArrowheads="1"/>
            </p:cNvSpPr>
            <p:nvPr/>
          </p:nvSpPr>
          <p:spPr bwMode="auto">
            <a:xfrm>
              <a:off x="1355" y="2303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916498" name="Rectangle 18"/>
          <p:cNvSpPr>
            <a:spLocks noChangeArrowheads="1"/>
          </p:cNvSpPr>
          <p:nvPr/>
        </p:nvSpPr>
        <p:spPr bwMode="auto">
          <a:xfrm>
            <a:off x="384175" y="3451225"/>
            <a:ext cx="5387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 </a:t>
            </a:r>
            <a:r>
              <a:rPr lang="fr-FR" altLang="fr-FR">
                <a:latin typeface="Times New Roman" pitchFamily="18" charset="0"/>
              </a:rPr>
              <a:t>comment avoir une "donnée-membre" (variable)</a:t>
            </a:r>
          </a:p>
          <a:p>
            <a:pPr algn="l"/>
            <a:r>
              <a:rPr lang="fr-FR" altLang="fr-FR">
                <a:latin typeface="Times New Roman" pitchFamily="18" charset="0"/>
              </a:rPr>
              <a:t>    de la classe (= 1 seul objet pour toute la classe) ?</a:t>
            </a:r>
          </a:p>
        </p:txBody>
      </p:sp>
      <p:sp>
        <p:nvSpPr>
          <p:cNvPr id="916499" name="Rectangle 19"/>
          <p:cNvSpPr>
            <a:spLocks noChangeArrowheads="1"/>
          </p:cNvSpPr>
          <p:nvPr/>
        </p:nvSpPr>
        <p:spPr bwMode="auto">
          <a:xfrm>
            <a:off x="5961063" y="479425"/>
            <a:ext cx="3081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en Java : </a:t>
            </a:r>
            <a:r>
              <a:rPr lang="fr-FR" altLang="fr-FR" dirty="0">
                <a:solidFill>
                  <a:srgbClr val="FF3300"/>
                </a:solidFill>
                <a:latin typeface="Times New Roman" pitchFamily="18" charset="0"/>
              </a:rPr>
              <a:t>variable d'instance</a:t>
            </a:r>
            <a:r>
              <a:rPr lang="fr-FR" altLang="fr-FR" dirty="0">
                <a:latin typeface="Times New Roman" pitchFamily="18" charset="0"/>
              </a:rPr>
              <a:t> </a:t>
            </a:r>
          </a:p>
        </p:txBody>
      </p:sp>
      <p:sp>
        <p:nvSpPr>
          <p:cNvPr id="916500" name="Rectangle 20"/>
          <p:cNvSpPr>
            <a:spLocks noChangeArrowheads="1"/>
          </p:cNvSpPr>
          <p:nvPr/>
        </p:nvSpPr>
        <p:spPr bwMode="auto">
          <a:xfrm>
            <a:off x="5970588" y="3433763"/>
            <a:ext cx="298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>
                <a:latin typeface="Times New Roman" pitchFamily="18" charset="0"/>
              </a:rPr>
              <a:t>en Java : </a:t>
            </a:r>
            <a:r>
              <a:rPr lang="fr-FR" altLang="fr-FR">
                <a:solidFill>
                  <a:srgbClr val="FF3300"/>
                </a:solidFill>
                <a:latin typeface="Times New Roman" pitchFamily="18" charset="0"/>
              </a:rPr>
              <a:t>variable de classe</a:t>
            </a:r>
            <a:r>
              <a:rPr lang="fr-FR" altLang="fr-FR">
                <a:latin typeface="Times New Roman" pitchFamily="18" charset="0"/>
              </a:rPr>
              <a:t> </a:t>
            </a:r>
          </a:p>
        </p:txBody>
      </p:sp>
      <p:sp>
        <p:nvSpPr>
          <p:cNvPr id="916501" name="Rectangle 21"/>
          <p:cNvSpPr>
            <a:spLocks noChangeArrowheads="1"/>
          </p:cNvSpPr>
          <p:nvPr/>
        </p:nvSpPr>
        <p:spPr bwMode="auto">
          <a:xfrm>
            <a:off x="909638" y="4187825"/>
            <a:ext cx="6216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>
                <a:latin typeface="Times New Roman" pitchFamily="18" charset="0"/>
              </a:rPr>
              <a:t>par exemple le nombre de fois que la classe a été instanciée</a:t>
            </a:r>
          </a:p>
        </p:txBody>
      </p:sp>
      <p:sp>
        <p:nvSpPr>
          <p:cNvPr id="916502" name="Rectangle 22"/>
          <p:cNvSpPr>
            <a:spLocks noChangeArrowheads="1"/>
          </p:cNvSpPr>
          <p:nvPr/>
        </p:nvSpPr>
        <p:spPr bwMode="auto">
          <a:xfrm>
            <a:off x="396875" y="4716463"/>
            <a:ext cx="5343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 </a:t>
            </a:r>
            <a:r>
              <a:rPr lang="fr-FR" altLang="fr-FR">
                <a:latin typeface="Times New Roman" pitchFamily="18" charset="0"/>
              </a:rPr>
              <a:t>comment avoir une constante unique pour toute </a:t>
            </a:r>
          </a:p>
          <a:p>
            <a:pPr algn="l"/>
            <a:r>
              <a:rPr lang="fr-FR" altLang="fr-FR">
                <a:latin typeface="Times New Roman" pitchFamily="18" charset="0"/>
              </a:rPr>
              <a:t>    la classe (= 1 seul objet pour toute la classe) ?</a:t>
            </a:r>
          </a:p>
        </p:txBody>
      </p:sp>
      <p:sp>
        <p:nvSpPr>
          <p:cNvPr id="916503" name="Rectangle 23"/>
          <p:cNvSpPr>
            <a:spLocks noChangeArrowheads="1"/>
          </p:cNvSpPr>
          <p:nvPr/>
        </p:nvSpPr>
        <p:spPr bwMode="auto">
          <a:xfrm>
            <a:off x="901700" y="5502275"/>
            <a:ext cx="5846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>
                <a:latin typeface="Times New Roman" pitchFamily="18" charset="0"/>
              </a:rPr>
              <a:t>par exemple le nombre maximal d'instances de la classe</a:t>
            </a:r>
          </a:p>
        </p:txBody>
      </p:sp>
    </p:spTree>
    <p:extLst>
      <p:ext uri="{BB962C8B-B14F-4D97-AF65-F5344CB8AC3E}">
        <p14:creationId xmlns:p14="http://schemas.microsoft.com/office/powerpoint/2010/main" val="82140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1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1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1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1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1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1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82" grpId="0" autoUpdateAnimBg="0"/>
      <p:bldP spid="916483" grpId="0" autoUpdateAnimBg="0"/>
      <p:bldP spid="916498" grpId="0" autoUpdateAnimBg="0"/>
      <p:bldP spid="916499" grpId="0" autoUpdateAnimBg="0"/>
      <p:bldP spid="916500" grpId="0" autoUpdateAnimBg="0"/>
      <p:bldP spid="916501" grpId="0" autoUpdateAnimBg="0"/>
      <p:bldP spid="916502" grpId="0" autoUpdateAnimBg="0"/>
      <p:bldP spid="9165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27AF-4401-4756-A97A-640EF6D6E2B5}" type="slidenum">
              <a:rPr lang="fr-FR" altLang="fr-FR"/>
              <a:pPr/>
              <a:t>4</a:t>
            </a:fld>
            <a:endParaRPr lang="fr-FR" altLang="fr-FR"/>
          </a:p>
        </p:txBody>
      </p:sp>
      <p:grpSp>
        <p:nvGrpSpPr>
          <p:cNvPr id="871426" name="Group 2"/>
          <p:cNvGrpSpPr>
            <a:grpSpLocks/>
          </p:cNvGrpSpPr>
          <p:nvPr/>
        </p:nvGrpSpPr>
        <p:grpSpPr bwMode="auto">
          <a:xfrm>
            <a:off x="474663" y="903288"/>
            <a:ext cx="6397625" cy="419100"/>
            <a:chOff x="-3" y="515"/>
            <a:chExt cx="5766" cy="524"/>
          </a:xfrm>
        </p:grpSpPr>
        <p:grpSp>
          <p:nvGrpSpPr>
            <p:cNvPr id="871427" name="Group 3"/>
            <p:cNvGrpSpPr>
              <a:grpSpLocks/>
            </p:cNvGrpSpPr>
            <p:nvPr/>
          </p:nvGrpSpPr>
          <p:grpSpPr bwMode="auto">
            <a:xfrm>
              <a:off x="0" y="518"/>
              <a:ext cx="5760" cy="518"/>
              <a:chOff x="0" y="518"/>
              <a:chExt cx="5760" cy="518"/>
            </a:xfrm>
          </p:grpSpPr>
          <p:sp>
            <p:nvSpPr>
              <p:cNvPr id="871428" name="Rectangle 4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cout &lt;&lt; "R = " &lt;&lt;          </a:t>
                </a:r>
                <a:r>
                  <a:rPr lang="fr-FR" altLang="fr-FR" b="1" dirty="0" smtClean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   </a:t>
                </a:r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&lt;&lt; </a:t>
                </a:r>
                <a:r>
                  <a:rPr lang="fr-FR" altLang="fr-FR" b="1" dirty="0" err="1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endl</a:t>
                </a:r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; </a:t>
                </a:r>
              </a:p>
            </p:txBody>
          </p:sp>
          <p:sp>
            <p:nvSpPr>
              <p:cNvPr id="871429" name="Rectangle 5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871430" name="Rectangle 6"/>
            <p:cNvSpPr>
              <a:spLocks noChangeArrowheads="1"/>
            </p:cNvSpPr>
            <p:nvPr/>
          </p:nvSpPr>
          <p:spPr bwMode="auto">
            <a:xfrm>
              <a:off x="-3" y="515"/>
              <a:ext cx="5766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71431" name="Text Box 7"/>
          <p:cNvSpPr txBox="1">
            <a:spLocks noChangeArrowheads="1"/>
          </p:cNvSpPr>
          <p:nvPr/>
        </p:nvSpPr>
        <p:spPr bwMode="auto">
          <a:xfrm>
            <a:off x="6732588" y="293688"/>
            <a:ext cx="1860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On voudrait :</a:t>
            </a:r>
          </a:p>
          <a:p>
            <a:pPr algn="ctr"/>
            <a:endParaRPr lang="fr-FR" altLang="fr-FR" dirty="0">
              <a:latin typeface="Times New Roman" pitchFamily="18" charset="0"/>
            </a:endParaRPr>
          </a:p>
          <a:p>
            <a:pPr algn="ctr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 = 3.33333</a:t>
            </a:r>
          </a:p>
        </p:txBody>
      </p:sp>
      <p:grpSp>
        <p:nvGrpSpPr>
          <p:cNvPr id="871432" name="Group 8"/>
          <p:cNvGrpSpPr>
            <a:grpSpLocks/>
          </p:cNvGrpSpPr>
          <p:nvPr/>
        </p:nvGrpSpPr>
        <p:grpSpPr bwMode="auto">
          <a:xfrm>
            <a:off x="3265416" y="901674"/>
            <a:ext cx="2032608" cy="439094"/>
            <a:chOff x="-44" y="515"/>
            <a:chExt cx="5804" cy="549"/>
          </a:xfrm>
        </p:grpSpPr>
        <p:grpSp>
          <p:nvGrpSpPr>
            <p:cNvPr id="871433" name="Group 9"/>
            <p:cNvGrpSpPr>
              <a:grpSpLocks/>
            </p:cNvGrpSpPr>
            <p:nvPr/>
          </p:nvGrpSpPr>
          <p:grpSpPr bwMode="auto">
            <a:xfrm>
              <a:off x="0" y="518"/>
              <a:ext cx="5760" cy="546"/>
              <a:chOff x="0" y="518"/>
              <a:chExt cx="5760" cy="546"/>
            </a:xfrm>
          </p:grpSpPr>
          <p:sp>
            <p:nvSpPr>
              <p:cNvPr id="871434" name="Rectangle 10"/>
              <p:cNvSpPr>
                <a:spLocks noChangeArrowheads="1"/>
              </p:cNvSpPr>
              <p:nvPr/>
            </p:nvSpPr>
            <p:spPr bwMode="auto">
              <a:xfrm>
                <a:off x="0" y="546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 ( </a:t>
                </a:r>
                <a:r>
                  <a:rPr lang="fr-FR" altLang="fr-FR" b="1" dirty="0" smtClean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</p:txBody>
          </p:sp>
          <p:sp>
            <p:nvSpPr>
              <p:cNvPr id="871435" name="Rectangle 11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871436" name="Rectangle 12"/>
            <p:cNvSpPr>
              <a:spLocks noChangeArrowheads="1"/>
            </p:cNvSpPr>
            <p:nvPr/>
          </p:nvSpPr>
          <p:spPr bwMode="auto">
            <a:xfrm>
              <a:off x="-44" y="515"/>
              <a:ext cx="5766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grpSp>
        <p:nvGrpSpPr>
          <p:cNvPr id="871437" name="Group 13"/>
          <p:cNvGrpSpPr>
            <a:grpSpLocks/>
          </p:cNvGrpSpPr>
          <p:nvPr/>
        </p:nvGrpSpPr>
        <p:grpSpPr bwMode="auto">
          <a:xfrm>
            <a:off x="511175" y="1347788"/>
            <a:ext cx="2019300" cy="419100"/>
            <a:chOff x="-3" y="515"/>
            <a:chExt cx="5766" cy="524"/>
          </a:xfrm>
        </p:grpSpPr>
        <p:grpSp>
          <p:nvGrpSpPr>
            <p:cNvPr id="871438" name="Group 14"/>
            <p:cNvGrpSpPr>
              <a:grpSpLocks/>
            </p:cNvGrpSpPr>
            <p:nvPr/>
          </p:nvGrpSpPr>
          <p:grpSpPr bwMode="auto">
            <a:xfrm>
              <a:off x="0" y="518"/>
              <a:ext cx="5760" cy="518"/>
              <a:chOff x="0" y="518"/>
              <a:chExt cx="5760" cy="518"/>
            </a:xfrm>
          </p:grpSpPr>
          <p:sp>
            <p:nvSpPr>
              <p:cNvPr id="871439" name="Rectangle 15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 (  )</a:t>
                </a:r>
              </a:p>
            </p:txBody>
          </p:sp>
          <p:sp>
            <p:nvSpPr>
              <p:cNvPr id="871440" name="Rectangle 16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871441" name="Rectangle 17"/>
            <p:cNvSpPr>
              <a:spLocks noChangeArrowheads="1"/>
            </p:cNvSpPr>
            <p:nvPr/>
          </p:nvSpPr>
          <p:spPr bwMode="auto">
            <a:xfrm>
              <a:off x="-3" y="515"/>
              <a:ext cx="5766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71442" name="Text Box 18"/>
          <p:cNvSpPr txBox="1">
            <a:spLocks noChangeArrowheads="1"/>
          </p:cNvSpPr>
          <p:nvPr/>
        </p:nvSpPr>
        <p:spPr bwMode="auto">
          <a:xfrm>
            <a:off x="2817813" y="1355725"/>
            <a:ext cx="507222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 </a:t>
            </a:r>
            <a:r>
              <a:rPr lang="fr-FR" altLang="fr-FR" dirty="0">
                <a:latin typeface="Times New Roman" pitchFamily="18" charset="0"/>
              </a:rPr>
              <a:t>ressemble à l'appel d'une fonction  : </a:t>
            </a:r>
          </a:p>
          <a:p>
            <a:r>
              <a:rPr lang="fr-FR" altLang="fr-FR" dirty="0">
                <a:latin typeface="Times New Roman" pitchFamily="18" charset="0"/>
              </a:rPr>
              <a:t>    la fonction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 () </a:t>
            </a:r>
            <a:r>
              <a:rPr lang="fr-FR" altLang="fr-FR" dirty="0">
                <a:latin typeface="Times New Roman" pitchFamily="18" charset="0"/>
              </a:rPr>
              <a:t>à laquelle on passe</a:t>
            </a:r>
          </a:p>
          <a:p>
            <a:r>
              <a:rPr lang="fr-FR" altLang="fr-FR" dirty="0">
                <a:latin typeface="Times New Roman" pitchFamily="18" charset="0"/>
              </a:rPr>
              <a:t>    un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r>
              <a:rPr lang="fr-FR" altLang="fr-FR" dirty="0" smtClean="0">
                <a:latin typeface="Times New Roman" pitchFamily="18" charset="0"/>
              </a:rPr>
              <a:t> </a:t>
            </a:r>
            <a:r>
              <a:rPr lang="fr-FR" altLang="fr-FR" dirty="0">
                <a:latin typeface="Times New Roman" pitchFamily="18" charset="0"/>
              </a:rPr>
              <a:t>et qui renvoie ... </a:t>
            </a:r>
          </a:p>
        </p:txBody>
      </p:sp>
      <p:sp>
        <p:nvSpPr>
          <p:cNvPr id="871443" name="Rectangle 19"/>
          <p:cNvSpPr>
            <a:spLocks noChangeArrowheads="1"/>
          </p:cNvSpPr>
          <p:nvPr/>
        </p:nvSpPr>
        <p:spPr bwMode="auto">
          <a:xfrm>
            <a:off x="6907213" y="1954213"/>
            <a:ext cx="17475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un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 dirty="0">
                <a:latin typeface="Times New Roman" pitchFamily="18" charset="0"/>
              </a:rPr>
              <a:t> !!!</a:t>
            </a:r>
          </a:p>
        </p:txBody>
      </p:sp>
      <p:sp>
        <p:nvSpPr>
          <p:cNvPr id="871444" name="Text Box 20"/>
          <p:cNvSpPr txBox="1">
            <a:spLocks noChangeArrowheads="1"/>
          </p:cNvSpPr>
          <p:nvPr/>
        </p:nvSpPr>
        <p:spPr bwMode="auto">
          <a:xfrm>
            <a:off x="481013" y="2552700"/>
            <a:ext cx="649408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r)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r.getNum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 /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r.getDenom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 // double()</a:t>
            </a:r>
          </a:p>
        </p:txBody>
      </p:sp>
      <p:sp>
        <p:nvSpPr>
          <p:cNvPr id="871445" name="Text Box 21"/>
          <p:cNvSpPr txBox="1">
            <a:spLocks noChangeArrowheads="1"/>
          </p:cNvSpPr>
          <p:nvPr/>
        </p:nvSpPr>
        <p:spPr bwMode="auto">
          <a:xfrm>
            <a:off x="568325" y="5649913"/>
            <a:ext cx="414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solidFill>
                  <a:srgbClr val="FF3300"/>
                </a:solidFill>
              </a:rPr>
              <a:t>parse error before `const'</a:t>
            </a:r>
          </a:p>
        </p:txBody>
      </p:sp>
      <p:sp>
        <p:nvSpPr>
          <p:cNvPr id="871446" name="Freeform 22"/>
          <p:cNvSpPr>
            <a:spLocks/>
          </p:cNvSpPr>
          <p:nvPr/>
        </p:nvSpPr>
        <p:spPr bwMode="auto">
          <a:xfrm>
            <a:off x="244475" y="2757488"/>
            <a:ext cx="296863" cy="3078162"/>
          </a:xfrm>
          <a:custGeom>
            <a:avLst/>
            <a:gdLst>
              <a:gd name="T0" fmla="*/ 187 w 187"/>
              <a:gd name="T1" fmla="*/ 2174 h 2174"/>
              <a:gd name="T2" fmla="*/ 0 w 187"/>
              <a:gd name="T3" fmla="*/ 2174 h 2174"/>
              <a:gd name="T4" fmla="*/ 0 w 187"/>
              <a:gd name="T5" fmla="*/ 0 h 2174"/>
              <a:gd name="T6" fmla="*/ 187 w 187"/>
              <a:gd name="T7" fmla="*/ 0 h 2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" h="2174">
                <a:moveTo>
                  <a:pt x="187" y="2174"/>
                </a:moveTo>
                <a:lnTo>
                  <a:pt x="0" y="2174"/>
                </a:lnTo>
                <a:lnTo>
                  <a:pt x="0" y="0"/>
                </a:lnTo>
                <a:lnTo>
                  <a:pt x="18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71447" name="Rectangle 23"/>
          <p:cNvSpPr>
            <a:spLocks noChangeArrowheads="1"/>
          </p:cNvSpPr>
          <p:nvPr/>
        </p:nvSpPr>
        <p:spPr bwMode="auto">
          <a:xfrm>
            <a:off x="5056188" y="5640388"/>
            <a:ext cx="307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 b="1" dirty="0">
                <a:latin typeface="Times New Roman" pitchFamily="18" charset="0"/>
              </a:rPr>
              <a:t> </a:t>
            </a:r>
            <a:r>
              <a:rPr lang="fr-FR" altLang="fr-FR" dirty="0">
                <a:latin typeface="Times New Roman" pitchFamily="18" charset="0"/>
              </a:rPr>
              <a:t>est un mot</a:t>
            </a:r>
            <a:r>
              <a:rPr lang="fr-FR" altLang="fr-FR" b="1" dirty="0">
                <a:latin typeface="Times New Roman" pitchFamily="18" charset="0"/>
              </a:rPr>
              <a:t> </a:t>
            </a:r>
            <a:r>
              <a:rPr lang="fr-FR" altLang="fr-FR" b="1" dirty="0">
                <a:solidFill>
                  <a:srgbClr val="FF3300"/>
                </a:solidFill>
                <a:latin typeface="Times New Roman" pitchFamily="18" charset="0"/>
              </a:rPr>
              <a:t>réservé</a:t>
            </a:r>
            <a:endParaRPr lang="fr-FR" altLang="fr-FR" b="1" dirty="0">
              <a:solidFill>
                <a:srgbClr val="FF3300"/>
              </a:solidFill>
            </a:endParaRPr>
          </a:p>
        </p:txBody>
      </p:sp>
      <p:grpSp>
        <p:nvGrpSpPr>
          <p:cNvPr id="871448" name="Group 24"/>
          <p:cNvGrpSpPr>
            <a:grpSpLocks/>
          </p:cNvGrpSpPr>
          <p:nvPr/>
        </p:nvGrpSpPr>
        <p:grpSpPr bwMode="auto">
          <a:xfrm>
            <a:off x="1547813" y="692696"/>
            <a:ext cx="2879726" cy="2178050"/>
            <a:chOff x="975" y="418"/>
            <a:chExt cx="1814" cy="1372"/>
          </a:xfrm>
        </p:grpSpPr>
        <p:grpSp>
          <p:nvGrpSpPr>
            <p:cNvPr id="871449" name="Group 25"/>
            <p:cNvGrpSpPr>
              <a:grpSpLocks/>
            </p:cNvGrpSpPr>
            <p:nvPr/>
          </p:nvGrpSpPr>
          <p:grpSpPr bwMode="auto">
            <a:xfrm>
              <a:off x="2095" y="418"/>
              <a:ext cx="694" cy="325"/>
              <a:chOff x="2095" y="418"/>
              <a:chExt cx="694" cy="325"/>
            </a:xfrm>
          </p:grpSpPr>
          <p:sp>
            <p:nvSpPr>
              <p:cNvPr id="871450" name="Rectangle 26"/>
              <p:cNvSpPr>
                <a:spLocks noChangeArrowheads="1"/>
              </p:cNvSpPr>
              <p:nvPr/>
            </p:nvSpPr>
            <p:spPr bwMode="auto">
              <a:xfrm>
                <a:off x="2097" y="418"/>
                <a:ext cx="6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  <a:r>
                  <a:rPr lang="fr-FR" altLang="fr-FR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ouble</a:t>
                </a:r>
              </a:p>
            </p:txBody>
          </p:sp>
          <p:sp>
            <p:nvSpPr>
              <p:cNvPr id="871451" name="Line 27"/>
              <p:cNvSpPr>
                <a:spLocks noChangeShapeType="1"/>
              </p:cNvSpPr>
              <p:nvPr/>
            </p:nvSpPr>
            <p:spPr bwMode="auto">
              <a:xfrm flipV="1">
                <a:off x="2095" y="651"/>
                <a:ext cx="635" cy="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grpSp>
          <p:nvGrpSpPr>
            <p:cNvPr id="871452" name="Group 28"/>
            <p:cNvGrpSpPr>
              <a:grpSpLocks/>
            </p:cNvGrpSpPr>
            <p:nvPr/>
          </p:nvGrpSpPr>
          <p:grpSpPr bwMode="auto">
            <a:xfrm>
              <a:off x="975" y="1449"/>
              <a:ext cx="704" cy="341"/>
              <a:chOff x="975" y="1449"/>
              <a:chExt cx="704" cy="341"/>
            </a:xfrm>
          </p:grpSpPr>
          <p:sp>
            <p:nvSpPr>
              <p:cNvPr id="871453" name="Rectangle 29"/>
              <p:cNvSpPr>
                <a:spLocks noChangeArrowheads="1"/>
              </p:cNvSpPr>
              <p:nvPr/>
            </p:nvSpPr>
            <p:spPr bwMode="auto">
              <a:xfrm>
                <a:off x="975" y="1449"/>
                <a:ext cx="6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  <a:r>
                  <a:rPr lang="fr-FR" altLang="fr-FR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ouble</a:t>
                </a:r>
              </a:p>
            </p:txBody>
          </p:sp>
          <p:sp>
            <p:nvSpPr>
              <p:cNvPr id="871454" name="Line 30"/>
              <p:cNvSpPr>
                <a:spLocks noChangeShapeType="1"/>
              </p:cNvSpPr>
              <p:nvPr/>
            </p:nvSpPr>
            <p:spPr bwMode="auto">
              <a:xfrm flipV="1">
                <a:off x="1044" y="1698"/>
                <a:ext cx="635" cy="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</p:grpSp>
      <p:sp>
        <p:nvSpPr>
          <p:cNvPr id="871455" name="Text Box 31"/>
          <p:cNvSpPr txBox="1">
            <a:spLocks noChangeArrowheads="1"/>
          </p:cNvSpPr>
          <p:nvPr/>
        </p:nvSpPr>
        <p:spPr bwMode="auto">
          <a:xfrm>
            <a:off x="7075488" y="2528888"/>
            <a:ext cx="139065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pas beau !!!</a:t>
            </a:r>
          </a:p>
        </p:txBody>
      </p:sp>
      <p:sp>
        <p:nvSpPr>
          <p:cNvPr id="871456" name="Text Box 32"/>
          <p:cNvSpPr txBox="1">
            <a:spLocks noChangeArrowheads="1"/>
          </p:cNvSpPr>
          <p:nvPr/>
        </p:nvSpPr>
        <p:spPr bwMode="auto">
          <a:xfrm>
            <a:off x="6511925" y="3546475"/>
            <a:ext cx="2430463" cy="711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encore faut-il que les </a:t>
            </a:r>
          </a:p>
          <a:p>
            <a:pPr algn="ctr"/>
            <a:r>
              <a:rPr lang="fr-FR" altLang="fr-FR">
                <a:latin typeface="Times New Roman" pitchFamily="18" charset="0"/>
              </a:rPr>
              <a:t>accesseurs existent !!!</a:t>
            </a:r>
          </a:p>
        </p:txBody>
      </p:sp>
      <p:sp>
        <p:nvSpPr>
          <p:cNvPr id="871457" name="Text Box 33"/>
          <p:cNvSpPr txBox="1">
            <a:spLocks noChangeArrowheads="1"/>
          </p:cNvSpPr>
          <p:nvPr/>
        </p:nvSpPr>
        <p:spPr bwMode="auto">
          <a:xfrm>
            <a:off x="7418388" y="3043238"/>
            <a:ext cx="366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et</a:t>
            </a:r>
          </a:p>
        </p:txBody>
      </p:sp>
      <p:sp>
        <p:nvSpPr>
          <p:cNvPr id="871458" name="Text Box 34"/>
          <p:cNvSpPr txBox="1">
            <a:spLocks noChangeArrowheads="1"/>
          </p:cNvSpPr>
          <p:nvPr/>
        </p:nvSpPr>
        <p:spPr bwMode="auto">
          <a:xfrm>
            <a:off x="6881813" y="4425950"/>
            <a:ext cx="1570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  <a:sym typeface="Symbol" pitchFamily="18" charset="2"/>
              </a:rPr>
              <a:t> on pense à</a:t>
            </a:r>
          </a:p>
        </p:txBody>
      </p:sp>
      <p:sp>
        <p:nvSpPr>
          <p:cNvPr id="871459" name="Text Box 35"/>
          <p:cNvSpPr txBox="1">
            <a:spLocks noChangeArrowheads="1"/>
          </p:cNvSpPr>
          <p:nvPr/>
        </p:nvSpPr>
        <p:spPr bwMode="auto">
          <a:xfrm>
            <a:off x="4513806" y="4964113"/>
            <a:ext cx="4286751" cy="40011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  <a:r>
              <a:rPr lang="fr-FR" altLang="fr-FR" dirty="0">
                <a:latin typeface="Times New Roman" pitchFamily="18" charset="0"/>
              </a:rPr>
              <a:t>,</a:t>
            </a:r>
            <a:r>
              <a:rPr lang="fr-FR" altLang="fr-FR" b="1" dirty="0"/>
              <a:t> </a:t>
            </a:r>
            <a:r>
              <a:rPr lang="fr-FR" altLang="fr-FR" b="1" dirty="0" err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fr-FR" altLang="fr-FR" b="1" dirty="0"/>
              <a:t> </a:t>
            </a:r>
            <a:r>
              <a:rPr lang="fr-FR" altLang="fr-FR" dirty="0">
                <a:latin typeface="Times New Roman" pitchFamily="18" charset="0"/>
              </a:rPr>
              <a:t>de</a:t>
            </a:r>
            <a:r>
              <a:rPr lang="fr-FR" altLang="fr-FR" b="1" dirty="0"/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r>
              <a:rPr lang="fr-FR" altLang="fr-FR" b="1" dirty="0" smtClean="0"/>
              <a:t> </a:t>
            </a:r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401847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7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1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1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7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7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7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7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7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7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7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7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7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7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7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7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31" grpId="0" autoUpdateAnimBg="0"/>
      <p:bldP spid="871442" grpId="0" autoUpdateAnimBg="0"/>
      <p:bldP spid="871443" grpId="0" autoUpdateAnimBg="0"/>
      <p:bldP spid="871444" grpId="0" autoUpdateAnimBg="0"/>
      <p:bldP spid="871445" grpId="0" autoUpdateAnimBg="0"/>
      <p:bldP spid="871446" grpId="0" animBg="1"/>
      <p:bldP spid="871447" grpId="0" autoUpdateAnimBg="0"/>
      <p:bldP spid="871455" grpId="0" animBg="1" autoUpdateAnimBg="0"/>
      <p:bldP spid="871456" grpId="0" animBg="1" autoUpdateAnimBg="0"/>
      <p:bldP spid="871457" grpId="0" autoUpdateAnimBg="0"/>
      <p:bldP spid="871458" grpId="0" autoUpdateAnimBg="0"/>
      <p:bldP spid="871459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46D-B50F-4898-93BA-6FB41D124D4A}" type="slidenum">
              <a:rPr lang="fr-FR" altLang="fr-FR"/>
              <a:pPr/>
              <a:t>40</a:t>
            </a:fld>
            <a:endParaRPr lang="fr-FR" altLang="fr-FR"/>
          </a:p>
        </p:txBody>
      </p:sp>
      <p:sp>
        <p:nvSpPr>
          <p:cNvPr id="917506" name="Text Box 2"/>
          <p:cNvSpPr txBox="1">
            <a:spLocks noChangeArrowheads="1"/>
          </p:cNvSpPr>
          <p:nvPr/>
        </p:nvSpPr>
        <p:spPr bwMode="auto">
          <a:xfrm>
            <a:off x="461963" y="388938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Solution 1</a:t>
            </a:r>
          </a:p>
        </p:txBody>
      </p:sp>
      <p:sp>
        <p:nvSpPr>
          <p:cNvPr id="917507" name="Text Box 3"/>
          <p:cNvSpPr txBox="1">
            <a:spLocks noChangeArrowheads="1"/>
          </p:cNvSpPr>
          <p:nvPr/>
        </p:nvSpPr>
        <p:spPr bwMode="auto">
          <a:xfrm>
            <a:off x="671513" y="977176"/>
            <a:ext cx="541686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nsGraphBase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KMaxInst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100;</a:t>
            </a:r>
          </a:p>
          <a:p>
            <a:pPr algn="l"/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bInst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class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...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//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nsGraphBase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7508" name="Rectangle 4"/>
          <p:cNvSpPr>
            <a:spLocks noChangeArrowheads="1"/>
          </p:cNvSpPr>
          <p:nvPr/>
        </p:nvSpPr>
        <p:spPr bwMode="auto">
          <a:xfrm>
            <a:off x="676275" y="4189978"/>
            <a:ext cx="834074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nsGraphBase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Point2D::Point2D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0,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0) 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(exception)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: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(x),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myY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Point()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7509" name="Rectangle 5"/>
          <p:cNvSpPr>
            <a:spLocks noChangeArrowheads="1"/>
          </p:cNvSpPr>
          <p:nvPr/>
        </p:nvSpPr>
        <p:spPr bwMode="auto">
          <a:xfrm>
            <a:off x="1239838" y="5281583"/>
            <a:ext cx="6801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KMaxInst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bInst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exception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7510" name="Rectangle 6"/>
          <p:cNvSpPr>
            <a:spLocks noChangeArrowheads="1"/>
          </p:cNvSpPr>
          <p:nvPr/>
        </p:nvSpPr>
        <p:spPr bwMode="auto">
          <a:xfrm>
            <a:off x="1250950" y="5665758"/>
            <a:ext cx="15696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bInst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738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8" grpId="0" autoUpdateAnimBg="0"/>
      <p:bldP spid="917509" grpId="0" autoUpdateAnimBg="0"/>
      <p:bldP spid="917510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FCA-E8F0-455D-8F47-A09C7B0CCA87}" type="slidenum">
              <a:rPr lang="fr-FR" altLang="fr-FR"/>
              <a:pPr/>
              <a:t>41</a:t>
            </a:fld>
            <a:endParaRPr lang="fr-FR" altLang="fr-FR"/>
          </a:p>
        </p:txBody>
      </p:sp>
      <p:sp>
        <p:nvSpPr>
          <p:cNvPr id="918530" name="Text Box 2"/>
          <p:cNvSpPr txBox="1">
            <a:spLocks noChangeArrowheads="1"/>
          </p:cNvSpPr>
          <p:nvPr/>
        </p:nvSpPr>
        <p:spPr bwMode="auto">
          <a:xfrm>
            <a:off x="585788" y="338138"/>
            <a:ext cx="1252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</a:p>
        </p:txBody>
      </p:sp>
      <p:sp>
        <p:nvSpPr>
          <p:cNvPr id="918531" name="Text Box 3"/>
          <p:cNvSpPr txBox="1">
            <a:spLocks noChangeArrowheads="1"/>
          </p:cNvSpPr>
          <p:nvPr/>
        </p:nvSpPr>
        <p:spPr bwMode="auto">
          <a:xfrm>
            <a:off x="576263" y="808306"/>
            <a:ext cx="403187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KMaxInst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&lt;&lt; ' ' 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&lt;&lt;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&lt;&lt;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'\n';</a:t>
            </a:r>
          </a:p>
        </p:txBody>
      </p:sp>
      <p:sp>
        <p:nvSpPr>
          <p:cNvPr id="918532" name="Rectangle 4"/>
          <p:cNvSpPr>
            <a:spLocks noChangeArrowheads="1"/>
          </p:cNvSpPr>
          <p:nvPr/>
        </p:nvSpPr>
        <p:spPr bwMode="auto">
          <a:xfrm>
            <a:off x="5143500" y="1100138"/>
            <a:ext cx="102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  <a:cs typeface="Times New Roman" panose="02020603050405020304" pitchFamily="18" charset="0"/>
              </a:rPr>
              <a:t>affiche :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100 2</a:t>
            </a:r>
          </a:p>
        </p:txBody>
      </p:sp>
      <p:sp>
        <p:nvSpPr>
          <p:cNvPr id="918533" name="Rectangle 5"/>
          <p:cNvSpPr>
            <a:spLocks noChangeArrowheads="1"/>
          </p:cNvSpPr>
          <p:nvPr/>
        </p:nvSpPr>
        <p:spPr bwMode="auto">
          <a:xfrm>
            <a:off x="558800" y="2224088"/>
            <a:ext cx="183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Inconvénients :</a:t>
            </a:r>
          </a:p>
        </p:txBody>
      </p:sp>
      <p:sp>
        <p:nvSpPr>
          <p:cNvPr id="918534" name="Rectangle 6"/>
          <p:cNvSpPr>
            <a:spLocks noChangeArrowheads="1"/>
          </p:cNvSpPr>
          <p:nvPr/>
        </p:nvSpPr>
        <p:spPr bwMode="auto">
          <a:xfrm>
            <a:off x="973138" y="2774950"/>
            <a:ext cx="4498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- les informations sont </a:t>
            </a:r>
            <a:r>
              <a:rPr lang="fr-FR" altLang="fr-FR" b="1">
                <a:latin typeface="Times New Roman" pitchFamily="18" charset="0"/>
                <a:cs typeface="Times New Roman" panose="02020603050405020304" pitchFamily="18" charset="0"/>
              </a:rPr>
              <a:t>trop</a:t>
            </a:r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 indépendantes</a:t>
            </a:r>
          </a:p>
        </p:txBody>
      </p:sp>
      <p:sp>
        <p:nvSpPr>
          <p:cNvPr id="918535" name="Rectangle 7"/>
          <p:cNvSpPr>
            <a:spLocks noChangeArrowheads="1"/>
          </p:cNvSpPr>
          <p:nvPr/>
        </p:nvSpPr>
        <p:spPr bwMode="auto">
          <a:xfrm>
            <a:off x="973138" y="3287713"/>
            <a:ext cx="4938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- comment s'y retrouver si nombreuses classes </a:t>
            </a:r>
          </a:p>
          <a:p>
            <a:pPr algn="l"/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  avec leurs propres constantes et compteurs ?</a:t>
            </a:r>
          </a:p>
        </p:txBody>
      </p:sp>
      <p:sp>
        <p:nvSpPr>
          <p:cNvPr id="918536" name="Rectangle 8"/>
          <p:cNvSpPr>
            <a:spLocks noChangeArrowheads="1"/>
          </p:cNvSpPr>
          <p:nvPr/>
        </p:nvSpPr>
        <p:spPr bwMode="auto">
          <a:xfrm>
            <a:off x="973138" y="4092575"/>
            <a:ext cx="2897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- pas de sécurité d'emploi :</a:t>
            </a:r>
          </a:p>
        </p:txBody>
      </p:sp>
      <p:sp>
        <p:nvSpPr>
          <p:cNvPr id="918537" name="Text Box 9"/>
          <p:cNvSpPr txBox="1">
            <a:spLocks noChangeArrowheads="1"/>
          </p:cNvSpPr>
          <p:nvPr/>
        </p:nvSpPr>
        <p:spPr bwMode="auto">
          <a:xfrm>
            <a:off x="563563" y="4675258"/>
            <a:ext cx="403187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KMaxInst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&lt;&lt; ' ' 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&lt;&lt;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'\n';</a:t>
            </a:r>
          </a:p>
        </p:txBody>
      </p:sp>
      <p:sp>
        <p:nvSpPr>
          <p:cNvPr id="918538" name="Rectangle 10"/>
          <p:cNvSpPr>
            <a:spLocks noChangeArrowheads="1"/>
          </p:cNvSpPr>
          <p:nvPr/>
        </p:nvSpPr>
        <p:spPr bwMode="auto">
          <a:xfrm>
            <a:off x="5195888" y="4684713"/>
            <a:ext cx="1020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  <a:cs typeface="Times New Roman" panose="02020603050405020304" pitchFamily="18" charset="0"/>
              </a:rPr>
              <a:t>affiche :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100 </a:t>
            </a:r>
            <a:r>
              <a:rPr lang="fr-FR" altLang="fr-FR" b="1" dirty="0">
                <a:solidFill>
                  <a:srgbClr val="FF3300"/>
                </a:solidFill>
                <a:cs typeface="Courier New" panose="02070309020205020404" pitchFamily="49" charset="0"/>
              </a:rPr>
              <a:t>3</a:t>
            </a:r>
            <a:endParaRPr lang="fr-FR" altLang="fr-FR" dirty="0">
              <a:cs typeface="Courier New" panose="02070309020205020404" pitchFamily="49" charset="0"/>
            </a:endParaRPr>
          </a:p>
        </p:txBody>
      </p:sp>
      <p:sp>
        <p:nvSpPr>
          <p:cNvPr id="918539" name="Rectangle 11"/>
          <p:cNvSpPr>
            <a:spLocks noChangeArrowheads="1"/>
          </p:cNvSpPr>
          <p:nvPr/>
        </p:nvSpPr>
        <p:spPr bwMode="auto">
          <a:xfrm>
            <a:off x="6624638" y="4975225"/>
            <a:ext cx="2020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aucun objet n'a</a:t>
            </a:r>
          </a:p>
          <a:p>
            <a:pPr algn="l"/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pourtant été créé !</a:t>
            </a:r>
          </a:p>
        </p:txBody>
      </p:sp>
      <p:sp>
        <p:nvSpPr>
          <p:cNvPr id="918540" name="Text Box 12"/>
          <p:cNvSpPr txBox="1">
            <a:spLocks noChangeArrowheads="1"/>
          </p:cNvSpPr>
          <p:nvPr/>
        </p:nvSpPr>
        <p:spPr bwMode="auto">
          <a:xfrm>
            <a:off x="2886075" y="5630863"/>
            <a:ext cx="3451225" cy="711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   </a:t>
            </a:r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encapsuler les variables </a:t>
            </a:r>
          </a:p>
          <a:p>
            <a:pPr algn="l"/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(et les constantes) dans la classe</a:t>
            </a:r>
          </a:p>
        </p:txBody>
      </p:sp>
    </p:spTree>
    <p:extLst>
      <p:ext uri="{BB962C8B-B14F-4D97-AF65-F5344CB8AC3E}">
        <p14:creationId xmlns:p14="http://schemas.microsoft.com/office/powerpoint/2010/main" val="24292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1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1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1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1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1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1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1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8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8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8530" grpId="0" autoUpdateAnimBg="0"/>
      <p:bldP spid="918531" grpId="0" autoUpdateAnimBg="0"/>
      <p:bldP spid="918532" grpId="0" autoUpdateAnimBg="0"/>
      <p:bldP spid="918533" grpId="0" autoUpdateAnimBg="0"/>
      <p:bldP spid="918534" grpId="0" autoUpdateAnimBg="0"/>
      <p:bldP spid="918535" grpId="0" autoUpdateAnimBg="0"/>
      <p:bldP spid="918536" grpId="0" autoUpdateAnimBg="0"/>
      <p:bldP spid="918537" grpId="0" autoUpdateAnimBg="0"/>
      <p:bldP spid="918538" grpId="0" autoUpdateAnimBg="0"/>
      <p:bldP spid="918539" grpId="0" autoUpdateAnimBg="0"/>
      <p:bldP spid="918540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881524" y="4487936"/>
            <a:ext cx="606674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456363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42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504677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2080939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769120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fr-FR" altLang="fr-FR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3952949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575249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5199137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908720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5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F54-F6DA-4DC6-AA9A-8F51866897DA}" type="slidenum">
              <a:rPr lang="fr-FR" altLang="fr-FR"/>
              <a:pPr/>
              <a:t>43</a:t>
            </a:fld>
            <a:endParaRPr lang="fr-FR" altLang="fr-FR"/>
          </a:p>
        </p:txBody>
      </p:sp>
      <p:sp>
        <p:nvSpPr>
          <p:cNvPr id="920578" name="Text Box 2"/>
          <p:cNvSpPr txBox="1">
            <a:spLocks noChangeArrowheads="1"/>
          </p:cNvSpPr>
          <p:nvPr/>
        </p:nvSpPr>
        <p:spPr bwMode="auto">
          <a:xfrm>
            <a:off x="227013" y="856526"/>
            <a:ext cx="2800767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nsGraph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class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...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// Point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20579" name="Rectangle 3"/>
          <p:cNvSpPr>
            <a:spLocks noChangeArrowheads="1"/>
          </p:cNvSpPr>
          <p:nvPr/>
        </p:nvSpPr>
        <p:spPr bwMode="auto">
          <a:xfrm>
            <a:off x="231775" y="3961378"/>
            <a:ext cx="88024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nsGraphBase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Point2D::Point2D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0,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0) 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(exception)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: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(x),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myY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KMaxInst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nbInst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exception </a:t>
            </a:r>
            <a:r>
              <a:rPr lang="fr-FR" altLang="fr-F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++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nbInst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920580" name="Group 4"/>
          <p:cNvGrpSpPr>
            <a:grpSpLocks/>
          </p:cNvGrpSpPr>
          <p:nvPr/>
        </p:nvGrpSpPr>
        <p:grpSpPr bwMode="auto">
          <a:xfrm>
            <a:off x="3251200" y="5532438"/>
            <a:ext cx="3311525" cy="1087437"/>
            <a:chOff x="2188" y="3533"/>
            <a:chExt cx="2086" cy="685"/>
          </a:xfrm>
        </p:grpSpPr>
        <p:sp>
          <p:nvSpPr>
            <p:cNvPr id="920581" name="AutoShape 5"/>
            <p:cNvSpPr>
              <a:spLocks/>
            </p:cNvSpPr>
            <p:nvPr/>
          </p:nvSpPr>
          <p:spPr bwMode="auto">
            <a:xfrm>
              <a:off x="2188" y="3758"/>
              <a:ext cx="2086" cy="460"/>
            </a:xfrm>
            <a:prstGeom prst="callout2">
              <a:avLst>
                <a:gd name="adj1" fmla="val 16069"/>
                <a:gd name="adj2" fmla="val -2301"/>
                <a:gd name="adj3" fmla="val 16069"/>
                <a:gd name="adj4" fmla="val -13708"/>
                <a:gd name="adj5" fmla="val -51565"/>
                <a:gd name="adj6" fmla="val -23824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fr-FR" altLang="fr-FR" dirty="0">
                  <a:latin typeface="Times New Roman" pitchFamily="18" charset="0"/>
                </a:rPr>
                <a:t>évidemment accessibles de l'intérieur de la classe</a:t>
              </a:r>
            </a:p>
          </p:txBody>
        </p:sp>
        <p:sp>
          <p:nvSpPr>
            <p:cNvPr id="920582" name="Line 6"/>
            <p:cNvSpPr>
              <a:spLocks noChangeShapeType="1"/>
            </p:cNvSpPr>
            <p:nvPr/>
          </p:nvSpPr>
          <p:spPr bwMode="auto">
            <a:xfrm flipH="1" flipV="1">
              <a:off x="2777" y="3533"/>
              <a:ext cx="142" cy="2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920583" name="Rectangle 7"/>
          <p:cNvSpPr>
            <a:spLocks noChangeArrowheads="1"/>
          </p:cNvSpPr>
          <p:nvPr/>
        </p:nvSpPr>
        <p:spPr bwMode="auto">
          <a:xfrm>
            <a:off x="1377950" y="2165321"/>
            <a:ext cx="5878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KMaxInst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100;</a:t>
            </a:r>
          </a:p>
        </p:txBody>
      </p:sp>
      <p:sp>
        <p:nvSpPr>
          <p:cNvPr id="920584" name="Rectangle 8"/>
          <p:cNvSpPr>
            <a:spLocks noChangeArrowheads="1"/>
          </p:cNvSpPr>
          <p:nvPr/>
        </p:nvSpPr>
        <p:spPr bwMode="auto">
          <a:xfrm>
            <a:off x="1387475" y="2574896"/>
            <a:ext cx="37240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9030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0578" grpId="0" autoUpdateAnimBg="0"/>
      <p:bldP spid="920579" grpId="0" autoUpdateAnimBg="0"/>
      <p:bldP spid="920583" grpId="0" autoUpdateAnimBg="0"/>
      <p:bldP spid="92058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DA85-F442-4EC0-BF03-861A8DEC947C}" type="slidenum">
              <a:rPr lang="fr-FR" altLang="fr-FR"/>
              <a:pPr/>
              <a:t>44</a:t>
            </a:fld>
            <a:endParaRPr lang="fr-FR" altLang="fr-FR"/>
          </a:p>
        </p:txBody>
      </p:sp>
      <p:sp>
        <p:nvSpPr>
          <p:cNvPr id="921602" name="Text Box 2"/>
          <p:cNvSpPr txBox="1">
            <a:spLocks noChangeArrowheads="1"/>
          </p:cNvSpPr>
          <p:nvPr/>
        </p:nvSpPr>
        <p:spPr bwMode="auto">
          <a:xfrm>
            <a:off x="244475" y="1546225"/>
            <a:ext cx="125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</a:p>
        </p:txBody>
      </p:sp>
      <p:sp>
        <p:nvSpPr>
          <p:cNvPr id="921603" name="Text Box 3"/>
          <p:cNvSpPr txBox="1">
            <a:spLocks noChangeArrowheads="1"/>
          </p:cNvSpPr>
          <p:nvPr/>
        </p:nvSpPr>
        <p:spPr bwMode="auto">
          <a:xfrm>
            <a:off x="1808163" y="2319606"/>
            <a:ext cx="43396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KMaxInst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&lt;&lt; ' ' 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&lt;&lt; 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bInst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'\n';</a:t>
            </a:r>
          </a:p>
        </p:txBody>
      </p:sp>
      <p:sp>
        <p:nvSpPr>
          <p:cNvPr id="921604" name="Rectangle 4"/>
          <p:cNvSpPr>
            <a:spLocks noChangeArrowheads="1"/>
          </p:cNvSpPr>
          <p:nvPr/>
        </p:nvSpPr>
        <p:spPr bwMode="auto">
          <a:xfrm>
            <a:off x="6813550" y="2957513"/>
            <a:ext cx="102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affiche :</a:t>
            </a:r>
            <a:endParaRPr lang="fr-FR" altLang="fr-FR" dirty="0"/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100 2</a:t>
            </a:r>
          </a:p>
        </p:txBody>
      </p:sp>
      <p:sp>
        <p:nvSpPr>
          <p:cNvPr id="921605" name="Rectangle 5"/>
          <p:cNvSpPr>
            <a:spLocks noChangeArrowheads="1"/>
          </p:cNvSpPr>
          <p:nvPr/>
        </p:nvSpPr>
        <p:spPr bwMode="auto">
          <a:xfrm>
            <a:off x="1808163" y="1520895"/>
            <a:ext cx="5262979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Point2D::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KMaxInst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&lt;&lt; ' ' 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&lt;&lt; 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Point2D::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'\n';</a:t>
            </a:r>
          </a:p>
        </p:txBody>
      </p:sp>
      <p:sp>
        <p:nvSpPr>
          <p:cNvPr id="921606" name="AutoShape 6"/>
          <p:cNvSpPr>
            <a:spLocks/>
          </p:cNvSpPr>
          <p:nvPr/>
        </p:nvSpPr>
        <p:spPr bwMode="auto">
          <a:xfrm>
            <a:off x="3817938" y="3803620"/>
            <a:ext cx="4273550" cy="400110"/>
          </a:xfrm>
          <a:prstGeom prst="callout2">
            <a:avLst>
              <a:gd name="adj1" fmla="val 26866"/>
              <a:gd name="adj2" fmla="val -1782"/>
              <a:gd name="adj3" fmla="val 26866"/>
              <a:gd name="adj4" fmla="val -6759"/>
              <a:gd name="adj5" fmla="val -35819"/>
              <a:gd name="adj6" fmla="val -11144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quel que soit le point</a:t>
            </a:r>
          </a:p>
        </p:txBody>
      </p:sp>
      <p:sp>
        <p:nvSpPr>
          <p:cNvPr id="921607" name="Rectangle 7"/>
          <p:cNvSpPr>
            <a:spLocks noChangeArrowheads="1"/>
          </p:cNvSpPr>
          <p:nvPr/>
        </p:nvSpPr>
        <p:spPr bwMode="auto">
          <a:xfrm>
            <a:off x="3811588" y="4224338"/>
            <a:ext cx="4295775" cy="701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à condition que les "données-membres" </a:t>
            </a:r>
          </a:p>
          <a:p>
            <a:pPr algn="l"/>
            <a:r>
              <a:rPr lang="fr-FR" altLang="fr-FR">
                <a:latin typeface="Times New Roman" pitchFamily="18" charset="0"/>
                <a:cs typeface="Times New Roman" panose="02020603050405020304" pitchFamily="18" charset="0"/>
              </a:rPr>
              <a:t>soient dans la partie public</a:t>
            </a:r>
          </a:p>
        </p:txBody>
      </p:sp>
      <p:sp>
        <p:nvSpPr>
          <p:cNvPr id="921608" name="Rectangle 8"/>
          <p:cNvSpPr>
            <a:spLocks noChangeArrowheads="1"/>
          </p:cNvSpPr>
          <p:nvPr/>
        </p:nvSpPr>
        <p:spPr bwMode="auto">
          <a:xfrm>
            <a:off x="3811588" y="4922838"/>
            <a:ext cx="4306887" cy="701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sinon, faire des accesseurs </a:t>
            </a:r>
          </a:p>
          <a:p>
            <a:pPr algn="l"/>
            <a:r>
              <a:rPr lang="fr-FR" altLang="fr-FR" dirty="0" smtClean="0">
                <a:latin typeface="Times New Roman" pitchFamily="18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etNbInst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fr-FR" altLang="fr-FR" dirty="0">
                <a:latin typeface="Times New Roman" pitchFamily="18" charset="0"/>
              </a:rPr>
              <a:t>par ex.)</a:t>
            </a:r>
          </a:p>
        </p:txBody>
      </p:sp>
      <p:sp>
        <p:nvSpPr>
          <p:cNvPr id="921609" name="Rectangle 9"/>
          <p:cNvSpPr>
            <a:spLocks noChangeArrowheads="1"/>
          </p:cNvSpPr>
          <p:nvPr/>
        </p:nvSpPr>
        <p:spPr bwMode="auto">
          <a:xfrm>
            <a:off x="2263775" y="6157883"/>
            <a:ext cx="45784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l'utilisateur peut faire 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.nbInst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  <p:grpSp>
        <p:nvGrpSpPr>
          <p:cNvPr id="921610" name="Group 10"/>
          <p:cNvGrpSpPr>
            <a:grpSpLocks/>
          </p:cNvGrpSpPr>
          <p:nvPr/>
        </p:nvGrpSpPr>
        <p:grpSpPr bwMode="auto">
          <a:xfrm>
            <a:off x="1955800" y="4998607"/>
            <a:ext cx="3914777" cy="1120786"/>
            <a:chOff x="456" y="2873"/>
            <a:chExt cx="2466" cy="814"/>
          </a:xfrm>
        </p:grpSpPr>
        <p:sp>
          <p:nvSpPr>
            <p:cNvPr id="921611" name="Text Box 11"/>
            <p:cNvSpPr txBox="1">
              <a:spLocks noChangeArrowheads="1"/>
            </p:cNvSpPr>
            <p:nvPr/>
          </p:nvSpPr>
          <p:spPr bwMode="auto">
            <a:xfrm>
              <a:off x="640" y="3396"/>
              <a:ext cx="2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très dangereux pour    </a:t>
              </a:r>
              <a:r>
                <a:rPr lang="fr-FR" altLang="fr-FR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r>
                <a:rPr lang="fr-FR" altLang="fr-FR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bInst</a:t>
              </a:r>
              <a:r>
                <a:rPr lang="fr-FR" altLang="fr-FR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fr-FR" altLang="fr-FR" dirty="0">
                  <a:latin typeface="Times New Roman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921612" name="Freeform 12"/>
            <p:cNvSpPr>
              <a:spLocks/>
            </p:cNvSpPr>
            <p:nvPr/>
          </p:nvSpPr>
          <p:spPr bwMode="auto">
            <a:xfrm>
              <a:off x="456" y="2873"/>
              <a:ext cx="116" cy="291"/>
            </a:xfrm>
            <a:custGeom>
              <a:avLst/>
              <a:gdLst>
                <a:gd name="T0" fmla="*/ 150 w 1125"/>
                <a:gd name="T1" fmla="*/ 1078 h 1078"/>
                <a:gd name="T2" fmla="*/ 0 w 1125"/>
                <a:gd name="T3" fmla="*/ 1078 h 1078"/>
                <a:gd name="T4" fmla="*/ 0 w 1125"/>
                <a:gd name="T5" fmla="*/ 0 h 1078"/>
                <a:gd name="T6" fmla="*/ 1125 w 1125"/>
                <a:gd name="T7" fmla="*/ 0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5" h="1078">
                  <a:moveTo>
                    <a:pt x="150" y="1078"/>
                  </a:moveTo>
                  <a:lnTo>
                    <a:pt x="0" y="1078"/>
                  </a:lnTo>
                  <a:lnTo>
                    <a:pt x="0" y="0"/>
                  </a:lnTo>
                  <a:lnTo>
                    <a:pt x="1125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21613" name="Group 13"/>
          <p:cNvGrpSpPr>
            <a:grpSpLocks/>
          </p:cNvGrpSpPr>
          <p:nvPr/>
        </p:nvGrpSpPr>
        <p:grpSpPr bwMode="auto">
          <a:xfrm>
            <a:off x="6126163" y="2630488"/>
            <a:ext cx="2028825" cy="1573213"/>
            <a:chOff x="3179" y="1329"/>
            <a:chExt cx="1278" cy="991"/>
          </a:xfrm>
        </p:grpSpPr>
        <p:sp>
          <p:nvSpPr>
            <p:cNvPr id="921614" name="Text Box 14"/>
            <p:cNvSpPr txBox="1">
              <a:spLocks noChangeArrowheads="1"/>
            </p:cNvSpPr>
            <p:nvPr/>
          </p:nvSpPr>
          <p:spPr bwMode="auto">
            <a:xfrm>
              <a:off x="3179" y="2070"/>
              <a:ext cx="1278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>
                  <a:latin typeface="Times New Roman" panose="02020603050405020304" pitchFamily="18" charset="0"/>
                  <a:cs typeface="Times New Roman" panose="02020603050405020304" pitchFamily="18" charset="0"/>
                </a:rPr>
                <a:t>et si aucun point ?</a:t>
              </a:r>
            </a:p>
          </p:txBody>
        </p:sp>
        <p:sp>
          <p:nvSpPr>
            <p:cNvPr id="921615" name="Freeform 15"/>
            <p:cNvSpPr>
              <a:spLocks/>
            </p:cNvSpPr>
            <p:nvPr/>
          </p:nvSpPr>
          <p:spPr bwMode="auto">
            <a:xfrm>
              <a:off x="4162" y="1329"/>
              <a:ext cx="116" cy="252"/>
            </a:xfrm>
            <a:custGeom>
              <a:avLst/>
              <a:gdLst>
                <a:gd name="T0" fmla="*/ 378 w 645"/>
                <a:gd name="T1" fmla="*/ 1495 h 1495"/>
                <a:gd name="T2" fmla="*/ 645 w 645"/>
                <a:gd name="T3" fmla="*/ 1495 h 1495"/>
                <a:gd name="T4" fmla="*/ 645 w 645"/>
                <a:gd name="T5" fmla="*/ 0 h 1495"/>
                <a:gd name="T6" fmla="*/ 0 w 645"/>
                <a:gd name="T7" fmla="*/ 0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495">
                  <a:moveTo>
                    <a:pt x="378" y="1495"/>
                  </a:moveTo>
                  <a:lnTo>
                    <a:pt x="645" y="1495"/>
                  </a:lnTo>
                  <a:lnTo>
                    <a:pt x="645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1616" name="Text Box 16"/>
          <p:cNvSpPr txBox="1">
            <a:spLocks noChangeArrowheads="1"/>
          </p:cNvSpPr>
          <p:nvPr/>
        </p:nvSpPr>
        <p:spPr bwMode="auto">
          <a:xfrm>
            <a:off x="244475" y="263525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Initialisation</a:t>
            </a:r>
          </a:p>
        </p:txBody>
      </p:sp>
      <p:sp>
        <p:nvSpPr>
          <p:cNvPr id="921617" name="Text Box 17"/>
          <p:cNvSpPr txBox="1">
            <a:spLocks noChangeArrowheads="1"/>
          </p:cNvSpPr>
          <p:nvPr/>
        </p:nvSpPr>
        <p:spPr bwMode="auto">
          <a:xfrm>
            <a:off x="1778000" y="825471"/>
            <a:ext cx="60324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nsGraph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Point2D::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bInst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</a:p>
        </p:txBody>
      </p:sp>
      <p:sp>
        <p:nvSpPr>
          <p:cNvPr id="921618" name="Rectangle 18"/>
          <p:cNvSpPr>
            <a:spLocks noChangeArrowheads="1"/>
          </p:cNvSpPr>
          <p:nvPr/>
        </p:nvSpPr>
        <p:spPr bwMode="auto">
          <a:xfrm>
            <a:off x="1812925" y="269875"/>
            <a:ext cx="33906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dans le fichier </a:t>
            </a:r>
            <a:r>
              <a:rPr lang="fr-FR" alt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Point2D.cpp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1619" name="Rectangle 19"/>
          <p:cNvSpPr>
            <a:spLocks noChangeArrowheads="1"/>
          </p:cNvSpPr>
          <p:nvPr/>
        </p:nvSpPr>
        <p:spPr bwMode="auto">
          <a:xfrm>
            <a:off x="5311775" y="252413"/>
            <a:ext cx="3557588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même s'il n'y a que cette ligne !!!</a:t>
            </a:r>
          </a:p>
        </p:txBody>
      </p:sp>
    </p:spTree>
    <p:extLst>
      <p:ext uri="{BB962C8B-B14F-4D97-AF65-F5344CB8AC3E}">
        <p14:creationId xmlns:p14="http://schemas.microsoft.com/office/powerpoint/2010/main" val="34296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2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2" grpId="0" autoUpdateAnimBg="0"/>
      <p:bldP spid="921603" grpId="0" autoUpdateAnimBg="0"/>
      <p:bldP spid="921604" grpId="0" autoUpdateAnimBg="0"/>
      <p:bldP spid="921605" grpId="0" animBg="1" autoUpdateAnimBg="0"/>
      <p:bldP spid="921606" grpId="0" animBg="1" autoUpdateAnimBg="0"/>
      <p:bldP spid="921607" grpId="0" animBg="1" autoUpdateAnimBg="0"/>
      <p:bldP spid="921608" grpId="0" animBg="1" autoUpdateAnimBg="0"/>
      <p:bldP spid="921609" grpId="0" autoUpdateAnimBg="0"/>
      <p:bldP spid="921617" grpId="0" autoUpdateAnimBg="0"/>
      <p:bldP spid="921618" grpId="0" autoUpdateAnimBg="0"/>
      <p:bldP spid="921619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49B-F716-4584-9F3F-A912512F88F3}" type="slidenum">
              <a:rPr lang="fr-FR" altLang="fr-FR"/>
              <a:pPr/>
              <a:t>45</a:t>
            </a:fld>
            <a:endParaRPr lang="fr-FR" altLang="fr-FR"/>
          </a:p>
        </p:txBody>
      </p:sp>
      <p:sp>
        <p:nvSpPr>
          <p:cNvPr id="922626" name="Text Box 2"/>
          <p:cNvSpPr txBox="1">
            <a:spLocks noChangeArrowheads="1"/>
          </p:cNvSpPr>
          <p:nvPr/>
        </p:nvSpPr>
        <p:spPr bwMode="auto">
          <a:xfrm>
            <a:off x="1216025" y="2240037"/>
            <a:ext cx="6413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/>
              <a:t> 0 </a:t>
            </a:r>
          </a:p>
        </p:txBody>
      </p:sp>
      <p:sp>
        <p:nvSpPr>
          <p:cNvPr id="922627" name="Rectangle 3"/>
          <p:cNvSpPr>
            <a:spLocks noChangeArrowheads="1"/>
          </p:cNvSpPr>
          <p:nvPr/>
        </p:nvSpPr>
        <p:spPr bwMode="auto">
          <a:xfrm>
            <a:off x="479425" y="284163"/>
            <a:ext cx="1684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Autre exemple</a:t>
            </a:r>
          </a:p>
        </p:txBody>
      </p:sp>
      <p:sp>
        <p:nvSpPr>
          <p:cNvPr id="922628" name="Text Box 4"/>
          <p:cNvSpPr txBox="1">
            <a:spLocks noChangeArrowheads="1"/>
          </p:cNvSpPr>
          <p:nvPr/>
        </p:nvSpPr>
        <p:spPr bwMode="auto">
          <a:xfrm>
            <a:off x="736600" y="782638"/>
            <a:ext cx="617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 </a:t>
            </a:r>
            <a:r>
              <a:rPr lang="fr-FR" altLang="fr-FR">
                <a:latin typeface="Times New Roman" pitchFamily="18" charset="0"/>
              </a:rPr>
              <a:t>chaque point reçoit un numéro en séquence à sa création</a:t>
            </a:r>
          </a:p>
        </p:txBody>
      </p:sp>
      <p:grpSp>
        <p:nvGrpSpPr>
          <p:cNvPr id="922629" name="Group 5"/>
          <p:cNvGrpSpPr>
            <a:grpSpLocks/>
          </p:cNvGrpSpPr>
          <p:nvPr/>
        </p:nvGrpSpPr>
        <p:grpSpPr bwMode="auto">
          <a:xfrm>
            <a:off x="1328738" y="2905127"/>
            <a:ext cx="1411287" cy="1693864"/>
            <a:chOff x="1145" y="1630"/>
            <a:chExt cx="889" cy="1067"/>
          </a:xfrm>
        </p:grpSpPr>
        <p:sp>
          <p:nvSpPr>
            <p:cNvPr id="922630" name="Text Box 6"/>
            <p:cNvSpPr txBox="1">
              <a:spLocks noChangeArrowheads="1"/>
            </p:cNvSpPr>
            <p:nvPr/>
          </p:nvSpPr>
          <p:spPr bwMode="auto">
            <a:xfrm>
              <a:off x="1446" y="2445"/>
              <a:ext cx="3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p1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31" name="Rectangle 7"/>
            <p:cNvSpPr>
              <a:spLocks noChangeArrowheads="1"/>
            </p:cNvSpPr>
            <p:nvPr/>
          </p:nvSpPr>
          <p:spPr bwMode="auto">
            <a:xfrm>
              <a:off x="1148" y="1641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myX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32" name="Rectangle 8"/>
            <p:cNvSpPr>
              <a:spLocks noChangeArrowheads="1"/>
            </p:cNvSpPr>
            <p:nvPr/>
          </p:nvSpPr>
          <p:spPr bwMode="auto">
            <a:xfrm>
              <a:off x="1155" y="1863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myY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33" name="Rectangle 9"/>
            <p:cNvSpPr>
              <a:spLocks noChangeArrowheads="1"/>
            </p:cNvSpPr>
            <p:nvPr/>
          </p:nvSpPr>
          <p:spPr bwMode="auto">
            <a:xfrm>
              <a:off x="1145" y="1630"/>
              <a:ext cx="889" cy="7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922634" name="Rectangle 10"/>
            <p:cNvSpPr>
              <a:spLocks noChangeArrowheads="1"/>
            </p:cNvSpPr>
            <p:nvPr/>
          </p:nvSpPr>
          <p:spPr bwMode="auto">
            <a:xfrm>
              <a:off x="1625" y="1669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35" name="Rectangle 11"/>
            <p:cNvSpPr>
              <a:spLocks noChangeArrowheads="1"/>
            </p:cNvSpPr>
            <p:nvPr/>
          </p:nvSpPr>
          <p:spPr bwMode="auto">
            <a:xfrm>
              <a:off x="1625" y="1893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36" name="Rectangle 12"/>
            <p:cNvSpPr>
              <a:spLocks noChangeArrowheads="1"/>
            </p:cNvSpPr>
            <p:nvPr/>
          </p:nvSpPr>
          <p:spPr bwMode="auto">
            <a:xfrm>
              <a:off x="1153" y="2103"/>
              <a:ext cx="5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myN</a:t>
              </a:r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°</a:t>
              </a:r>
            </a:p>
          </p:txBody>
        </p:sp>
        <p:sp>
          <p:nvSpPr>
            <p:cNvPr id="922637" name="Rectangle 13"/>
            <p:cNvSpPr>
              <a:spLocks noChangeArrowheads="1"/>
            </p:cNvSpPr>
            <p:nvPr/>
          </p:nvSpPr>
          <p:spPr bwMode="auto">
            <a:xfrm>
              <a:off x="1625" y="2133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38" name="Rectangle 14"/>
            <p:cNvSpPr>
              <a:spLocks noChangeArrowheads="1"/>
            </p:cNvSpPr>
            <p:nvPr/>
          </p:nvSpPr>
          <p:spPr bwMode="auto">
            <a:xfrm>
              <a:off x="1695" y="2108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922639" name="Group 15"/>
          <p:cNvGrpSpPr>
            <a:grpSpLocks/>
          </p:cNvGrpSpPr>
          <p:nvPr/>
        </p:nvGrpSpPr>
        <p:grpSpPr bwMode="auto">
          <a:xfrm>
            <a:off x="3729038" y="2917827"/>
            <a:ext cx="1411287" cy="1693864"/>
            <a:chOff x="2481" y="1630"/>
            <a:chExt cx="889" cy="1067"/>
          </a:xfrm>
        </p:grpSpPr>
        <p:sp>
          <p:nvSpPr>
            <p:cNvPr id="922640" name="Text Box 16"/>
            <p:cNvSpPr txBox="1">
              <a:spLocks noChangeArrowheads="1"/>
            </p:cNvSpPr>
            <p:nvPr/>
          </p:nvSpPr>
          <p:spPr bwMode="auto">
            <a:xfrm>
              <a:off x="2782" y="2445"/>
              <a:ext cx="3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r>
                <a:rPr lang="fr-FR" altLang="fr-FR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41" name="Rectangle 17"/>
            <p:cNvSpPr>
              <a:spLocks noChangeArrowheads="1"/>
            </p:cNvSpPr>
            <p:nvPr/>
          </p:nvSpPr>
          <p:spPr bwMode="auto">
            <a:xfrm>
              <a:off x="2521" y="1641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myX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42" name="Rectangle 18"/>
            <p:cNvSpPr>
              <a:spLocks noChangeArrowheads="1"/>
            </p:cNvSpPr>
            <p:nvPr/>
          </p:nvSpPr>
          <p:spPr bwMode="auto">
            <a:xfrm>
              <a:off x="2531" y="1863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myY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43" name="Rectangle 19"/>
            <p:cNvSpPr>
              <a:spLocks noChangeArrowheads="1"/>
            </p:cNvSpPr>
            <p:nvPr/>
          </p:nvSpPr>
          <p:spPr bwMode="auto">
            <a:xfrm>
              <a:off x="2481" y="1630"/>
              <a:ext cx="889" cy="7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922644" name="Rectangle 20"/>
            <p:cNvSpPr>
              <a:spLocks noChangeArrowheads="1"/>
            </p:cNvSpPr>
            <p:nvPr/>
          </p:nvSpPr>
          <p:spPr bwMode="auto">
            <a:xfrm>
              <a:off x="2961" y="1669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45" name="Rectangle 21"/>
            <p:cNvSpPr>
              <a:spLocks noChangeArrowheads="1"/>
            </p:cNvSpPr>
            <p:nvPr/>
          </p:nvSpPr>
          <p:spPr bwMode="auto">
            <a:xfrm>
              <a:off x="2961" y="1893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46" name="Rectangle 22"/>
            <p:cNvSpPr>
              <a:spLocks noChangeArrowheads="1"/>
            </p:cNvSpPr>
            <p:nvPr/>
          </p:nvSpPr>
          <p:spPr bwMode="auto">
            <a:xfrm>
              <a:off x="2489" y="2103"/>
              <a:ext cx="5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myN</a:t>
              </a:r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°</a:t>
              </a:r>
            </a:p>
          </p:txBody>
        </p:sp>
        <p:sp>
          <p:nvSpPr>
            <p:cNvPr id="922647" name="Rectangle 23"/>
            <p:cNvSpPr>
              <a:spLocks noChangeArrowheads="1"/>
            </p:cNvSpPr>
            <p:nvPr/>
          </p:nvSpPr>
          <p:spPr bwMode="auto">
            <a:xfrm>
              <a:off x="2961" y="2133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48" name="Rectangle 24"/>
            <p:cNvSpPr>
              <a:spLocks noChangeArrowheads="1"/>
            </p:cNvSpPr>
            <p:nvPr/>
          </p:nvSpPr>
          <p:spPr bwMode="auto">
            <a:xfrm>
              <a:off x="3031" y="2108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922649" name="Group 25"/>
          <p:cNvGrpSpPr>
            <a:grpSpLocks/>
          </p:cNvGrpSpPr>
          <p:nvPr/>
        </p:nvGrpSpPr>
        <p:grpSpPr bwMode="auto">
          <a:xfrm>
            <a:off x="6167438" y="2917826"/>
            <a:ext cx="1411287" cy="1693863"/>
            <a:chOff x="3921" y="1630"/>
            <a:chExt cx="889" cy="1067"/>
          </a:xfrm>
        </p:grpSpPr>
        <p:sp>
          <p:nvSpPr>
            <p:cNvPr id="922650" name="Text Box 26"/>
            <p:cNvSpPr txBox="1">
              <a:spLocks noChangeArrowheads="1"/>
            </p:cNvSpPr>
            <p:nvPr/>
          </p:nvSpPr>
          <p:spPr bwMode="auto">
            <a:xfrm>
              <a:off x="4222" y="2445"/>
              <a:ext cx="3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r>
                <a:rPr lang="fr-FR" altLang="fr-FR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51" name="Rectangle 27"/>
            <p:cNvSpPr>
              <a:spLocks noChangeArrowheads="1"/>
            </p:cNvSpPr>
            <p:nvPr/>
          </p:nvSpPr>
          <p:spPr bwMode="auto">
            <a:xfrm>
              <a:off x="3921" y="1641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myX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52" name="Rectangle 28"/>
            <p:cNvSpPr>
              <a:spLocks noChangeArrowheads="1"/>
            </p:cNvSpPr>
            <p:nvPr/>
          </p:nvSpPr>
          <p:spPr bwMode="auto">
            <a:xfrm>
              <a:off x="3931" y="1863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myY</a:t>
              </a:r>
              <a:endPara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2653" name="Rectangle 29"/>
            <p:cNvSpPr>
              <a:spLocks noChangeArrowheads="1"/>
            </p:cNvSpPr>
            <p:nvPr/>
          </p:nvSpPr>
          <p:spPr bwMode="auto">
            <a:xfrm>
              <a:off x="3921" y="1630"/>
              <a:ext cx="889" cy="7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922654" name="Rectangle 30"/>
            <p:cNvSpPr>
              <a:spLocks noChangeArrowheads="1"/>
            </p:cNvSpPr>
            <p:nvPr/>
          </p:nvSpPr>
          <p:spPr bwMode="auto">
            <a:xfrm>
              <a:off x="4401" y="1669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55" name="Rectangle 31"/>
            <p:cNvSpPr>
              <a:spLocks noChangeArrowheads="1"/>
            </p:cNvSpPr>
            <p:nvPr/>
          </p:nvSpPr>
          <p:spPr bwMode="auto">
            <a:xfrm>
              <a:off x="4401" y="1893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56" name="Rectangle 32"/>
            <p:cNvSpPr>
              <a:spLocks noChangeArrowheads="1"/>
            </p:cNvSpPr>
            <p:nvPr/>
          </p:nvSpPr>
          <p:spPr bwMode="auto">
            <a:xfrm>
              <a:off x="3929" y="2103"/>
              <a:ext cx="5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fr-FR" altLang="fr-FR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myN</a:t>
              </a:r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°</a:t>
              </a:r>
            </a:p>
          </p:txBody>
        </p:sp>
        <p:sp>
          <p:nvSpPr>
            <p:cNvPr id="922657" name="Rectangle 33"/>
            <p:cNvSpPr>
              <a:spLocks noChangeArrowheads="1"/>
            </p:cNvSpPr>
            <p:nvPr/>
          </p:nvSpPr>
          <p:spPr bwMode="auto">
            <a:xfrm>
              <a:off x="4401" y="2133"/>
              <a:ext cx="362" cy="1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922658" name="Rectangle 34"/>
            <p:cNvSpPr>
              <a:spLocks noChangeArrowheads="1"/>
            </p:cNvSpPr>
            <p:nvPr/>
          </p:nvSpPr>
          <p:spPr bwMode="auto">
            <a:xfrm>
              <a:off x="4471" y="2108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sp>
        <p:nvSpPr>
          <p:cNvPr id="922665" name="Rectangle 41"/>
          <p:cNvSpPr>
            <a:spLocks noChangeArrowheads="1"/>
          </p:cNvSpPr>
          <p:nvPr/>
        </p:nvSpPr>
        <p:spPr bwMode="auto">
          <a:xfrm>
            <a:off x="1111250" y="1751013"/>
            <a:ext cx="11079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umSeq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2676" name="Text Box 52"/>
          <p:cNvSpPr txBox="1">
            <a:spLocks noChangeArrowheads="1"/>
          </p:cNvSpPr>
          <p:nvPr/>
        </p:nvSpPr>
        <p:spPr bwMode="auto">
          <a:xfrm>
            <a:off x="1216025" y="2255488"/>
            <a:ext cx="641350" cy="3968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/>
              <a:t> 1 </a:t>
            </a:r>
          </a:p>
        </p:txBody>
      </p:sp>
      <p:sp>
        <p:nvSpPr>
          <p:cNvPr id="922677" name="Text Box 53"/>
          <p:cNvSpPr txBox="1">
            <a:spLocks noChangeArrowheads="1"/>
          </p:cNvSpPr>
          <p:nvPr/>
        </p:nvSpPr>
        <p:spPr bwMode="auto">
          <a:xfrm>
            <a:off x="1216025" y="2247611"/>
            <a:ext cx="6413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/>
              <a:t> 2 </a:t>
            </a:r>
          </a:p>
        </p:txBody>
      </p:sp>
      <p:sp>
        <p:nvSpPr>
          <p:cNvPr id="922678" name="Text Box 54"/>
          <p:cNvSpPr txBox="1">
            <a:spLocks noChangeArrowheads="1"/>
          </p:cNvSpPr>
          <p:nvPr/>
        </p:nvSpPr>
        <p:spPr bwMode="auto">
          <a:xfrm>
            <a:off x="1216025" y="2240036"/>
            <a:ext cx="650875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fr-FR" altLang="fr-FR" b="1" dirty="0"/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fr-FR" altLang="fr-F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701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2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9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76" grpId="0" animBg="1" autoUpdateAnimBg="0"/>
      <p:bldP spid="922677" grpId="0" animBg="1" autoUpdateAnimBg="0"/>
      <p:bldP spid="922678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68D-0546-4246-B6AB-107F9EC4C5FB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687388" y="878950"/>
            <a:ext cx="218521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myY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public :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// …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}; //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3653" name="Rectangle 5"/>
          <p:cNvSpPr>
            <a:spLocks noChangeArrowheads="1"/>
          </p:cNvSpPr>
          <p:nvPr/>
        </p:nvSpPr>
        <p:spPr bwMode="auto">
          <a:xfrm>
            <a:off x="5508628" y="1412776"/>
            <a:ext cx="1671638" cy="40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smtClean="0">
                <a:latin typeface="Times New Roman" pitchFamily="18" charset="0"/>
              </a:rPr>
              <a:t>donnée </a:t>
            </a:r>
            <a:r>
              <a:rPr lang="fr-FR" altLang="fr-FR" b="1" dirty="0" smtClean="0">
                <a:solidFill>
                  <a:srgbClr val="FF3300"/>
                </a:solidFill>
                <a:latin typeface="Times New Roman" pitchFamily="18" charset="0"/>
              </a:rPr>
              <a:t>privée</a:t>
            </a:r>
            <a:endParaRPr lang="fr-FR" altLang="fr-FR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23654" name="Rectangle 6"/>
          <p:cNvSpPr>
            <a:spLocks noChangeArrowheads="1"/>
          </p:cNvSpPr>
          <p:nvPr/>
        </p:nvSpPr>
        <p:spPr bwMode="auto">
          <a:xfrm>
            <a:off x="1308100" y="1395413"/>
            <a:ext cx="42005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</p:txBody>
      </p:sp>
      <p:sp>
        <p:nvSpPr>
          <p:cNvPr id="923655" name="Rectangle 7"/>
          <p:cNvSpPr>
            <a:spLocks noChangeArrowheads="1"/>
          </p:cNvSpPr>
          <p:nvPr/>
        </p:nvSpPr>
        <p:spPr bwMode="auto">
          <a:xfrm>
            <a:off x="1316038" y="3094038"/>
            <a:ext cx="40318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err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myKNumero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pSp>
        <p:nvGrpSpPr>
          <p:cNvPr id="923656" name="Group 8"/>
          <p:cNvGrpSpPr>
            <a:grpSpLocks/>
          </p:cNvGrpSpPr>
          <p:nvPr/>
        </p:nvGrpSpPr>
        <p:grpSpPr bwMode="auto">
          <a:xfrm>
            <a:off x="1984375" y="3443288"/>
            <a:ext cx="4351338" cy="827087"/>
            <a:chOff x="1298" y="2953"/>
            <a:chExt cx="2741" cy="521"/>
          </a:xfrm>
        </p:grpSpPr>
        <p:sp>
          <p:nvSpPr>
            <p:cNvPr id="923657" name="Freeform 9"/>
            <p:cNvSpPr>
              <a:spLocks/>
            </p:cNvSpPr>
            <p:nvPr/>
          </p:nvSpPr>
          <p:spPr bwMode="auto">
            <a:xfrm>
              <a:off x="1298" y="2953"/>
              <a:ext cx="1168" cy="227"/>
            </a:xfrm>
            <a:custGeom>
              <a:avLst/>
              <a:gdLst>
                <a:gd name="T0" fmla="*/ 1168 w 1168"/>
                <a:gd name="T1" fmla="*/ 227 h 227"/>
                <a:gd name="T2" fmla="*/ 203 w 1168"/>
                <a:gd name="T3" fmla="*/ 227 h 227"/>
                <a:gd name="T4" fmla="*/ 0 w 1168"/>
                <a:gd name="T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8" h="227">
                  <a:moveTo>
                    <a:pt x="1168" y="227"/>
                  </a:moveTo>
                  <a:lnTo>
                    <a:pt x="203" y="227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923658" name="Text Box 10"/>
            <p:cNvSpPr txBox="1">
              <a:spLocks noChangeArrowheads="1"/>
            </p:cNvSpPr>
            <p:nvPr/>
          </p:nvSpPr>
          <p:spPr bwMode="auto">
            <a:xfrm>
              <a:off x="2197" y="3032"/>
              <a:ext cx="1842" cy="4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dirty="0">
                  <a:latin typeface="Times New Roman" pitchFamily="18" charset="0"/>
                </a:rPr>
                <a:t>donnée-membre </a:t>
              </a:r>
              <a:r>
                <a:rPr lang="fr-FR" altLang="fr-FR" b="1" dirty="0">
                  <a:solidFill>
                    <a:srgbClr val="FF3300"/>
                  </a:solidFill>
                  <a:latin typeface="Times New Roman" pitchFamily="18" charset="0"/>
                </a:rPr>
                <a:t>constante</a:t>
              </a:r>
            </a:p>
            <a:p>
              <a:r>
                <a:rPr lang="fr-FR" altLang="fr-FR" dirty="0">
                  <a:latin typeface="Times New Roman" pitchFamily="18" charset="0"/>
                </a:rPr>
                <a:t>(pour un objet donné)</a:t>
              </a:r>
            </a:p>
          </p:txBody>
        </p:sp>
      </p:grpSp>
      <p:sp>
        <p:nvSpPr>
          <p:cNvPr id="923659" name="Rectangle 11"/>
          <p:cNvSpPr>
            <a:spLocks noChangeArrowheads="1"/>
          </p:cNvSpPr>
          <p:nvPr/>
        </p:nvSpPr>
        <p:spPr bwMode="auto">
          <a:xfrm>
            <a:off x="546100" y="328583"/>
            <a:ext cx="230063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fichier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Point2D.</a:t>
            </a:r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3660" name="Text Box 12"/>
          <p:cNvSpPr txBox="1">
            <a:spLocks noChangeArrowheads="1"/>
          </p:cNvSpPr>
          <p:nvPr/>
        </p:nvSpPr>
        <p:spPr bwMode="auto">
          <a:xfrm>
            <a:off x="5562600" y="1803073"/>
            <a:ext cx="199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smtClean="0">
                <a:latin typeface="Times New Roman" pitchFamily="18" charset="0"/>
              </a:rPr>
              <a:t>propre </a:t>
            </a:r>
            <a:r>
              <a:rPr lang="fr-FR" altLang="fr-FR" b="1" dirty="0">
                <a:solidFill>
                  <a:srgbClr val="FF3300"/>
                </a:solidFill>
                <a:latin typeface="Times New Roman" pitchFamily="18" charset="0"/>
              </a:rPr>
              <a:t>à la classe</a:t>
            </a:r>
          </a:p>
        </p:txBody>
      </p:sp>
      <p:sp>
        <p:nvSpPr>
          <p:cNvPr id="923661" name="Rectangle 13"/>
          <p:cNvSpPr>
            <a:spLocks noChangeArrowheads="1"/>
          </p:cNvSpPr>
          <p:nvPr/>
        </p:nvSpPr>
        <p:spPr bwMode="auto">
          <a:xfrm>
            <a:off x="682625" y="5572125"/>
            <a:ext cx="786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nsGraphBase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::Point2D::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umSeq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3662" name="Rectangle 14"/>
          <p:cNvSpPr>
            <a:spLocks noChangeArrowheads="1"/>
          </p:cNvSpPr>
          <p:nvPr/>
        </p:nvSpPr>
        <p:spPr bwMode="auto">
          <a:xfrm>
            <a:off x="541338" y="4967258"/>
            <a:ext cx="3108543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fichier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Point2D.cpp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3664" name="Rectangle 16"/>
          <p:cNvSpPr>
            <a:spLocks noChangeArrowheads="1"/>
          </p:cNvSpPr>
          <p:nvPr/>
        </p:nvSpPr>
        <p:spPr bwMode="auto">
          <a:xfrm>
            <a:off x="7236296" y="558924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</a:p>
        </p:txBody>
      </p:sp>
    </p:spTree>
    <p:extLst>
      <p:ext uri="{BB962C8B-B14F-4D97-AF65-F5344CB8AC3E}">
        <p14:creationId xmlns:p14="http://schemas.microsoft.com/office/powerpoint/2010/main" val="23178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3" grpId="0"/>
      <p:bldP spid="923654" grpId="0" autoUpdateAnimBg="0"/>
      <p:bldP spid="923655" grpId="0" autoUpdateAnimBg="0"/>
      <p:bldP spid="923660" grpId="0" autoUpdateAnimBg="0"/>
      <p:bldP spid="923661" grpId="0" autoUpdateAnimBg="0"/>
      <p:bldP spid="923662" grpId="0" animBg="1" autoUpdateAnimBg="0"/>
      <p:bldP spid="923664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3774281" y="5111824"/>
            <a:ext cx="417983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456363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47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504677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2080939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769120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fr-FR" altLang="fr-FR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3952949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575249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5199137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908720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9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1164-FD43-4C8E-A9F3-D24CD36DAEC6}" type="slidenum">
              <a:rPr lang="fr-FR" altLang="fr-FR"/>
              <a:pPr/>
              <a:t>48</a:t>
            </a:fld>
            <a:endParaRPr lang="fr-FR" altLang="fr-FR"/>
          </a:p>
        </p:txBody>
      </p:sp>
      <p:sp>
        <p:nvSpPr>
          <p:cNvPr id="926722" name="Rectangle 2"/>
          <p:cNvSpPr>
            <a:spLocks noChangeArrowheads="1"/>
          </p:cNvSpPr>
          <p:nvPr/>
        </p:nvSpPr>
        <p:spPr bwMode="auto">
          <a:xfrm>
            <a:off x="958850" y="3273495"/>
            <a:ext cx="72635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0,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0)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noexcept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: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(x),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myY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(y),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myNumero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++) {}</a:t>
            </a:r>
          </a:p>
        </p:txBody>
      </p:sp>
      <p:sp>
        <p:nvSpPr>
          <p:cNvPr id="926723" name="Text Box 3"/>
          <p:cNvSpPr txBox="1">
            <a:spLocks noChangeArrowheads="1"/>
          </p:cNvSpPr>
          <p:nvPr/>
        </p:nvSpPr>
        <p:spPr bwMode="auto">
          <a:xfrm>
            <a:off x="495300" y="303213"/>
            <a:ext cx="244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Numéro de séquence :</a:t>
            </a:r>
          </a:p>
        </p:txBody>
      </p:sp>
      <p:sp>
        <p:nvSpPr>
          <p:cNvPr id="926724" name="Text Box 4"/>
          <p:cNvSpPr txBox="1">
            <a:spLocks noChangeArrowheads="1"/>
          </p:cNvSpPr>
          <p:nvPr/>
        </p:nvSpPr>
        <p:spPr bwMode="auto">
          <a:xfrm>
            <a:off x="703263" y="942975"/>
            <a:ext cx="1436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constructeur</a:t>
            </a:r>
          </a:p>
        </p:txBody>
      </p:sp>
      <p:sp>
        <p:nvSpPr>
          <p:cNvPr id="926725" name="Text Box 5"/>
          <p:cNvSpPr txBox="1">
            <a:spLocks noChangeArrowheads="1"/>
          </p:cNvSpPr>
          <p:nvPr/>
        </p:nvSpPr>
        <p:spPr bwMode="auto">
          <a:xfrm>
            <a:off x="711200" y="4186238"/>
            <a:ext cx="115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accesseur</a:t>
            </a:r>
          </a:p>
        </p:txBody>
      </p:sp>
      <p:sp>
        <p:nvSpPr>
          <p:cNvPr id="926726" name="Rectangle 6"/>
          <p:cNvSpPr>
            <a:spLocks noChangeArrowheads="1"/>
          </p:cNvSpPr>
          <p:nvPr/>
        </p:nvSpPr>
        <p:spPr bwMode="auto">
          <a:xfrm>
            <a:off x="971550" y="4757738"/>
            <a:ext cx="510909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GetNumero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myNumero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etNumero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26727" name="Rectangle 7"/>
          <p:cNvSpPr>
            <a:spLocks noChangeArrowheads="1"/>
          </p:cNvSpPr>
          <p:nvPr/>
        </p:nvSpPr>
        <p:spPr bwMode="auto">
          <a:xfrm>
            <a:off x="960438" y="1516430"/>
            <a:ext cx="618630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0,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0)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noexcept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: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(x),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myY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 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myNumero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6728" name="Text Box 8"/>
          <p:cNvSpPr txBox="1">
            <a:spLocks noChangeArrowheads="1"/>
          </p:cNvSpPr>
          <p:nvPr/>
        </p:nvSpPr>
        <p:spPr bwMode="auto">
          <a:xfrm>
            <a:off x="7061200" y="1597025"/>
            <a:ext cx="90170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FAUX</a:t>
            </a:r>
          </a:p>
        </p:txBody>
      </p:sp>
      <p:grpSp>
        <p:nvGrpSpPr>
          <p:cNvPr id="926729" name="Group 9"/>
          <p:cNvGrpSpPr>
            <a:grpSpLocks/>
          </p:cNvGrpSpPr>
          <p:nvPr/>
        </p:nvGrpSpPr>
        <p:grpSpPr bwMode="auto">
          <a:xfrm>
            <a:off x="4973638" y="2455865"/>
            <a:ext cx="2982913" cy="701675"/>
            <a:chOff x="3133" y="2082"/>
            <a:chExt cx="1879" cy="442"/>
          </a:xfrm>
        </p:grpSpPr>
        <p:sp>
          <p:nvSpPr>
            <p:cNvPr id="926730" name="Rectangle 10"/>
            <p:cNvSpPr>
              <a:spLocks noChangeArrowheads="1"/>
            </p:cNvSpPr>
            <p:nvPr/>
          </p:nvSpPr>
          <p:spPr bwMode="auto">
            <a:xfrm>
              <a:off x="3337" y="2082"/>
              <a:ext cx="167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dirty="0">
                  <a:latin typeface="Times New Roman" pitchFamily="18" charset="0"/>
                  <a:cs typeface="Times New Roman" panose="02020603050405020304" pitchFamily="18" charset="0"/>
                </a:rPr>
                <a:t>trop tard pour initialiser </a:t>
              </a:r>
            </a:p>
            <a:p>
              <a:r>
                <a:rPr lang="fr-FR" altLang="fr-FR" dirty="0">
                  <a:latin typeface="Times New Roman" pitchFamily="18" charset="0"/>
                  <a:cs typeface="Times New Roman" panose="02020603050405020304" pitchFamily="18" charset="0"/>
                </a:rPr>
                <a:t>une constante</a:t>
              </a:r>
            </a:p>
          </p:txBody>
        </p:sp>
        <p:sp>
          <p:nvSpPr>
            <p:cNvPr id="926731" name="Line 11"/>
            <p:cNvSpPr>
              <a:spLocks noChangeShapeType="1"/>
            </p:cNvSpPr>
            <p:nvPr/>
          </p:nvSpPr>
          <p:spPr bwMode="auto">
            <a:xfrm flipH="1">
              <a:off x="3133" y="2219"/>
              <a:ext cx="1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6732" name="Rectangle 12"/>
          <p:cNvSpPr>
            <a:spLocks noChangeArrowheads="1"/>
          </p:cNvSpPr>
          <p:nvPr/>
        </p:nvSpPr>
        <p:spPr bwMode="auto">
          <a:xfrm>
            <a:off x="990600" y="4721692"/>
            <a:ext cx="6183401" cy="402291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fr-FR" altLang="fr-FR" b="1" dirty="0" err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getNumero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fr-FR" alt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6733" name="Text Box 13"/>
          <p:cNvSpPr txBox="1">
            <a:spLocks noChangeArrowheads="1"/>
          </p:cNvSpPr>
          <p:nvPr/>
        </p:nvSpPr>
        <p:spPr bwMode="auto">
          <a:xfrm>
            <a:off x="3124200" y="4175125"/>
            <a:ext cx="119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ou, mieux</a:t>
            </a:r>
          </a:p>
        </p:txBody>
      </p:sp>
    </p:spTree>
    <p:extLst>
      <p:ext uri="{BB962C8B-B14F-4D97-AF65-F5344CB8AC3E}">
        <p14:creationId xmlns:p14="http://schemas.microsoft.com/office/powerpoint/2010/main" val="267416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6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6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2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6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2" grpId="0" autoUpdateAnimBg="0"/>
      <p:bldP spid="926723" grpId="0" autoUpdateAnimBg="0"/>
      <p:bldP spid="926724" grpId="0" autoUpdateAnimBg="0"/>
      <p:bldP spid="926725" grpId="0" autoUpdateAnimBg="0"/>
      <p:bldP spid="926726" grpId="0" autoUpdateAnimBg="0"/>
      <p:bldP spid="926727" grpId="0" autoUpdateAnimBg="0"/>
      <p:bldP spid="926728" grpId="0" animBg="1" autoUpdateAnimBg="0"/>
      <p:bldP spid="926732" grpId="0" animBg="1" autoUpdateAnimBg="0"/>
      <p:bldP spid="926733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A6E5-53FF-45D2-928B-0B0ECF4C1FC9}" type="slidenum">
              <a:rPr lang="fr-FR" altLang="fr-FR"/>
              <a:pPr/>
              <a:t>49</a:t>
            </a:fld>
            <a:endParaRPr lang="fr-FR" altLang="fr-FR"/>
          </a:p>
        </p:txBody>
      </p:sp>
      <p:sp>
        <p:nvSpPr>
          <p:cNvPr id="927746" name="Rectangle 2"/>
          <p:cNvSpPr>
            <a:spLocks noChangeArrowheads="1"/>
          </p:cNvSpPr>
          <p:nvPr/>
        </p:nvSpPr>
        <p:spPr bwMode="auto">
          <a:xfrm>
            <a:off x="977900" y="1346200"/>
            <a:ext cx="4908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p3.getNumero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27747" name="Text Box 3"/>
          <p:cNvSpPr txBox="1">
            <a:spLocks noChangeArrowheads="1"/>
          </p:cNvSpPr>
          <p:nvPr/>
        </p:nvSpPr>
        <p:spPr bwMode="auto">
          <a:xfrm>
            <a:off x="708025" y="352425"/>
            <a:ext cx="1195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</a:p>
        </p:txBody>
      </p:sp>
      <p:sp>
        <p:nvSpPr>
          <p:cNvPr id="927748" name="Rectangle 4"/>
          <p:cNvSpPr>
            <a:spLocks noChangeArrowheads="1"/>
          </p:cNvSpPr>
          <p:nvPr/>
        </p:nvSpPr>
        <p:spPr bwMode="auto">
          <a:xfrm>
            <a:off x="968375" y="2611438"/>
            <a:ext cx="598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ajouter un "accesseur" de la donnée de la classe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umSeq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7749" name="Text Box 5"/>
          <p:cNvSpPr txBox="1">
            <a:spLocks noChangeArrowheads="1"/>
          </p:cNvSpPr>
          <p:nvPr/>
        </p:nvSpPr>
        <p:spPr bwMode="auto">
          <a:xfrm>
            <a:off x="6332538" y="1377950"/>
            <a:ext cx="1020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  <a:cs typeface="Times New Roman" panose="02020603050405020304" pitchFamily="18" charset="0"/>
              </a:rPr>
              <a:t>affiche :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27750" name="Text Box 6"/>
          <p:cNvSpPr txBox="1">
            <a:spLocks noChangeArrowheads="1"/>
          </p:cNvSpPr>
          <p:nvPr/>
        </p:nvSpPr>
        <p:spPr bwMode="auto">
          <a:xfrm>
            <a:off x="1763713" y="2120900"/>
            <a:ext cx="541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Comment connaître le numéro de séquence actuel ?</a:t>
            </a:r>
          </a:p>
        </p:txBody>
      </p:sp>
      <p:sp>
        <p:nvSpPr>
          <p:cNvPr id="927751" name="Rectangle 7"/>
          <p:cNvSpPr>
            <a:spLocks noChangeArrowheads="1"/>
          </p:cNvSpPr>
          <p:nvPr/>
        </p:nvSpPr>
        <p:spPr bwMode="auto">
          <a:xfrm>
            <a:off x="976313" y="2978150"/>
            <a:ext cx="73469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etNumSeq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noexcept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27752" name="Rectangle 8"/>
          <p:cNvSpPr>
            <a:spLocks noChangeArrowheads="1"/>
          </p:cNvSpPr>
          <p:nvPr/>
        </p:nvSpPr>
        <p:spPr bwMode="auto">
          <a:xfrm>
            <a:off x="976313" y="4686300"/>
            <a:ext cx="247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1.getNumSeq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l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2.getNumSeq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927753" name="Text Box 9"/>
          <p:cNvSpPr txBox="1">
            <a:spLocks noChangeArrowheads="1"/>
          </p:cNvSpPr>
          <p:nvPr/>
        </p:nvSpPr>
        <p:spPr bwMode="auto">
          <a:xfrm>
            <a:off x="6323013" y="4400550"/>
            <a:ext cx="10207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  <a:cs typeface="Times New Roman" panose="02020603050405020304" pitchFamily="18" charset="0"/>
              </a:rPr>
              <a:t>affiche :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27754" name="Rectangle 10"/>
          <p:cNvSpPr>
            <a:spLocks noChangeArrowheads="1"/>
          </p:cNvSpPr>
          <p:nvPr/>
        </p:nvSpPr>
        <p:spPr bwMode="auto">
          <a:xfrm>
            <a:off x="962025" y="5475288"/>
            <a:ext cx="34163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Point2D::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etNumSeq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927755" name="Text Box 11"/>
          <p:cNvSpPr txBox="1">
            <a:spLocks noChangeArrowheads="1"/>
          </p:cNvSpPr>
          <p:nvPr/>
        </p:nvSpPr>
        <p:spPr bwMode="auto">
          <a:xfrm>
            <a:off x="6319838" y="54848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27756" name="AutoShape 12"/>
          <p:cNvSpPr>
            <a:spLocks/>
          </p:cNvSpPr>
          <p:nvPr/>
        </p:nvSpPr>
        <p:spPr bwMode="auto">
          <a:xfrm>
            <a:off x="2676525" y="6078538"/>
            <a:ext cx="2339975" cy="609600"/>
          </a:xfrm>
          <a:prstGeom prst="callout2">
            <a:avLst>
              <a:gd name="adj1" fmla="val 18750"/>
              <a:gd name="adj2" fmla="val -3255"/>
              <a:gd name="adj3" fmla="val 18750"/>
              <a:gd name="adj4" fmla="val -13431"/>
              <a:gd name="adj5" fmla="val -39843"/>
              <a:gd name="adj6" fmla="val -16437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fr-FR" altLang="fr-F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fr-FR" altLang="fr-FR" dirty="0">
                <a:latin typeface="Times New Roman" pitchFamily="18" charset="0"/>
                <a:cs typeface="Times New Roman" panose="02020603050405020304" pitchFamily="18" charset="0"/>
              </a:rPr>
              <a:t> aux </a:t>
            </a:r>
            <a:r>
              <a:rPr lang="fr-FR" altLang="fr-FR" b="1" dirty="0">
                <a:cs typeface="Courier New" panose="02070309020205020404" pitchFamily="49" charset="0"/>
              </a:rPr>
              <a:t>::</a:t>
            </a:r>
          </a:p>
        </p:txBody>
      </p:sp>
      <p:sp>
        <p:nvSpPr>
          <p:cNvPr id="927757" name="Rectangle 13"/>
          <p:cNvSpPr>
            <a:spLocks noChangeArrowheads="1"/>
          </p:cNvSpPr>
          <p:nvPr/>
        </p:nvSpPr>
        <p:spPr bwMode="auto">
          <a:xfrm>
            <a:off x="969963" y="906463"/>
            <a:ext cx="34163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b="1" dirty="0" smtClean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Point2D::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etNumSeq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927758" name="Text Box 14"/>
          <p:cNvSpPr txBox="1">
            <a:spLocks noChangeArrowheads="1"/>
          </p:cNvSpPr>
          <p:nvPr/>
        </p:nvSpPr>
        <p:spPr bwMode="auto">
          <a:xfrm>
            <a:off x="6316663" y="587375"/>
            <a:ext cx="1020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affiche :</a:t>
            </a:r>
          </a:p>
          <a:p>
            <a:pPr algn="l"/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grpSp>
        <p:nvGrpSpPr>
          <p:cNvPr id="927759" name="Group 15"/>
          <p:cNvGrpSpPr>
            <a:grpSpLocks/>
          </p:cNvGrpSpPr>
          <p:nvPr/>
        </p:nvGrpSpPr>
        <p:grpSpPr bwMode="auto">
          <a:xfrm>
            <a:off x="5995988" y="3079750"/>
            <a:ext cx="949325" cy="190500"/>
            <a:chOff x="3128" y="2520"/>
            <a:chExt cx="598" cy="150"/>
          </a:xfrm>
        </p:grpSpPr>
        <p:sp>
          <p:nvSpPr>
            <p:cNvPr id="927760" name="Line 16"/>
            <p:cNvSpPr>
              <a:spLocks noChangeShapeType="1"/>
            </p:cNvSpPr>
            <p:nvPr/>
          </p:nvSpPr>
          <p:spPr bwMode="auto">
            <a:xfrm flipV="1">
              <a:off x="3128" y="2527"/>
              <a:ext cx="598" cy="14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927761" name="Line 17"/>
            <p:cNvSpPr>
              <a:spLocks noChangeShapeType="1"/>
            </p:cNvSpPr>
            <p:nvPr/>
          </p:nvSpPr>
          <p:spPr bwMode="auto">
            <a:xfrm>
              <a:off x="3135" y="2520"/>
              <a:ext cx="591" cy="14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5151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6" grpId="0" autoUpdateAnimBg="0"/>
      <p:bldP spid="927747" grpId="0" autoUpdateAnimBg="0"/>
      <p:bldP spid="927748" grpId="0" autoUpdateAnimBg="0"/>
      <p:bldP spid="927749" grpId="0" autoUpdateAnimBg="0"/>
      <p:bldP spid="927750" grpId="0" autoUpdateAnimBg="0"/>
      <p:bldP spid="927751" grpId="0" autoUpdateAnimBg="0"/>
      <p:bldP spid="927752" grpId="0" autoUpdateAnimBg="0"/>
      <p:bldP spid="927753" grpId="0" autoUpdateAnimBg="0"/>
      <p:bldP spid="927754" grpId="0" autoUpdateAnimBg="0"/>
      <p:bldP spid="927755" grpId="0" autoUpdateAnimBg="0"/>
      <p:bldP spid="927756" grpId="0" animBg="1" autoUpdateAnimBg="0"/>
      <p:bldP spid="927757" grpId="0" autoUpdateAnimBg="0"/>
      <p:bldP spid="9277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35C0-5130-4443-B2F5-B2587F639A49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872450" name="Text Box 2"/>
          <p:cNvSpPr txBox="1">
            <a:spLocks noChangeArrowheads="1"/>
          </p:cNvSpPr>
          <p:nvPr/>
        </p:nvSpPr>
        <p:spPr bwMode="auto">
          <a:xfrm>
            <a:off x="2420938" y="3990975"/>
            <a:ext cx="6275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 </a:t>
            </a:r>
            <a:r>
              <a:rPr lang="fr-FR" altLang="fr-FR" dirty="0">
                <a:latin typeface="Times New Roman" pitchFamily="18" charset="0"/>
              </a:rPr>
              <a:t>ressemble à l'appel de "quelque chose" de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2451" name="Text Box 3"/>
          <p:cNvSpPr txBox="1">
            <a:spLocks noChangeArrowheads="1"/>
          </p:cNvSpPr>
          <p:nvPr/>
        </p:nvSpPr>
        <p:spPr bwMode="auto">
          <a:xfrm>
            <a:off x="2699793" y="4886325"/>
            <a:ext cx="6190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.operator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Times New Roman" pitchFamily="18" charset="0"/>
              </a:rPr>
              <a:t>qui 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renverrait</a:t>
            </a:r>
            <a:r>
              <a:rPr lang="fr-FR" altLang="fr-FR" dirty="0">
                <a:latin typeface="Times New Roman" pitchFamily="18" charset="0"/>
              </a:rPr>
              <a:t> un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</a:p>
        </p:txBody>
      </p:sp>
      <p:sp>
        <p:nvSpPr>
          <p:cNvPr id="872452" name="Rectangle 4"/>
          <p:cNvSpPr>
            <a:spLocks noChangeArrowheads="1"/>
          </p:cNvSpPr>
          <p:nvPr/>
        </p:nvSpPr>
        <p:spPr bwMode="auto">
          <a:xfrm>
            <a:off x="467544" y="2741613"/>
            <a:ext cx="8324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seule la classe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r>
              <a:rPr lang="fr-FR" altLang="fr-FR" dirty="0" smtClean="0"/>
              <a:t> </a:t>
            </a:r>
            <a:r>
              <a:rPr lang="fr-FR" altLang="fr-FR" dirty="0">
                <a:latin typeface="Times New Roman" pitchFamily="18" charset="0"/>
              </a:rPr>
              <a:t>est capable </a:t>
            </a:r>
            <a:r>
              <a:rPr lang="fr-FR" altLang="fr-FR" dirty="0" smtClean="0">
                <a:latin typeface="Times New Roman" pitchFamily="18" charset="0"/>
              </a:rPr>
              <a:t>de  </a:t>
            </a:r>
            <a:r>
              <a:rPr lang="fr-FR" altLang="fr-FR" dirty="0">
                <a:latin typeface="Times New Roman" pitchFamily="18" charset="0"/>
              </a:rPr>
              <a:t>savoir comment calculer ce résultat </a:t>
            </a:r>
          </a:p>
        </p:txBody>
      </p:sp>
      <p:sp>
        <p:nvSpPr>
          <p:cNvPr id="872453" name="Text Box 5"/>
          <p:cNvSpPr txBox="1">
            <a:spLocks noChangeArrowheads="1"/>
          </p:cNvSpPr>
          <p:nvPr/>
        </p:nvSpPr>
        <p:spPr bwMode="auto">
          <a:xfrm>
            <a:off x="2420938" y="469900"/>
            <a:ext cx="6110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 </a:t>
            </a:r>
            <a:r>
              <a:rPr lang="fr-FR" altLang="fr-FR" dirty="0">
                <a:latin typeface="Times New Roman" pitchFamily="18" charset="0"/>
              </a:rPr>
              <a:t>ressemble à l'appel d'un hypothétique constructeur de la</a:t>
            </a:r>
          </a:p>
          <a:p>
            <a:r>
              <a:rPr lang="fr-FR" altLang="fr-FR" dirty="0">
                <a:latin typeface="Times New Roman" pitchFamily="18" charset="0"/>
              </a:rPr>
              <a:t>    classe </a:t>
            </a:r>
            <a:r>
              <a:rPr lang="fr-FR" altLang="fr-FR" dirty="0"/>
              <a:t>double </a:t>
            </a:r>
            <a:r>
              <a:rPr lang="fr-FR" altLang="fr-FR" dirty="0">
                <a:latin typeface="Times New Roman" pitchFamily="18" charset="0"/>
              </a:rPr>
              <a:t> à laquelle on passe un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2454" name="Text Box 6"/>
          <p:cNvSpPr txBox="1">
            <a:spLocks noChangeArrowheads="1"/>
          </p:cNvSpPr>
          <p:nvPr/>
        </p:nvSpPr>
        <p:spPr bwMode="auto">
          <a:xfrm>
            <a:off x="3065463" y="1228725"/>
            <a:ext cx="4627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Times New Roman" pitchFamily="18" charset="0"/>
              </a:rPr>
              <a:t>1) - la classe </a:t>
            </a:r>
            <a:r>
              <a:rPr lang="fr-FR" altLang="fr-FR"/>
              <a:t>double</a:t>
            </a:r>
            <a:r>
              <a:rPr lang="fr-FR" altLang="fr-FR">
                <a:latin typeface="Times New Roman" pitchFamily="18" charset="0"/>
              </a:rPr>
              <a:t> n'existe pas vraiment</a:t>
            </a:r>
          </a:p>
        </p:txBody>
      </p:sp>
      <p:sp>
        <p:nvSpPr>
          <p:cNvPr id="872455" name="Text Box 7"/>
          <p:cNvSpPr txBox="1">
            <a:spLocks noChangeArrowheads="1"/>
          </p:cNvSpPr>
          <p:nvPr/>
        </p:nvSpPr>
        <p:spPr bwMode="auto">
          <a:xfrm>
            <a:off x="3076575" y="1574800"/>
            <a:ext cx="4479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2) - même si elle existait, </a:t>
            </a:r>
          </a:p>
          <a:p>
            <a:r>
              <a:rPr lang="fr-FR" altLang="fr-FR" dirty="0">
                <a:latin typeface="Times New Roman" pitchFamily="18" charset="0"/>
              </a:rPr>
              <a:t>      elle ignorerait la classe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72456" name="Group 8"/>
          <p:cNvGrpSpPr>
            <a:grpSpLocks/>
          </p:cNvGrpSpPr>
          <p:nvPr/>
        </p:nvGrpSpPr>
        <p:grpSpPr bwMode="auto">
          <a:xfrm>
            <a:off x="2698976" y="4503738"/>
            <a:ext cx="2434999" cy="419100"/>
            <a:chOff x="-1190" y="515"/>
            <a:chExt cx="6953" cy="524"/>
          </a:xfrm>
        </p:grpSpPr>
        <p:grpSp>
          <p:nvGrpSpPr>
            <p:cNvPr id="872457" name="Group 9"/>
            <p:cNvGrpSpPr>
              <a:grpSpLocks/>
            </p:cNvGrpSpPr>
            <p:nvPr/>
          </p:nvGrpSpPr>
          <p:grpSpPr bwMode="auto">
            <a:xfrm>
              <a:off x="-1190" y="518"/>
              <a:ext cx="6950" cy="518"/>
              <a:chOff x="-1190" y="518"/>
              <a:chExt cx="6950" cy="518"/>
            </a:xfrm>
          </p:grpSpPr>
          <p:sp>
            <p:nvSpPr>
              <p:cNvPr id="872458" name="Rectangle 10"/>
              <p:cNvSpPr>
                <a:spLocks noChangeArrowheads="1"/>
              </p:cNvSpPr>
              <p:nvPr/>
            </p:nvSpPr>
            <p:spPr bwMode="auto">
              <a:xfrm>
                <a:off x="-119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 (  )</a:t>
                </a:r>
              </a:p>
            </p:txBody>
          </p:sp>
          <p:sp>
            <p:nvSpPr>
              <p:cNvPr id="872459" name="Rectangle 11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872460" name="Rectangle 12"/>
            <p:cNvSpPr>
              <a:spLocks noChangeArrowheads="1"/>
            </p:cNvSpPr>
            <p:nvPr/>
          </p:nvSpPr>
          <p:spPr bwMode="auto">
            <a:xfrm>
              <a:off x="-3" y="515"/>
              <a:ext cx="5766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72461" name="Rectangle 13"/>
          <p:cNvSpPr>
            <a:spLocks noChangeArrowheads="1"/>
          </p:cNvSpPr>
          <p:nvPr/>
        </p:nvSpPr>
        <p:spPr bwMode="auto">
          <a:xfrm>
            <a:off x="3995936" y="4525963"/>
            <a:ext cx="3385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72462" name="Group 14"/>
          <p:cNvGrpSpPr>
            <a:grpSpLocks/>
          </p:cNvGrpSpPr>
          <p:nvPr/>
        </p:nvGrpSpPr>
        <p:grpSpPr bwMode="auto">
          <a:xfrm>
            <a:off x="2916243" y="5286219"/>
            <a:ext cx="2824162" cy="494889"/>
            <a:chOff x="1837" y="3311"/>
            <a:chExt cx="1779" cy="370"/>
          </a:xfrm>
        </p:grpSpPr>
        <p:sp>
          <p:nvSpPr>
            <p:cNvPr id="872463" name="AutoShape 15"/>
            <p:cNvSpPr>
              <a:spLocks/>
            </p:cNvSpPr>
            <p:nvPr/>
          </p:nvSpPr>
          <p:spPr bwMode="auto">
            <a:xfrm rot="16200000">
              <a:off x="2647" y="2626"/>
              <a:ext cx="170" cy="1539"/>
            </a:xfrm>
            <a:prstGeom prst="leftBrace">
              <a:avLst>
                <a:gd name="adj1" fmla="val 3757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fr-FR"/>
            </a:p>
          </p:txBody>
        </p:sp>
        <p:sp>
          <p:nvSpPr>
            <p:cNvPr id="872464" name="Rectangle 16"/>
            <p:cNvSpPr>
              <a:spLocks noChangeArrowheads="1"/>
            </p:cNvSpPr>
            <p:nvPr/>
          </p:nvSpPr>
          <p:spPr bwMode="auto">
            <a:xfrm>
              <a:off x="1837" y="3431"/>
              <a:ext cx="17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dirty="0">
                  <a:latin typeface="Times New Roman" pitchFamily="18" charset="0"/>
                </a:rPr>
                <a:t>c'est le nom de l'opérateur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16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7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50" grpId="0" autoUpdateAnimBg="0"/>
      <p:bldP spid="872451" grpId="0"/>
      <p:bldP spid="872452" grpId="0" autoUpdateAnimBg="0"/>
      <p:bldP spid="872453" grpId="0" autoUpdateAnimBg="0"/>
      <p:bldP spid="872454" grpId="0" autoUpdateAnimBg="0"/>
      <p:bldP spid="872455" grpId="0" autoUpdateAnimBg="0"/>
      <p:bldP spid="872461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1022350" y="5747468"/>
            <a:ext cx="717512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456363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50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504677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2080939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769120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fr-FR" altLang="fr-FR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3952949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575249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5199137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908720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1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9966-3967-46AB-B7A4-1C480AB2F459}" type="slidenum">
              <a:rPr lang="fr-FR" altLang="fr-FR" smtClean="0"/>
              <a:pPr/>
              <a:t>51</a:t>
            </a:fld>
            <a:endParaRPr lang="fr-FR" altLang="fr-FR"/>
          </a:p>
        </p:txBody>
      </p:sp>
      <p:sp>
        <p:nvSpPr>
          <p:cNvPr id="3" name="ZoneTexte 2"/>
          <p:cNvSpPr txBox="1"/>
          <p:nvPr/>
        </p:nvSpPr>
        <p:spPr>
          <a:xfrm>
            <a:off x="395536" y="291048"/>
            <a:ext cx="203132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CX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: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....</a:t>
            </a: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};// CX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1844824"/>
            <a:ext cx="58785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CX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++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noexcept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return *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++()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3861048"/>
            <a:ext cx="54168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mtClean="0">
                <a:latin typeface="Courier New" panose="02070309020205020404" pitchFamily="49" charset="0"/>
                <a:cs typeface="Courier New" panose="02070309020205020404" pitchFamily="49" charset="0"/>
              </a:rPr>
              <a:t>    CX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++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noexcept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CX X (*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++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++(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68144" y="1170034"/>
            <a:ext cx="206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Préincrémentation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868144" y="3506724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Postincrémentation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776616" y="2492896"/>
            <a:ext cx="2163536" cy="469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257858" y="5337592"/>
            <a:ext cx="2682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898783" y="2211769"/>
            <a:ext cx="2504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renvoie l'objet modifié</a:t>
            </a:r>
          </a:p>
        </p:txBody>
      </p:sp>
      <p:cxnSp>
        <p:nvCxnSpPr>
          <p:cNvPr id="16" name="Connecteur droit 15"/>
          <p:cNvCxnSpPr/>
          <p:nvPr/>
        </p:nvCxnSpPr>
        <p:spPr>
          <a:xfrm flipH="1" flipV="1">
            <a:off x="1763688" y="2132856"/>
            <a:ext cx="4176464" cy="68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899709" y="2562171"/>
            <a:ext cx="1749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(pas une copie)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940152" y="5137537"/>
            <a:ext cx="30043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renvoie une copie de l'objet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avant modification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868144" y="6107817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pré : mieux que post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557E-8095-458E-A8EB-D99E2C871ECE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873474" name="Text Box 2"/>
          <p:cNvSpPr txBox="1">
            <a:spLocks noChangeArrowheads="1"/>
          </p:cNvSpPr>
          <p:nvPr/>
        </p:nvSpPr>
        <p:spPr bwMode="auto">
          <a:xfrm>
            <a:off x="628650" y="303213"/>
            <a:ext cx="280076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}; //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3475" name="Rectangle 3"/>
          <p:cNvSpPr>
            <a:spLocks noChangeArrowheads="1"/>
          </p:cNvSpPr>
          <p:nvPr/>
        </p:nvSpPr>
        <p:spPr bwMode="auto">
          <a:xfrm>
            <a:off x="1154113" y="1427163"/>
            <a:ext cx="464742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double()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73476" name="Group 4"/>
          <p:cNvGrpSpPr>
            <a:grpSpLocks/>
          </p:cNvGrpSpPr>
          <p:nvPr/>
        </p:nvGrpSpPr>
        <p:grpSpPr bwMode="auto">
          <a:xfrm>
            <a:off x="1055688" y="811213"/>
            <a:ext cx="5932487" cy="766762"/>
            <a:chOff x="665" y="839"/>
            <a:chExt cx="3737" cy="483"/>
          </a:xfrm>
        </p:grpSpPr>
        <p:sp>
          <p:nvSpPr>
            <p:cNvPr id="873477" name="Text Box 5"/>
            <p:cNvSpPr txBox="1">
              <a:spLocks noChangeArrowheads="1"/>
            </p:cNvSpPr>
            <p:nvPr/>
          </p:nvSpPr>
          <p:spPr bwMode="auto">
            <a:xfrm>
              <a:off x="2955" y="839"/>
              <a:ext cx="1447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>
                  <a:latin typeface="Times New Roman" pitchFamily="18" charset="0"/>
                </a:rPr>
                <a:t>pas de type de retour</a:t>
              </a:r>
            </a:p>
          </p:txBody>
        </p:sp>
        <p:sp>
          <p:nvSpPr>
            <p:cNvPr id="873478" name="Freeform 6"/>
            <p:cNvSpPr>
              <a:spLocks/>
            </p:cNvSpPr>
            <p:nvPr/>
          </p:nvSpPr>
          <p:spPr bwMode="auto">
            <a:xfrm>
              <a:off x="665" y="917"/>
              <a:ext cx="2247" cy="405"/>
            </a:xfrm>
            <a:custGeom>
              <a:avLst/>
              <a:gdLst>
                <a:gd name="T0" fmla="*/ 0 w 2247"/>
                <a:gd name="T1" fmla="*/ 405 h 405"/>
                <a:gd name="T2" fmla="*/ 0 w 2247"/>
                <a:gd name="T3" fmla="*/ 0 h 405"/>
                <a:gd name="T4" fmla="*/ 2247 w 2247"/>
                <a:gd name="T5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7" h="405">
                  <a:moveTo>
                    <a:pt x="0" y="405"/>
                  </a:moveTo>
                  <a:lnTo>
                    <a:pt x="0" y="0"/>
                  </a:lnTo>
                  <a:lnTo>
                    <a:pt x="224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873479" name="Text Box 7"/>
          <p:cNvSpPr txBox="1">
            <a:spLocks noChangeArrowheads="1"/>
          </p:cNvSpPr>
          <p:nvPr/>
        </p:nvSpPr>
        <p:spPr bwMode="auto">
          <a:xfrm>
            <a:off x="7237413" y="820738"/>
            <a:ext cx="1592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forcément un </a:t>
            </a:r>
          </a:p>
          <a:p>
            <a:pPr algn="ctr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 dirty="0">
                <a:latin typeface="Times New Roman" pitchFamily="18" charset="0"/>
              </a:rPr>
              <a:t> !!!</a:t>
            </a:r>
          </a:p>
        </p:txBody>
      </p:sp>
      <p:sp>
        <p:nvSpPr>
          <p:cNvPr id="873480" name="AutoShape 8"/>
          <p:cNvSpPr>
            <a:spLocks/>
          </p:cNvSpPr>
          <p:nvPr/>
        </p:nvSpPr>
        <p:spPr bwMode="auto">
          <a:xfrm>
            <a:off x="5766368" y="2541340"/>
            <a:ext cx="1944688" cy="455612"/>
          </a:xfrm>
          <a:prstGeom prst="callout2">
            <a:avLst>
              <a:gd name="adj1" fmla="val 25088"/>
              <a:gd name="adj2" fmla="val -3917"/>
              <a:gd name="adj3" fmla="val 25088"/>
              <a:gd name="adj4" fmla="val -72329"/>
              <a:gd name="adj5" fmla="val -48431"/>
              <a:gd name="adj6" fmla="val -94694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fr-FR">
                <a:latin typeface="Times New Roman" pitchFamily="18" charset="0"/>
              </a:rPr>
              <a:t>division entière</a:t>
            </a:r>
          </a:p>
        </p:txBody>
      </p:sp>
      <p:sp>
        <p:nvSpPr>
          <p:cNvPr id="873481" name="Rectangle 9"/>
          <p:cNvSpPr>
            <a:spLocks noChangeArrowheads="1"/>
          </p:cNvSpPr>
          <p:nvPr/>
        </p:nvSpPr>
        <p:spPr bwMode="auto">
          <a:xfrm>
            <a:off x="1770063" y="2039938"/>
            <a:ext cx="6647974" cy="40011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</p:txBody>
      </p:sp>
      <p:sp>
        <p:nvSpPr>
          <p:cNvPr id="873482" name="Rectangle 10"/>
          <p:cNvSpPr>
            <a:spLocks noChangeArrowheads="1"/>
          </p:cNvSpPr>
          <p:nvPr/>
        </p:nvSpPr>
        <p:spPr bwMode="auto">
          <a:xfrm>
            <a:off x="1781175" y="3386138"/>
            <a:ext cx="7362825" cy="40011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suffirait 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3483" name="Text Box 11"/>
          <p:cNvSpPr txBox="1">
            <a:spLocks noChangeArrowheads="1"/>
          </p:cNvSpPr>
          <p:nvPr/>
        </p:nvSpPr>
        <p:spPr bwMode="auto">
          <a:xfrm>
            <a:off x="812800" y="3916363"/>
            <a:ext cx="223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Times New Roman" pitchFamily="18" charset="0"/>
              </a:rPr>
              <a:t>aurait-on pu écrire ?</a:t>
            </a:r>
          </a:p>
        </p:txBody>
      </p:sp>
      <p:sp>
        <p:nvSpPr>
          <p:cNvPr id="873484" name="Rectangle 12"/>
          <p:cNvSpPr>
            <a:spLocks noChangeArrowheads="1"/>
          </p:cNvSpPr>
          <p:nvPr/>
        </p:nvSpPr>
        <p:spPr bwMode="auto">
          <a:xfrm>
            <a:off x="1184275" y="4438650"/>
            <a:ext cx="567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operator </a:t>
            </a:r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const { ... }</a:t>
            </a:r>
          </a:p>
        </p:txBody>
      </p:sp>
      <p:sp>
        <p:nvSpPr>
          <p:cNvPr id="873485" name="Text Box 13"/>
          <p:cNvSpPr txBox="1">
            <a:spLocks noChangeArrowheads="1"/>
          </p:cNvSpPr>
          <p:nvPr/>
        </p:nvSpPr>
        <p:spPr bwMode="auto">
          <a:xfrm>
            <a:off x="812800" y="5049838"/>
            <a:ext cx="53880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non, car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fr-FR" altLang="fr-FR" dirty="0">
                <a:latin typeface="Times New Roman" pitchFamily="18" charset="0"/>
              </a:rPr>
              <a:t>est l'opération "fonction" </a:t>
            </a:r>
          </a:p>
        </p:txBody>
      </p:sp>
    </p:spTree>
    <p:extLst>
      <p:ext uri="{BB962C8B-B14F-4D97-AF65-F5344CB8AC3E}">
        <p14:creationId xmlns:p14="http://schemas.microsoft.com/office/powerpoint/2010/main" val="416565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7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7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7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7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7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7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475" grpId="0" autoUpdateAnimBg="0"/>
      <p:bldP spid="873479" grpId="0" autoUpdateAnimBg="0"/>
      <p:bldP spid="873480" grpId="0" animBg="1"/>
      <p:bldP spid="873481" grpId="0" animBg="1" autoUpdateAnimBg="0"/>
      <p:bldP spid="873482" grpId="0" animBg="1" autoUpdateAnimBg="0"/>
      <p:bldP spid="873483" grpId="0" autoUpdateAnimBg="0"/>
      <p:bldP spid="873484" grpId="0" autoUpdateAnimBg="0"/>
      <p:bldP spid="8734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64" name="Rectangle 12"/>
          <p:cNvSpPr>
            <a:spLocks noChangeArrowheads="1"/>
          </p:cNvSpPr>
          <p:nvPr/>
        </p:nvSpPr>
        <p:spPr bwMode="auto">
          <a:xfrm>
            <a:off x="885825" y="1273348"/>
            <a:ext cx="5198343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43278" y="7312347"/>
            <a:ext cx="561975" cy="365125"/>
          </a:xfrm>
        </p:spPr>
        <p:txBody>
          <a:bodyPr/>
          <a:lstStyle/>
          <a:p>
            <a:fld id="{A5088457-7F8B-48EA-B9C1-2B69BA0BCBA1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945163" name="Text Box 11"/>
          <p:cNvSpPr txBox="1">
            <a:spLocks noChangeArrowheads="1"/>
          </p:cNvSpPr>
          <p:nvPr/>
        </p:nvSpPr>
        <p:spPr bwMode="auto">
          <a:xfrm>
            <a:off x="1022350" y="1360661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5165" name="Text Box 13"/>
          <p:cNvSpPr txBox="1">
            <a:spLocks noChangeArrowheads="1"/>
          </p:cNvSpPr>
          <p:nvPr/>
        </p:nvSpPr>
        <p:spPr bwMode="auto">
          <a:xfrm>
            <a:off x="1023260" y="1936923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Constructeur 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023260" y="2625104"/>
            <a:ext cx="3021013" cy="1039813"/>
            <a:chOff x="1192" y="2753"/>
            <a:chExt cx="1903" cy="655"/>
          </a:xfrm>
        </p:grpSpPr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192" y="2753"/>
              <a:ext cx="19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Surcharge de l'opérateur </a:t>
              </a:r>
              <a:r>
                <a:rPr lang="fr-FR" altLang="fr-FR" b="1" dirty="0">
                  <a:solidFill>
                    <a:srgbClr val="FF33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196" y="3158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FR" altLang="fr-FR">
                  <a:latin typeface="Courier New" pitchFamily="49" charset="0"/>
                </a:rPr>
                <a:t>mutable</a:t>
              </a:r>
            </a:p>
          </p:txBody>
        </p:sp>
      </p:grp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015380" y="3808933"/>
            <a:ext cx="412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d'instance - variable de classe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002680" y="4431233"/>
            <a:ext cx="5939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Variable de classe en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fr-FR" altLang="fr-FR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Times New Roman" pitchFamily="18" charset="0"/>
              </a:rPr>
              <a:t>: données membres statiques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3851920" y="5055121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r-FR" altLang="fr-FR" dirty="0">
                <a:latin typeface="Times New Roman" pitchFamily="18" charset="0"/>
              </a:rPr>
              <a:t>accès aux données membres statiques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12353" y="738412"/>
            <a:ext cx="550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Surcharge de l'opérateur de conversion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double()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2680" y="5756839"/>
            <a:ext cx="719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Surcharge des opérateurs de pré/post incrémentation/décrémentation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2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7A4A-07F1-447E-869D-D9CFF0C49537}" type="slidenum">
              <a:rPr lang="fr-FR" altLang="fr-FR"/>
              <a:pPr/>
              <a:t>8</a:t>
            </a:fld>
            <a:endParaRPr lang="fr-FR" altLang="fr-FR"/>
          </a:p>
        </p:txBody>
      </p:sp>
      <p:grpSp>
        <p:nvGrpSpPr>
          <p:cNvPr id="878594" name="Group 2"/>
          <p:cNvGrpSpPr>
            <a:grpSpLocks/>
          </p:cNvGrpSpPr>
          <p:nvPr/>
        </p:nvGrpSpPr>
        <p:grpSpPr bwMode="auto">
          <a:xfrm>
            <a:off x="474663" y="765041"/>
            <a:ext cx="6394296" cy="636648"/>
            <a:chOff x="-3" y="231"/>
            <a:chExt cx="5763" cy="796"/>
          </a:xfrm>
        </p:grpSpPr>
        <p:grpSp>
          <p:nvGrpSpPr>
            <p:cNvPr id="878595" name="Group 3"/>
            <p:cNvGrpSpPr>
              <a:grpSpLocks/>
            </p:cNvGrpSpPr>
            <p:nvPr/>
          </p:nvGrpSpPr>
          <p:grpSpPr bwMode="auto">
            <a:xfrm>
              <a:off x="0" y="231"/>
              <a:ext cx="5760" cy="796"/>
              <a:chOff x="0" y="231"/>
              <a:chExt cx="5760" cy="796"/>
            </a:xfrm>
          </p:grpSpPr>
          <p:sp>
            <p:nvSpPr>
              <p:cNvPr id="878596" name="Rectangle 4"/>
              <p:cNvSpPr>
                <a:spLocks noChangeArrowheads="1"/>
              </p:cNvSpPr>
              <p:nvPr/>
            </p:nvSpPr>
            <p:spPr bwMode="auto">
              <a:xfrm>
                <a:off x="0" y="231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cout</a:t>
                </a:r>
                <a:r>
                  <a:rPr lang="fr-FR" altLang="fr-F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&lt;&lt; "R = " &lt;&lt;      </a:t>
                </a:r>
                <a:r>
                  <a:rPr lang="fr-FR" altLang="fr-FR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   </a:t>
                </a:r>
                <a:r>
                  <a:rPr lang="fr-FR" altLang="fr-F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&lt;&lt; </a:t>
                </a:r>
                <a:r>
                  <a:rPr lang="fr-FR" altLang="fr-F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endl</a:t>
                </a:r>
                <a:r>
                  <a:rPr lang="fr-FR" altLang="fr-F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; </a:t>
                </a:r>
              </a:p>
            </p:txBody>
          </p:sp>
          <p:sp>
            <p:nvSpPr>
              <p:cNvPr id="878597" name="Rectangle 5"/>
              <p:cNvSpPr>
                <a:spLocks noChangeArrowheads="1"/>
              </p:cNvSpPr>
              <p:nvPr/>
            </p:nvSpPr>
            <p:spPr bwMode="auto">
              <a:xfrm>
                <a:off x="0" y="527"/>
                <a:ext cx="166" cy="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878598" name="Rectangle 6"/>
            <p:cNvSpPr>
              <a:spLocks noChangeArrowheads="1"/>
            </p:cNvSpPr>
            <p:nvPr/>
          </p:nvSpPr>
          <p:spPr bwMode="auto">
            <a:xfrm>
              <a:off x="-3" y="527"/>
              <a:ext cx="166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78599" name="Text Box 7"/>
          <p:cNvSpPr txBox="1">
            <a:spLocks noChangeArrowheads="1"/>
          </p:cNvSpPr>
          <p:nvPr/>
        </p:nvSpPr>
        <p:spPr bwMode="auto">
          <a:xfrm>
            <a:off x="6805613" y="382588"/>
            <a:ext cx="1536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On voudrait :</a:t>
            </a:r>
          </a:p>
          <a:p>
            <a:endParaRPr lang="fr-FR" altLang="fr-FR" dirty="0">
              <a:latin typeface="Times New Roman" pitchFamily="18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 = 3</a:t>
            </a:r>
          </a:p>
        </p:txBody>
      </p:sp>
      <p:grpSp>
        <p:nvGrpSpPr>
          <p:cNvPr id="878600" name="Group 8"/>
          <p:cNvGrpSpPr>
            <a:grpSpLocks/>
          </p:cNvGrpSpPr>
          <p:nvPr/>
        </p:nvGrpSpPr>
        <p:grpSpPr bwMode="auto">
          <a:xfrm>
            <a:off x="3203780" y="764387"/>
            <a:ext cx="2017198" cy="618253"/>
            <a:chOff x="-220" y="254"/>
            <a:chExt cx="5760" cy="773"/>
          </a:xfrm>
        </p:grpSpPr>
        <p:grpSp>
          <p:nvGrpSpPr>
            <p:cNvPr id="878601" name="Group 9"/>
            <p:cNvGrpSpPr>
              <a:grpSpLocks/>
            </p:cNvGrpSpPr>
            <p:nvPr/>
          </p:nvGrpSpPr>
          <p:grpSpPr bwMode="auto">
            <a:xfrm>
              <a:off x="-220" y="254"/>
              <a:ext cx="5760" cy="773"/>
              <a:chOff x="-220" y="254"/>
              <a:chExt cx="5760" cy="773"/>
            </a:xfrm>
          </p:grpSpPr>
          <p:sp>
            <p:nvSpPr>
              <p:cNvPr id="878602" name="Rectangle 10"/>
              <p:cNvSpPr>
                <a:spLocks noChangeArrowheads="1"/>
              </p:cNvSpPr>
              <p:nvPr/>
            </p:nvSpPr>
            <p:spPr bwMode="auto">
              <a:xfrm>
                <a:off x="-220" y="254"/>
                <a:ext cx="5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fr-FR" altLang="fr-FR" b="1" dirty="0" err="1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fr-FR" altLang="fr-FR" b="1" dirty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altLang="fr-FR" b="1" dirty="0" smtClean="0">
                    <a:solidFill>
                      <a:srgbClr val="FF33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(r)</a:t>
                </a:r>
                <a:endParaRPr lang="fr-FR" altLang="fr-FR" b="1" dirty="0">
                  <a:solidFill>
                    <a:srgbClr val="FF33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78603" name="Rectangle 11"/>
              <p:cNvSpPr>
                <a:spLocks noChangeArrowheads="1"/>
              </p:cNvSpPr>
              <p:nvPr/>
            </p:nvSpPr>
            <p:spPr bwMode="auto">
              <a:xfrm>
                <a:off x="0" y="527"/>
                <a:ext cx="527" cy="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fr-FR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878604" name="Rectangle 12"/>
            <p:cNvSpPr>
              <a:spLocks noChangeArrowheads="1"/>
            </p:cNvSpPr>
            <p:nvPr/>
          </p:nvSpPr>
          <p:spPr bwMode="auto">
            <a:xfrm>
              <a:off x="-3" y="527"/>
              <a:ext cx="527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78605" name="Text Box 13"/>
          <p:cNvSpPr txBox="1">
            <a:spLocks noChangeArrowheads="1"/>
          </p:cNvSpPr>
          <p:nvPr/>
        </p:nvSpPr>
        <p:spPr bwMode="auto">
          <a:xfrm>
            <a:off x="463550" y="1535113"/>
            <a:ext cx="280076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}; // 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Rationnel 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8606" name="Rectangle 14"/>
          <p:cNvSpPr>
            <a:spLocks noChangeArrowheads="1"/>
          </p:cNvSpPr>
          <p:nvPr/>
        </p:nvSpPr>
        <p:spPr bwMode="auto">
          <a:xfrm>
            <a:off x="989013" y="2659063"/>
            <a:ext cx="44935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myNum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myDenom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}//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alt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8607" name="AutoShape 15"/>
          <p:cNvSpPr>
            <a:spLocks/>
          </p:cNvSpPr>
          <p:nvPr/>
        </p:nvSpPr>
        <p:spPr bwMode="auto">
          <a:xfrm>
            <a:off x="5629275" y="3789040"/>
            <a:ext cx="1944688" cy="455612"/>
          </a:xfrm>
          <a:prstGeom prst="callout2">
            <a:avLst>
              <a:gd name="adj1" fmla="val 25088"/>
              <a:gd name="adj2" fmla="val -3917"/>
              <a:gd name="adj3" fmla="val 25088"/>
              <a:gd name="adj4" fmla="val -72329"/>
              <a:gd name="adj5" fmla="val -48431"/>
              <a:gd name="adj6" fmla="val -94694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fr-FR">
                <a:latin typeface="Times New Roman" pitchFamily="18" charset="0"/>
              </a:rPr>
              <a:t>division entière</a:t>
            </a:r>
          </a:p>
        </p:txBody>
      </p:sp>
      <p:sp>
        <p:nvSpPr>
          <p:cNvPr id="878608" name="Rectangle 16"/>
          <p:cNvSpPr>
            <a:spLocks noChangeArrowheads="1"/>
          </p:cNvSpPr>
          <p:nvPr/>
        </p:nvSpPr>
        <p:spPr bwMode="auto">
          <a:xfrm>
            <a:off x="523875" y="4713288"/>
            <a:ext cx="666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même si on n'ajoute pas cet opérateur, ça marche quand même !</a:t>
            </a:r>
          </a:p>
        </p:txBody>
      </p:sp>
      <p:sp>
        <p:nvSpPr>
          <p:cNvPr id="878609" name="Text Box 17"/>
          <p:cNvSpPr txBox="1">
            <a:spLocks noChangeArrowheads="1"/>
          </p:cNvSpPr>
          <p:nvPr/>
        </p:nvSpPr>
        <p:spPr bwMode="auto">
          <a:xfrm>
            <a:off x="3349625" y="5618163"/>
            <a:ext cx="1300163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Times New Roman" pitchFamily="18" charset="0"/>
              </a:rPr>
              <a:t>Pourquoi ?</a:t>
            </a:r>
          </a:p>
        </p:txBody>
      </p:sp>
    </p:spTree>
    <p:extLst>
      <p:ext uri="{BB962C8B-B14F-4D97-AF65-F5344CB8AC3E}">
        <p14:creationId xmlns:p14="http://schemas.microsoft.com/office/powerpoint/2010/main" val="34725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7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7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8599" grpId="0" autoUpdateAnimBg="0"/>
      <p:bldP spid="878606" grpId="0" autoUpdateAnimBg="0"/>
      <p:bldP spid="878607" grpId="0" animBg="1" autoUpdateAnimBg="0"/>
      <p:bldP spid="878608" grpId="0" autoUpdateAnimBg="0"/>
      <p:bldP spid="87860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9E5E-C6CA-4167-B57A-0D33D03BEAF5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879618" name="Text Box 2"/>
          <p:cNvSpPr txBox="1">
            <a:spLocks noChangeArrowheads="1"/>
          </p:cNvSpPr>
          <p:nvPr/>
        </p:nvSpPr>
        <p:spPr bwMode="auto">
          <a:xfrm>
            <a:off x="1955800" y="368300"/>
            <a:ext cx="5464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Toutes les conversions entre types de base existent :</a:t>
            </a:r>
          </a:p>
        </p:txBody>
      </p:sp>
      <p:sp>
        <p:nvSpPr>
          <p:cNvPr id="879619" name="Text Box 3"/>
          <p:cNvSpPr txBox="1">
            <a:spLocks noChangeArrowheads="1"/>
          </p:cNvSpPr>
          <p:nvPr/>
        </p:nvSpPr>
        <p:spPr bwMode="auto">
          <a:xfrm>
            <a:off x="2768600" y="11414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879620" name="Text Box 4"/>
          <p:cNvSpPr txBox="1">
            <a:spLocks noChangeArrowheads="1"/>
          </p:cNvSpPr>
          <p:nvPr/>
        </p:nvSpPr>
        <p:spPr bwMode="auto">
          <a:xfrm>
            <a:off x="5508625" y="116363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/>
              <a:t>I</a:t>
            </a:r>
          </a:p>
        </p:txBody>
      </p:sp>
      <p:sp>
        <p:nvSpPr>
          <p:cNvPr id="879621" name="Text Box 5"/>
          <p:cNvSpPr txBox="1">
            <a:spLocks noChangeArrowheads="1"/>
          </p:cNvSpPr>
          <p:nvPr/>
        </p:nvSpPr>
        <p:spPr bwMode="auto">
          <a:xfrm>
            <a:off x="603250" y="1090613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char C;</a:t>
            </a:r>
          </a:p>
        </p:txBody>
      </p:sp>
      <p:sp>
        <p:nvSpPr>
          <p:cNvPr id="879622" name="Text Box 6"/>
          <p:cNvSpPr txBox="1">
            <a:spLocks noChangeArrowheads="1"/>
          </p:cNvSpPr>
          <p:nvPr/>
        </p:nvSpPr>
        <p:spPr bwMode="auto">
          <a:xfrm>
            <a:off x="615950" y="1504950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int I;</a:t>
            </a:r>
          </a:p>
        </p:txBody>
      </p:sp>
      <p:grpSp>
        <p:nvGrpSpPr>
          <p:cNvPr id="879623" name="Group 7"/>
          <p:cNvGrpSpPr>
            <a:grpSpLocks/>
          </p:cNvGrpSpPr>
          <p:nvPr/>
        </p:nvGrpSpPr>
        <p:grpSpPr bwMode="auto">
          <a:xfrm>
            <a:off x="3465513" y="901700"/>
            <a:ext cx="1995487" cy="892175"/>
            <a:chOff x="2183" y="880"/>
            <a:chExt cx="1257" cy="562"/>
          </a:xfrm>
        </p:grpSpPr>
        <p:sp>
          <p:nvSpPr>
            <p:cNvPr id="879624" name="Line 8"/>
            <p:cNvSpPr>
              <a:spLocks noChangeShapeType="1"/>
            </p:cNvSpPr>
            <p:nvPr/>
          </p:nvSpPr>
          <p:spPr bwMode="auto">
            <a:xfrm>
              <a:off x="2207" y="1136"/>
              <a:ext cx="12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79625" name="Text Box 9"/>
            <p:cNvSpPr txBox="1">
              <a:spLocks noChangeArrowheads="1"/>
            </p:cNvSpPr>
            <p:nvPr/>
          </p:nvSpPr>
          <p:spPr bwMode="auto">
            <a:xfrm>
              <a:off x="2377" y="1192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fr-FR" altLang="fr-FR">
                  <a:latin typeface="Courier New" panose="02070309020205020404" pitchFamily="49" charset="0"/>
                  <a:cs typeface="Courier New" panose="02070309020205020404" pitchFamily="49" charset="0"/>
                </a:rPr>
                <a:t>(I)</a:t>
              </a:r>
            </a:p>
          </p:txBody>
        </p:sp>
        <p:sp>
          <p:nvSpPr>
            <p:cNvPr id="879626" name="Text Box 10"/>
            <p:cNvSpPr txBox="1">
              <a:spLocks noChangeArrowheads="1"/>
            </p:cNvSpPr>
            <p:nvPr/>
          </p:nvSpPr>
          <p:spPr bwMode="auto">
            <a:xfrm>
              <a:off x="2433" y="880"/>
              <a:ext cx="6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fr-FR" altLang="fr-FR">
                  <a:latin typeface="Courier New" panose="02070309020205020404" pitchFamily="49" charset="0"/>
                  <a:cs typeface="Courier New" panose="02070309020205020404" pitchFamily="49" charset="0"/>
                </a:rPr>
                <a:t>(C)</a:t>
              </a:r>
            </a:p>
          </p:txBody>
        </p:sp>
        <p:sp>
          <p:nvSpPr>
            <p:cNvPr id="879627" name="Line 11"/>
            <p:cNvSpPr>
              <a:spLocks noChangeShapeType="1"/>
            </p:cNvSpPr>
            <p:nvPr/>
          </p:nvSpPr>
          <p:spPr bwMode="auto">
            <a:xfrm rot="10800000">
              <a:off x="2183" y="1200"/>
              <a:ext cx="12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79628" name="Text Box 12"/>
          <p:cNvSpPr txBox="1">
            <a:spLocks noChangeArrowheads="1"/>
          </p:cNvSpPr>
          <p:nvPr/>
        </p:nvSpPr>
        <p:spPr bwMode="auto">
          <a:xfrm>
            <a:off x="4027488" y="238601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/>
              <a:t>D</a:t>
            </a:r>
          </a:p>
        </p:txBody>
      </p:sp>
      <p:sp>
        <p:nvSpPr>
          <p:cNvPr id="879629" name="Text Box 13"/>
          <p:cNvSpPr txBox="1">
            <a:spLocks noChangeArrowheads="1"/>
          </p:cNvSpPr>
          <p:nvPr/>
        </p:nvSpPr>
        <p:spPr bwMode="auto">
          <a:xfrm>
            <a:off x="614363" y="1949450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double D;</a:t>
            </a:r>
          </a:p>
        </p:txBody>
      </p:sp>
      <p:grpSp>
        <p:nvGrpSpPr>
          <p:cNvPr id="879630" name="Group 14"/>
          <p:cNvGrpSpPr>
            <a:grpSpLocks/>
          </p:cNvGrpSpPr>
          <p:nvPr/>
        </p:nvGrpSpPr>
        <p:grpSpPr bwMode="auto">
          <a:xfrm>
            <a:off x="4324350" y="1550988"/>
            <a:ext cx="1700213" cy="954087"/>
            <a:chOff x="2724" y="1289"/>
            <a:chExt cx="1071" cy="601"/>
          </a:xfrm>
        </p:grpSpPr>
        <p:sp>
          <p:nvSpPr>
            <p:cNvPr id="879631" name="Line 15"/>
            <p:cNvSpPr>
              <a:spLocks noChangeShapeType="1"/>
            </p:cNvSpPr>
            <p:nvPr/>
          </p:nvSpPr>
          <p:spPr bwMode="auto">
            <a:xfrm flipV="1">
              <a:off x="2782" y="1289"/>
              <a:ext cx="71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79632" name="Line 16"/>
            <p:cNvSpPr>
              <a:spLocks noChangeShapeType="1"/>
            </p:cNvSpPr>
            <p:nvPr/>
          </p:nvSpPr>
          <p:spPr bwMode="auto">
            <a:xfrm rot="10800000" flipV="1">
              <a:off x="2837" y="1330"/>
              <a:ext cx="71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79633" name="Text Box 17"/>
            <p:cNvSpPr txBox="1">
              <a:spLocks noChangeArrowheads="1"/>
            </p:cNvSpPr>
            <p:nvPr/>
          </p:nvSpPr>
          <p:spPr bwMode="auto">
            <a:xfrm rot="19247538">
              <a:off x="2815" y="1550"/>
              <a:ext cx="9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fr-FR" altLang="fr-FR">
                  <a:latin typeface="Courier New" panose="02070309020205020404" pitchFamily="49" charset="0"/>
                  <a:cs typeface="Courier New" panose="02070309020205020404" pitchFamily="49" charset="0"/>
                </a:rPr>
                <a:t>(I)</a:t>
              </a:r>
            </a:p>
          </p:txBody>
        </p:sp>
        <p:sp>
          <p:nvSpPr>
            <p:cNvPr id="879634" name="Text Box 18"/>
            <p:cNvSpPr txBox="1">
              <a:spLocks noChangeArrowheads="1"/>
            </p:cNvSpPr>
            <p:nvPr/>
          </p:nvSpPr>
          <p:spPr bwMode="auto">
            <a:xfrm rot="19235398">
              <a:off x="2724" y="1369"/>
              <a:ext cx="6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fr-FR" altLang="fr-FR">
                  <a:latin typeface="Courier New" panose="02070309020205020404" pitchFamily="49" charset="0"/>
                  <a:cs typeface="Courier New" panose="02070309020205020404" pitchFamily="49" charset="0"/>
                </a:rPr>
                <a:t>(D)</a:t>
              </a:r>
            </a:p>
          </p:txBody>
        </p:sp>
      </p:grpSp>
      <p:grpSp>
        <p:nvGrpSpPr>
          <p:cNvPr id="879635" name="Group 19"/>
          <p:cNvGrpSpPr>
            <a:grpSpLocks/>
          </p:cNvGrpSpPr>
          <p:nvPr/>
        </p:nvGrpSpPr>
        <p:grpSpPr bwMode="auto">
          <a:xfrm>
            <a:off x="3052763" y="1390650"/>
            <a:ext cx="989012" cy="1689100"/>
            <a:chOff x="1923" y="1188"/>
            <a:chExt cx="623" cy="1064"/>
          </a:xfrm>
        </p:grpSpPr>
        <p:sp>
          <p:nvSpPr>
            <p:cNvPr id="879636" name="Line 20"/>
            <p:cNvSpPr>
              <a:spLocks noChangeShapeType="1"/>
            </p:cNvSpPr>
            <p:nvPr/>
          </p:nvSpPr>
          <p:spPr bwMode="auto">
            <a:xfrm>
              <a:off x="1923" y="1355"/>
              <a:ext cx="551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79637" name="Line 21"/>
            <p:cNvSpPr>
              <a:spLocks noChangeShapeType="1"/>
            </p:cNvSpPr>
            <p:nvPr/>
          </p:nvSpPr>
          <p:spPr bwMode="auto">
            <a:xfrm rot="10800000">
              <a:off x="1971" y="1275"/>
              <a:ext cx="551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79638" name="Text Box 22"/>
            <p:cNvSpPr txBox="1">
              <a:spLocks noChangeArrowheads="1"/>
            </p:cNvSpPr>
            <p:nvPr/>
          </p:nvSpPr>
          <p:spPr bwMode="auto">
            <a:xfrm rot="2845291">
              <a:off x="1634" y="1637"/>
              <a:ext cx="9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fr-FR" altLang="fr-FR">
                  <a:latin typeface="Courier New" panose="02070309020205020404" pitchFamily="49" charset="0"/>
                  <a:cs typeface="Courier New" panose="02070309020205020404" pitchFamily="49" charset="0"/>
                </a:rPr>
                <a:t>(C)</a:t>
              </a:r>
            </a:p>
          </p:txBody>
        </p:sp>
        <p:sp>
          <p:nvSpPr>
            <p:cNvPr id="879639" name="Text Box 23"/>
            <p:cNvSpPr txBox="1">
              <a:spLocks noChangeArrowheads="1"/>
            </p:cNvSpPr>
            <p:nvPr/>
          </p:nvSpPr>
          <p:spPr bwMode="auto">
            <a:xfrm rot="2845291">
              <a:off x="2027" y="1457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fr-FR" altLang="fr-FR">
                  <a:latin typeface="Courier New" panose="02070309020205020404" pitchFamily="49" charset="0"/>
                  <a:cs typeface="Courier New" panose="02070309020205020404" pitchFamily="49" charset="0"/>
                </a:rPr>
                <a:t>(D)</a:t>
              </a:r>
            </a:p>
          </p:txBody>
        </p:sp>
      </p:grpSp>
      <p:sp>
        <p:nvSpPr>
          <p:cNvPr id="879640" name="Text Box 24"/>
          <p:cNvSpPr txBox="1">
            <a:spLocks noChangeArrowheads="1"/>
          </p:cNvSpPr>
          <p:nvPr/>
        </p:nvSpPr>
        <p:spPr bwMode="auto">
          <a:xfrm>
            <a:off x="1785938" y="2932113"/>
            <a:ext cx="6335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Ils sont utilisés implicitement (par le compilateur) si besoin :</a:t>
            </a:r>
          </a:p>
        </p:txBody>
      </p:sp>
      <p:sp>
        <p:nvSpPr>
          <p:cNvPr id="879641" name="Text Box 25"/>
          <p:cNvSpPr txBox="1">
            <a:spLocks noChangeArrowheads="1"/>
          </p:cNvSpPr>
          <p:nvPr/>
        </p:nvSpPr>
        <p:spPr bwMode="auto">
          <a:xfrm>
            <a:off x="612775" y="3433763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D = C;</a:t>
            </a:r>
          </a:p>
        </p:txBody>
      </p:sp>
      <p:sp>
        <p:nvSpPr>
          <p:cNvPr id="879642" name="Rectangle 26"/>
          <p:cNvSpPr>
            <a:spLocks noChangeArrowheads="1"/>
          </p:cNvSpPr>
          <p:nvPr/>
        </p:nvSpPr>
        <p:spPr bwMode="auto">
          <a:xfrm>
            <a:off x="2338388" y="3416300"/>
            <a:ext cx="328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vu par le compilateur comme :</a:t>
            </a:r>
          </a:p>
        </p:txBody>
      </p:sp>
      <p:sp>
        <p:nvSpPr>
          <p:cNvPr id="879643" name="Text Box 27"/>
          <p:cNvSpPr txBox="1">
            <a:spLocks noChangeArrowheads="1"/>
          </p:cNvSpPr>
          <p:nvPr/>
        </p:nvSpPr>
        <p:spPr bwMode="auto">
          <a:xfrm>
            <a:off x="6135688" y="3432175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D = </a:t>
            </a:r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 (C);</a:t>
            </a:r>
          </a:p>
        </p:txBody>
      </p:sp>
      <p:sp>
        <p:nvSpPr>
          <p:cNvPr id="879644" name="Text Box 28"/>
          <p:cNvSpPr txBox="1">
            <a:spLocks noChangeArrowheads="1"/>
          </p:cNvSpPr>
          <p:nvPr/>
        </p:nvSpPr>
        <p:spPr bwMode="auto">
          <a:xfrm>
            <a:off x="625475" y="3924300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 (R);</a:t>
            </a:r>
          </a:p>
        </p:txBody>
      </p:sp>
      <p:sp>
        <p:nvSpPr>
          <p:cNvPr id="879645" name="Rectangle 29"/>
          <p:cNvSpPr>
            <a:spLocks noChangeArrowheads="1"/>
          </p:cNvSpPr>
          <p:nvPr/>
        </p:nvSpPr>
        <p:spPr bwMode="auto">
          <a:xfrm>
            <a:off x="2786063" y="3906838"/>
            <a:ext cx="4279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Times New Roman" pitchFamily="18" charset="0"/>
              </a:rPr>
              <a:t>inconnu du compilateur mais il connait :</a:t>
            </a:r>
          </a:p>
        </p:txBody>
      </p:sp>
      <p:sp>
        <p:nvSpPr>
          <p:cNvPr id="879646" name="Rectangle 30"/>
          <p:cNvSpPr>
            <a:spLocks noChangeArrowheads="1"/>
          </p:cNvSpPr>
          <p:nvPr/>
        </p:nvSpPr>
        <p:spPr bwMode="auto">
          <a:xfrm>
            <a:off x="1041400" y="4456113"/>
            <a:ext cx="22284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240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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  <a:sym typeface="Wingdings 3" pitchFamily="18" charset="2"/>
              </a:rPr>
              <a:t> </a:t>
            </a:r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  <a:p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240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 </a:t>
            </a:r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240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 </a:t>
            </a:r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</p:txBody>
      </p:sp>
      <p:sp>
        <p:nvSpPr>
          <p:cNvPr id="879647" name="Rectangle 31"/>
          <p:cNvSpPr>
            <a:spLocks noChangeArrowheads="1"/>
          </p:cNvSpPr>
          <p:nvPr/>
        </p:nvSpPr>
        <p:spPr bwMode="auto">
          <a:xfrm>
            <a:off x="3687763" y="4446588"/>
            <a:ext cx="366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latin typeface="Times New Roman" pitchFamily="18" charset="0"/>
              </a:rPr>
              <a:t>et</a:t>
            </a:r>
          </a:p>
        </p:txBody>
      </p:sp>
      <p:sp>
        <p:nvSpPr>
          <p:cNvPr id="879648" name="Rectangle 32"/>
          <p:cNvSpPr>
            <a:spLocks noChangeArrowheads="1"/>
          </p:cNvSpPr>
          <p:nvPr/>
        </p:nvSpPr>
        <p:spPr bwMode="auto">
          <a:xfrm>
            <a:off x="3668713" y="4805363"/>
            <a:ext cx="29241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altLang="fr-FR" dirty="0"/>
              <a:t> </a:t>
            </a:r>
            <a:r>
              <a:rPr lang="fr-FR" altLang="fr-FR" sz="2400" dirty="0">
                <a:sym typeface="Symbol" pitchFamily="18" charset="2"/>
              </a:rPr>
              <a:t></a:t>
            </a:r>
            <a:r>
              <a:rPr lang="fr-FR" altLang="fr-FR" dirty="0">
                <a:sym typeface="Wingdings 3" pitchFamily="18" charset="2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Rationnel</a:t>
            </a:r>
          </a:p>
        </p:txBody>
      </p:sp>
      <p:sp>
        <p:nvSpPr>
          <p:cNvPr id="879649" name="Rectangle 33"/>
          <p:cNvSpPr>
            <a:spLocks noChangeArrowheads="1"/>
          </p:cNvSpPr>
          <p:nvPr/>
        </p:nvSpPr>
        <p:spPr bwMode="auto">
          <a:xfrm>
            <a:off x="3673475" y="5297488"/>
            <a:ext cx="38956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Times New Roman" pitchFamily="18" charset="0"/>
              </a:rPr>
              <a:t>donc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altLang="fr-FR" dirty="0"/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altLang="fr-FR" dirty="0"/>
              <a:t> </a:t>
            </a:r>
            <a:r>
              <a:rPr lang="fr-FR" alt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/>
              <a:t> </a:t>
            </a:r>
            <a:r>
              <a:rPr lang="fr-FR" alt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(R); </a:t>
            </a:r>
          </a:p>
          <a:p>
            <a:r>
              <a:rPr lang="fr-FR" altLang="fr-FR" dirty="0"/>
              <a:t>         </a:t>
            </a:r>
            <a:r>
              <a:rPr lang="fr-FR" altLang="fr-FR" dirty="0">
                <a:latin typeface="Times New Roman" pitchFamily="18" charset="0"/>
              </a:rPr>
              <a:t>vu par le compilateur comme :</a:t>
            </a:r>
          </a:p>
        </p:txBody>
      </p:sp>
      <p:sp>
        <p:nvSpPr>
          <p:cNvPr id="879650" name="Text Box 34"/>
          <p:cNvSpPr txBox="1">
            <a:spLocks noChangeArrowheads="1"/>
          </p:cNvSpPr>
          <p:nvPr/>
        </p:nvSpPr>
        <p:spPr bwMode="auto">
          <a:xfrm>
            <a:off x="625475" y="6019800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lang="fr-FR" altLang="fr-FR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b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(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fr-FR" altLang="fr-FR" b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fr-FR" altLang="fr-FR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3582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7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7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7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87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7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7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7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7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7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7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7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7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7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28" grpId="0" autoUpdateAnimBg="0"/>
      <p:bldP spid="879629" grpId="0" autoUpdateAnimBg="0"/>
      <p:bldP spid="879640" grpId="0" autoUpdateAnimBg="0"/>
      <p:bldP spid="879641" grpId="0" autoUpdateAnimBg="0"/>
      <p:bldP spid="879642" grpId="0" autoUpdateAnimBg="0"/>
      <p:bldP spid="879643" grpId="0" autoUpdateAnimBg="0"/>
      <p:bldP spid="879644" grpId="0" autoUpdateAnimBg="0"/>
      <p:bldP spid="879645" grpId="0" autoUpdateAnimBg="0"/>
      <p:bldP spid="879646" grpId="0" autoUpdateAnimBg="0"/>
      <p:bldP spid="879647" grpId="0" autoUpdateAnimBg="0"/>
      <p:bldP spid="879648" grpId="0" autoUpdateAnimBg="0"/>
      <p:bldP spid="879649" grpId="0" autoUpdateAnimBg="0"/>
      <p:bldP spid="87965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13803</TotalTime>
  <Words>4134</Words>
  <Application>Microsoft Office PowerPoint</Application>
  <PresentationFormat>Affichage à l'écran (4:3)</PresentationFormat>
  <Paragraphs>1009</Paragraphs>
  <Slides>51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Exécutif</vt:lpstr>
      <vt:lpstr>Bases de la Programmation Orientée Objet en C++  n° 5 (M2103)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Mathieu</dc:creator>
  <cp:lastModifiedBy> </cp:lastModifiedBy>
  <cp:revision>135</cp:revision>
  <dcterms:created xsi:type="dcterms:W3CDTF">2003-09-04T09:05:25Z</dcterms:created>
  <dcterms:modified xsi:type="dcterms:W3CDTF">2018-04-23T15:07:50Z</dcterms:modified>
</cp:coreProperties>
</file>