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3" r:id="rId3"/>
    <p:sldId id="295" r:id="rId4"/>
    <p:sldId id="294" r:id="rId5"/>
    <p:sldId id="287" r:id="rId6"/>
    <p:sldId id="288" r:id="rId7"/>
    <p:sldId id="289" r:id="rId8"/>
    <p:sldId id="282" r:id="rId9"/>
    <p:sldId id="281" r:id="rId10"/>
    <p:sldId id="290" r:id="rId11"/>
    <p:sldId id="292" r:id="rId12"/>
    <p:sldId id="293" r:id="rId13"/>
    <p:sldId id="296" r:id="rId14"/>
    <p:sldId id="257" r:id="rId15"/>
    <p:sldId id="297" r:id="rId16"/>
    <p:sldId id="260" r:id="rId17"/>
    <p:sldId id="263" r:id="rId18"/>
    <p:sldId id="264" r:id="rId19"/>
    <p:sldId id="272" r:id="rId20"/>
    <p:sldId id="298" r:id="rId21"/>
    <p:sldId id="266" r:id="rId22"/>
    <p:sldId id="273" r:id="rId23"/>
    <p:sldId id="274" r:id="rId24"/>
    <p:sldId id="275" r:id="rId25"/>
    <p:sldId id="276" r:id="rId26"/>
    <p:sldId id="278" r:id="rId27"/>
    <p:sldId id="277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49"/>
    <p:restoredTop sz="91346"/>
  </p:normalViewPr>
  <p:slideViewPr>
    <p:cSldViewPr snapToGrid="0" snapToObjects="1">
      <p:cViewPr varScale="1">
        <p:scale>
          <a:sx n="115" d="100"/>
          <a:sy n="115" d="100"/>
        </p:scale>
        <p:origin x="7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95B9-C54E-7D4C-A23B-BC399A846D78}" type="datetimeFigureOut">
              <a:rPr lang="fr-FR" smtClean="0"/>
              <a:t>01/03/2020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CA3F-7AE5-074F-8CAB-3EC69D10C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187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8F15E-8D87-3C4C-AA8E-753D563CDBEB}" type="datetimeFigureOut">
              <a:rPr lang="fr-FR" smtClean="0"/>
              <a:t>01/03/2020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A41D-EF95-D147-9772-187D3DD7C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44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FA8-91E1-EE48-A718-B31213AFE1DA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9239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3921-08E9-BD42-9095-21EC4305A7F0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323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94A1-D1F0-8D4C-9ACC-47A366158EE6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2660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6307-9564-B040-9A90-0FE7AC1F5A17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2797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7B32-CDBE-DB4E-85E1-12D8C4728E37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C0-106B-294B-A5B1-3DCC867BCE94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185-6C2A-6F43-8044-8229EFE5A9C9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773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C2AF-C6B5-B24D-A90E-3F9D31B956F9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785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1A39-9D38-5041-BA21-8CCB5DD1963E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369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842E-ED79-554F-8574-7DF3582C2C66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4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0EB-C210-5D4F-9D9C-FBA5E6707B16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4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914400"/>
            <a:fld id="{A80E1D5B-D766-9645-B90B-51406A0358A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dimanche 1er mars 2020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60012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reenteapress.com/wp/semaphor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eenteapress.com/wp/semaphor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/>
              <a:t>M4103C – Concurrence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A. Casali / M. Laporte</a:t>
            </a:r>
          </a:p>
        </p:txBody>
      </p:sp>
    </p:spTree>
    <p:extLst>
      <p:ext uri="{BB962C8B-B14F-4D97-AF65-F5344CB8AC3E}">
        <p14:creationId xmlns:p14="http://schemas.microsoft.com/office/powerpoint/2010/main" val="143676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d tout le monde veut passer, personne ne passe.">
            <a:extLst>
              <a:ext uri="{FF2B5EF4-FFF2-40B4-BE49-F238E27FC236}">
                <a16:creationId xmlns:a16="http://schemas.microsoft.com/office/drawing/2014/main" id="{7F16085B-79A8-EA4F-9618-BA765451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26" y="1639698"/>
            <a:ext cx="7711223" cy="40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7CD701E7-BAA4-214F-AF54-0AEF1422DFAA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0761BB-448D-F044-937D-D0013B3AC50E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A.4 Problème 4 : Mauvaise solution</a:t>
            </a:r>
          </a:p>
        </p:txBody>
      </p:sp>
      <p:pic>
        <p:nvPicPr>
          <p:cNvPr id="8194" name="Picture 2" descr="Le code de la route selon le togolais | Quand les livres s ...">
            <a:extLst>
              <a:ext uri="{FF2B5EF4-FFF2-40B4-BE49-F238E27FC236}">
                <a16:creationId xmlns:a16="http://schemas.microsoft.com/office/drawing/2014/main" id="{5E76E378-3E34-FE4A-99F7-E7B54DBC7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3186" y="3858323"/>
            <a:ext cx="672790" cy="6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 code de la route selon le togolais | Quand les livres s ...">
            <a:extLst>
              <a:ext uri="{FF2B5EF4-FFF2-40B4-BE49-F238E27FC236}">
                <a16:creationId xmlns:a16="http://schemas.microsoft.com/office/drawing/2014/main" id="{DBE28AC3-D5DF-2942-9322-C01D9833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2367" y="2988683"/>
            <a:ext cx="672790" cy="6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e code de la route selon le togolais | Quand les livres s ...">
            <a:extLst>
              <a:ext uri="{FF2B5EF4-FFF2-40B4-BE49-F238E27FC236}">
                <a16:creationId xmlns:a16="http://schemas.microsoft.com/office/drawing/2014/main" id="{FA93A8BA-4788-224E-8036-30044A11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58" y="2522191"/>
            <a:ext cx="802887" cy="8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e code de la route selon le togolais | Quand les livres s ...">
            <a:extLst>
              <a:ext uri="{FF2B5EF4-FFF2-40B4-BE49-F238E27FC236}">
                <a16:creationId xmlns:a16="http://schemas.microsoft.com/office/drawing/2014/main" id="{44A9383B-9BD6-AD42-93D7-DE60C291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3" y="4236185"/>
            <a:ext cx="802887" cy="8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0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7CD701E7-BAA4-214F-AF54-0AEF1422DFAA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0761BB-448D-F044-937D-D0013B3AC50E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A.5 : Objectif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5A4C46-26C2-B243-A959-61A28E658BC0}"/>
              </a:ext>
            </a:extLst>
          </p:cNvPr>
          <p:cNvSpPr txBox="1"/>
          <p:nvPr/>
        </p:nvSpPr>
        <p:spPr>
          <a:xfrm>
            <a:off x="713678" y="1773044"/>
            <a:ext cx="7244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Trouvez des efficaces de partage de ressource  tout en évitant les situations de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/>
              <a:t>Deadlock</a:t>
            </a:r>
            <a:r>
              <a:rPr lang="fr-FR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Famine.</a:t>
            </a:r>
          </a:p>
          <a:p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F8C665-C7E0-B745-B337-A26B8434172A}"/>
              </a:ext>
            </a:extLst>
          </p:cNvPr>
          <p:cNvSpPr txBox="1"/>
          <p:nvPr/>
        </p:nvSpPr>
        <p:spPr>
          <a:xfrm>
            <a:off x="713678" y="3220481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A.6 : documentation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E22C16-E539-EA4D-AF4B-8C4F1D4A082A}"/>
              </a:ext>
            </a:extLst>
          </p:cNvPr>
          <p:cNvSpPr txBox="1"/>
          <p:nvPr/>
        </p:nvSpPr>
        <p:spPr>
          <a:xfrm>
            <a:off x="858644" y="3780263"/>
            <a:ext cx="667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hlinkClick r:id="rId2"/>
              </a:rPr>
              <a:t>https://greenteapress.com/wp/semaphores/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https://</a:t>
            </a:r>
            <a:r>
              <a:rPr lang="fr-FR" dirty="0" err="1"/>
              <a:t>ensiwiki.ensimag.fr</a:t>
            </a:r>
            <a:r>
              <a:rPr lang="fr-FR" dirty="0"/>
              <a:t>/images/8/85/</a:t>
            </a:r>
            <a:r>
              <a:rPr lang="fr-FR" dirty="0" err="1"/>
              <a:t>Pb_philosophes.pdf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00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7CD701E7-BAA4-214F-AF54-0AEF1422DFAA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0761BB-448D-F044-937D-D0013B3AC50E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A.7 : Notation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F3E4F8-8D05-2D4D-8261-CBBF9E1E059F}"/>
              </a:ext>
            </a:extLst>
          </p:cNvPr>
          <p:cNvSpPr txBox="1"/>
          <p:nvPr/>
        </p:nvSpPr>
        <p:spPr>
          <a:xfrm>
            <a:off x="713678" y="1817649"/>
            <a:ext cx="81467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Dans le meilleur des cas, la note max est de 10 /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Bonus blague </a:t>
            </a:r>
            <a:r>
              <a:rPr lang="fr-FR" i="1" dirty="0"/>
              <a:t>caramba</a:t>
            </a:r>
            <a:r>
              <a:rPr lang="fr-FR" dirty="0"/>
              <a:t> 0.5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Choisir 10 exercices / sujet </a:t>
            </a:r>
            <a:r>
              <a:rPr lang="fr-FR" b="1" i="1" dirty="0"/>
              <a:t>validés</a:t>
            </a:r>
            <a:r>
              <a:rPr lang="fr-FR" dirty="0"/>
              <a:t> dans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2"/>
              </a:rPr>
              <a:t>https://greenteapress.com/wp/semaphores/</a:t>
            </a:r>
            <a:r>
              <a:rPr lang="fr-FR" dirty="0"/>
              <a:t> avant 3 mars 14h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Exam écrit : 1h, un parmi les 10, note max 8 / 10 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Exam oral : 10 min (5 min </a:t>
            </a:r>
            <a:r>
              <a:rPr lang="fr-FR" dirty="0" err="1"/>
              <a:t>pres</a:t>
            </a:r>
            <a:r>
              <a:rPr lang="fr-FR" dirty="0"/>
              <a:t>, 5 min question)</a:t>
            </a:r>
            <a:br>
              <a:rPr lang="fr-FR" dirty="0"/>
            </a:br>
            <a:r>
              <a:rPr lang="fr-FR" dirty="0"/>
              <a:t>sujet: dans quels autres cas aurait-on pu appliquer ces 10 </a:t>
            </a:r>
            <a:r>
              <a:rPr lang="fr-FR" i="1" dirty="0"/>
              <a:t>questions / sujets 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/>
              <a:t>Contrainte : pas plus de 5 étudiants sur le même sujet;</a:t>
            </a:r>
            <a:br>
              <a:rPr lang="fr-FR" dirty="0"/>
            </a:br>
            <a:r>
              <a:rPr lang="fr-FR" dirty="0"/>
              <a:t>note max : 10</a:t>
            </a:r>
          </a:p>
        </p:txBody>
      </p:sp>
    </p:spTree>
    <p:extLst>
      <p:ext uri="{BB962C8B-B14F-4D97-AF65-F5344CB8AC3E}">
        <p14:creationId xmlns:p14="http://schemas.microsoft.com/office/powerpoint/2010/main" val="53029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0" y="1950082"/>
            <a:ext cx="2272641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223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Concurrence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Synchronisation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Sémaphores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Lecteurs / Rédacteurs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452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74681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B. Synchronisation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27313" y="2258192"/>
            <a:ext cx="58238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>
                <a:cs typeface="+mn-cs"/>
              </a:rPr>
              <a:t>les "activités" s'attendent en un endroit particulier</a:t>
            </a:r>
          </a:p>
          <a:p>
            <a:pPr defTabSz="914400" eaLnBrk="0" hangingPunct="0">
              <a:defRPr/>
            </a:pPr>
            <a:r>
              <a:rPr lang="fr-FR" sz="2000">
                <a:cs typeface="+mn-cs"/>
              </a:rPr>
              <a:t>avant de continuer leur chemin </a:t>
            </a: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3764140" y="4052549"/>
            <a:ext cx="259675" cy="56263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eaLnBrk="0" hangingPunct="0">
              <a:defRPr/>
            </a:pPr>
            <a:endParaRPr lang="fr-FR" sz="2000">
              <a:latin typeface="Arial" charset="0"/>
              <a:cs typeface="+mn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124203" y="3096392"/>
            <a:ext cx="463551" cy="1371600"/>
            <a:chOff x="1968" y="960"/>
            <a:chExt cx="292" cy="86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3000000">
              <a:off x="1680" y="139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latin typeface="Arial" charset="0"/>
                <a:cs typeface="+mn-cs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968" y="1200"/>
              <a:ext cx="292" cy="2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 dirty="0">
                  <a:latin typeface="Arial" charset="0"/>
                  <a:cs typeface="+mn-cs"/>
                </a:rPr>
                <a:t>A</a:t>
              </a:r>
              <a:r>
                <a:rPr lang="fr-FR" sz="2000" baseline="-25000" dirty="0">
                  <a:latin typeface="Arial" charset="0"/>
                  <a:cs typeface="+mn-cs"/>
                </a:rPr>
                <a:t>1</a:t>
              </a:r>
              <a:endParaRPr lang="fr-FR" sz="2000" dirty="0">
                <a:latin typeface="Arial" charset="0"/>
                <a:cs typeface="+mn-cs"/>
              </a:endParaRP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4354508" y="3096392"/>
            <a:ext cx="463549" cy="1371600"/>
            <a:chOff x="2743" y="960"/>
            <a:chExt cx="292" cy="864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7800000">
              <a:off x="2400" y="139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latin typeface="Arial" charset="0"/>
                <a:cs typeface="+mn-cs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743" y="1200"/>
              <a:ext cx="292" cy="252"/>
            </a:xfrm>
            <a:prstGeom prst="rect">
              <a:avLst/>
            </a:prstGeom>
            <a:solidFill>
              <a:srgbClr val="24285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latin typeface="Arial" charset="0"/>
                  <a:cs typeface="+mn-cs"/>
                </a:rPr>
                <a:t>A</a:t>
              </a:r>
              <a:r>
                <a:rPr lang="fr-FR" sz="2000" baseline="-25000">
                  <a:latin typeface="Arial" charset="0"/>
                  <a:cs typeface="+mn-cs"/>
                </a:rPr>
                <a:t>2</a:t>
              </a:r>
              <a:endParaRPr lang="fr-FR" sz="2000">
                <a:latin typeface="Arial" charset="0"/>
                <a:cs typeface="+mn-cs"/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3124201" y="4315592"/>
            <a:ext cx="1693863" cy="1371600"/>
            <a:chOff x="1968" y="1728"/>
            <a:chExt cx="1067" cy="864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3000000">
              <a:off x="2400" y="2160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latin typeface="Arial" charset="0"/>
                <a:cs typeface="+mn-cs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rot="7800000">
              <a:off x="1680" y="2160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latin typeface="Arial" charset="0"/>
                <a:cs typeface="+mn-cs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968" y="2054"/>
              <a:ext cx="292" cy="252"/>
            </a:xfrm>
            <a:prstGeom prst="rect">
              <a:avLst/>
            </a:prstGeom>
            <a:solidFill>
              <a:srgbClr val="24285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latin typeface="Arial" charset="0"/>
                  <a:cs typeface="+mn-cs"/>
                </a:rPr>
                <a:t>A</a:t>
              </a:r>
              <a:r>
                <a:rPr lang="fr-FR" sz="2000" baseline="-25000">
                  <a:latin typeface="Arial" charset="0"/>
                  <a:cs typeface="+mn-cs"/>
                </a:rPr>
                <a:t>1</a:t>
              </a:r>
              <a:endParaRPr lang="fr-FR" sz="2000">
                <a:latin typeface="Arial" charset="0"/>
                <a:cs typeface="+mn-cs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43" y="2054"/>
              <a:ext cx="292" cy="252"/>
            </a:xfrm>
            <a:prstGeom prst="rect">
              <a:avLst/>
            </a:prstGeom>
            <a:solidFill>
              <a:srgbClr val="24285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latin typeface="Arial" charset="0"/>
                  <a:cs typeface="+mn-cs"/>
                </a:rPr>
                <a:t>A</a:t>
              </a:r>
              <a:r>
                <a:rPr lang="fr-FR" sz="2000" baseline="-25000">
                  <a:latin typeface="Arial" charset="0"/>
                  <a:cs typeface="+mn-cs"/>
                </a:rPr>
                <a:t>2</a:t>
              </a:r>
              <a:endParaRPr lang="fr-FR" sz="2000">
                <a:latin typeface="Arial" charset="0"/>
                <a:cs typeface="+mn-cs"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0" y="4086992"/>
            <a:ext cx="3581400" cy="396875"/>
            <a:chOff x="288" y="1584"/>
            <a:chExt cx="1968" cy="250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88" y="1584"/>
              <a:ext cx="16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 dirty="0">
                  <a:cs typeface="+mn-cs"/>
                </a:rPr>
                <a:t>Point de synchronisation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968" y="172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latin typeface="Arial" charset="0"/>
                <a:cs typeface="+mn-cs"/>
              </a:endParaRPr>
            </a:p>
          </p:txBody>
        </p:sp>
      </p:grp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066800" y="886592"/>
            <a:ext cx="5322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 dirty="0">
                <a:cs typeface="+mn-cs"/>
              </a:rPr>
              <a:t>entre </a:t>
            </a:r>
            <a:r>
              <a:rPr lang="fr-FR" sz="2000" b="1" dirty="0">
                <a:cs typeface="+mn-cs"/>
              </a:rPr>
              <a:t>processus </a:t>
            </a:r>
            <a:r>
              <a:rPr lang="fr-FR" sz="2000" dirty="0">
                <a:cs typeface="+mn-cs"/>
              </a:rPr>
              <a:t>au sens S.E. : Unix, Windows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066800" y="1419992"/>
            <a:ext cx="5604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>
                <a:cs typeface="+mn-cs"/>
              </a:rPr>
              <a:t>ou  "</a:t>
            </a:r>
            <a:r>
              <a:rPr lang="fr-FR" sz="2000" b="1">
                <a:cs typeface="+mn-cs"/>
              </a:rPr>
              <a:t>activités" :    </a:t>
            </a:r>
            <a:r>
              <a:rPr lang="fr-FR" sz="2000" i="1">
                <a:cs typeface="+mn-cs"/>
              </a:rPr>
              <a:t>threads</a:t>
            </a:r>
            <a:r>
              <a:rPr lang="fr-FR" sz="2000">
                <a:cs typeface="+mn-cs"/>
              </a:rPr>
              <a:t>, tâches, ... C++, Java, C#</a:t>
            </a:r>
            <a:r>
              <a:rPr lang="fr-FR" sz="2000" b="1">
                <a:cs typeface="+mn-cs"/>
              </a:rPr>
              <a:t> 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14400" y="6082480"/>
            <a:ext cx="78223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sz="2000" noProof="1">
                <a:cs typeface="+mn-cs"/>
              </a:rPr>
              <a:t>Si A</a:t>
            </a:r>
            <a:r>
              <a:rPr sz="2000" baseline="-25000" noProof="1">
                <a:cs typeface="+mn-cs"/>
              </a:rPr>
              <a:t>2</a:t>
            </a:r>
            <a:r>
              <a:rPr sz="2000" noProof="1">
                <a:cs typeface="+mn-cs"/>
              </a:rPr>
              <a:t> est vide, on retrouve les points de synchronisation classiques : </a:t>
            </a:r>
          </a:p>
          <a:p>
            <a:pPr defTabSz="914400" eaLnBrk="0" hangingPunct="0">
              <a:defRPr/>
            </a:pPr>
            <a:r>
              <a:rPr sz="2000" noProof="1">
                <a:latin typeface="Courier New" charset="0"/>
                <a:cs typeface="+mn-cs"/>
              </a:rPr>
              <a:t>wait()</a:t>
            </a:r>
            <a:r>
              <a:rPr sz="2000" noProof="1">
                <a:cs typeface="+mn-cs"/>
              </a:rPr>
              <a:t>, </a:t>
            </a:r>
            <a:r>
              <a:rPr sz="2000" noProof="1">
                <a:latin typeface="Courier New" charset="0"/>
                <a:cs typeface="+mn-cs"/>
              </a:rPr>
              <a:t>waitpid()</a:t>
            </a:r>
            <a:r>
              <a:rPr sz="2000" noProof="1">
                <a:cs typeface="+mn-cs"/>
              </a:rPr>
              <a:t>, </a:t>
            </a:r>
            <a:r>
              <a:rPr sz="2000" noProof="1">
                <a:latin typeface="Courier New" charset="0"/>
                <a:cs typeface="+mn-cs"/>
              </a:rPr>
              <a:t>join()</a:t>
            </a:r>
            <a:r>
              <a:rPr sz="2000" noProof="1">
                <a:cs typeface="+mn-c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0507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20" grpId="0" autoUpdateAnimBg="0"/>
      <p:bldP spid="21" grpId="0" autoUpdateAnimBg="0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2522420"/>
            <a:ext cx="1965032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223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Concurrence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Synchronisation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Sémaphores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Lecteurs / Rédacteurs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452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01908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14383" y="1962928"/>
            <a:ext cx="8594844" cy="46482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fr-FR" sz="2000" dirty="0"/>
              <a:t>Variable </a:t>
            </a:r>
            <a:r>
              <a:rPr lang="fr-FR" sz="2000" dirty="0">
                <a:latin typeface="Courier New" charset="0"/>
              </a:rPr>
              <a:t>Sem</a:t>
            </a:r>
            <a:r>
              <a:rPr lang="fr-FR" sz="2000" dirty="0"/>
              <a:t> qui constitue une méthode pour restreindre l'accès à des ressources partagées.</a:t>
            </a:r>
          </a:p>
          <a:p>
            <a:pPr>
              <a:buFont typeface="Wingdings" charset="2"/>
              <a:buChar char="§"/>
              <a:defRPr/>
            </a:pPr>
            <a:r>
              <a:rPr lang="fr-FR" sz="2000" dirty="0"/>
              <a:t>Un compteur </a:t>
            </a:r>
            <a:r>
              <a:rPr lang="fr-FR" sz="2000" dirty="0">
                <a:latin typeface="Courier New" charset="0"/>
              </a:rPr>
              <a:t>K</a:t>
            </a:r>
            <a:r>
              <a:rPr lang="fr-FR" sz="2000" dirty="0"/>
              <a:t> et une file d</a:t>
            </a:r>
            <a:r>
              <a:rPr lang="fr-FR" sz="2000" dirty="0">
                <a:latin typeface="Arial"/>
              </a:rPr>
              <a:t>’</a:t>
            </a:r>
            <a:r>
              <a:rPr lang="fr-FR" sz="2000" dirty="0"/>
              <a:t>attente (</a:t>
            </a:r>
            <a:r>
              <a:rPr lang="fr-FR" sz="2000" dirty="0">
                <a:latin typeface="Courier New" charset="0"/>
              </a:rPr>
              <a:t>L</a:t>
            </a:r>
            <a:r>
              <a:rPr lang="fr-FR" sz="2000" dirty="0"/>
              <a:t>)</a:t>
            </a:r>
            <a:r>
              <a:rPr lang="fr-FR" sz="2000" dirty="0">
                <a:latin typeface="Courier New" charset="0"/>
              </a:rPr>
              <a:t>.</a:t>
            </a:r>
          </a:p>
          <a:p>
            <a:pPr>
              <a:buFont typeface="Wingdings" charset="2"/>
              <a:buChar char="§"/>
              <a:defRPr/>
            </a:pPr>
            <a:r>
              <a:rPr lang="fr-FR" sz="2000" dirty="0"/>
              <a:t>Un moyen d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initialiser le compteur (à </a:t>
            </a:r>
            <a:r>
              <a:rPr lang="fr-FR" sz="2000" dirty="0">
                <a:latin typeface="Courier New" charset="0"/>
              </a:rPr>
              <a:t>Val</a:t>
            </a:r>
            <a:r>
              <a:rPr lang="fr-FR" sz="2000" dirty="0"/>
              <a:t>).</a:t>
            </a:r>
          </a:p>
          <a:p>
            <a:pPr lvl="1">
              <a:buFont typeface="Wingdings" charset="2"/>
              <a:buChar char="§"/>
              <a:defRPr/>
            </a:pPr>
            <a:r>
              <a:rPr lang="fr-FR" sz="1800" dirty="0"/>
              <a:t>à </a:t>
            </a:r>
            <a:r>
              <a:rPr lang="fr-FR" sz="1800" dirty="0">
                <a:latin typeface="Courier New" charset="0"/>
              </a:rPr>
              <a:t>1</a:t>
            </a:r>
            <a:r>
              <a:rPr lang="fr-FR" sz="1800" dirty="0"/>
              <a:t> : sémaphore binaire</a:t>
            </a:r>
          </a:p>
          <a:p>
            <a:pPr lvl="1">
              <a:buFont typeface="Wingdings" charset="2"/>
              <a:buChar char="§"/>
              <a:defRPr/>
            </a:pPr>
            <a:r>
              <a:rPr lang="fr-FR" sz="1800" dirty="0"/>
              <a:t>à </a:t>
            </a:r>
            <a:r>
              <a:rPr lang="fr-FR" sz="1800" dirty="0">
                <a:latin typeface="Courier New" charset="0"/>
              </a:rPr>
              <a:t>N</a:t>
            </a:r>
            <a:r>
              <a:rPr lang="fr-FR" sz="1800" dirty="0"/>
              <a:t> : sémaphore </a:t>
            </a:r>
            <a:r>
              <a:rPr lang="fr-FR" sz="1800" dirty="0" err="1"/>
              <a:t>n-aire</a:t>
            </a:r>
            <a:endParaRPr lang="fr-FR" sz="1800" dirty="0"/>
          </a:p>
          <a:p>
            <a:pPr>
              <a:buFont typeface="Wingdings" charset="2"/>
              <a:buChar char="§"/>
              <a:defRPr/>
            </a:pPr>
            <a:r>
              <a:rPr lang="fr-FR" sz="2000" dirty="0"/>
              <a:t>2 primitives :</a:t>
            </a:r>
          </a:p>
          <a:p>
            <a:pPr lvl="1">
              <a:buFont typeface="Wingdings" charset="2"/>
              <a:buChar char="§"/>
              <a:defRPr/>
            </a:pPr>
            <a:r>
              <a:rPr lang="fr-FR" sz="1800" dirty="0"/>
              <a:t>P (attendre) :</a:t>
            </a:r>
          </a:p>
          <a:p>
            <a:pPr lvl="2">
              <a:buFont typeface="Wingdings" charset="2"/>
              <a:buChar char="§"/>
              <a:defRPr/>
            </a:pPr>
            <a:r>
              <a:rPr lang="fr-FR" sz="1600" dirty="0"/>
              <a:t>Si ressource disponible (</a:t>
            </a:r>
            <a:r>
              <a:rPr lang="fr-FR" sz="1600" dirty="0">
                <a:latin typeface="Courier New" charset="0"/>
              </a:rPr>
              <a:t>K &gt; 0</a:t>
            </a:r>
            <a:r>
              <a:rPr lang="fr-FR" sz="1600" dirty="0"/>
              <a:t>) décrémente </a:t>
            </a:r>
            <a:r>
              <a:rPr lang="fr-FR" sz="1600" dirty="0">
                <a:latin typeface="Courier New" charset="0"/>
              </a:rPr>
              <a:t>K</a:t>
            </a:r>
            <a:r>
              <a:rPr lang="fr-FR" sz="1600" dirty="0"/>
              <a:t>.             </a:t>
            </a:r>
            <a:r>
              <a:rPr lang="fr-FR" sz="1600" dirty="0" err="1">
                <a:latin typeface="Courier New" charset="0"/>
              </a:rPr>
              <a:t>wikimedia</a:t>
            </a:r>
            <a:r>
              <a:rPr lang="fr-FR" sz="1600" dirty="0">
                <a:latin typeface="Courier New" charset="0"/>
              </a:rPr>
              <a:t> Commons</a:t>
            </a:r>
          </a:p>
          <a:p>
            <a:pPr lvl="2">
              <a:buFont typeface="Wingdings" charset="2"/>
              <a:buChar char="§"/>
              <a:defRPr/>
            </a:pPr>
            <a:r>
              <a:rPr lang="fr-FR" sz="1600" dirty="0"/>
              <a:t>sinon met le processus dans la file d</a:t>
            </a:r>
            <a:r>
              <a:rPr lang="fr-FR" sz="1600" dirty="0">
                <a:latin typeface="Arial"/>
              </a:rPr>
              <a:t>’</a:t>
            </a:r>
            <a:r>
              <a:rPr lang="fr-FR" sz="1600" dirty="0"/>
              <a:t>attente </a:t>
            </a:r>
            <a:r>
              <a:rPr lang="fr-FR" sz="1600" dirty="0">
                <a:latin typeface="Courier New" charset="0"/>
              </a:rPr>
              <a:t>L</a:t>
            </a:r>
            <a:r>
              <a:rPr lang="fr-FR" sz="1600" dirty="0"/>
              <a:t>.</a:t>
            </a:r>
          </a:p>
          <a:p>
            <a:pPr lvl="1">
              <a:buFont typeface="Wingdings" charset="2"/>
              <a:buChar char="§"/>
              <a:defRPr/>
            </a:pPr>
            <a:r>
              <a:rPr lang="fr-FR" sz="1800" dirty="0"/>
              <a:t>V (signaler) :</a:t>
            </a:r>
          </a:p>
          <a:p>
            <a:pPr lvl="2">
              <a:buFont typeface="Wingdings" charset="2"/>
              <a:buChar char="§"/>
              <a:defRPr/>
            </a:pPr>
            <a:r>
              <a:rPr lang="fr-FR" sz="1600" dirty="0"/>
              <a:t>incrémente </a:t>
            </a:r>
            <a:r>
              <a:rPr lang="fr-FR" sz="1600" dirty="0">
                <a:latin typeface="Courier New" charset="0"/>
              </a:rPr>
              <a:t>K</a:t>
            </a:r>
            <a:r>
              <a:rPr lang="fr-FR" sz="1600" dirty="0"/>
              <a:t>,</a:t>
            </a:r>
          </a:p>
          <a:p>
            <a:pPr lvl="2">
              <a:buFont typeface="Wingdings" charset="2"/>
              <a:buChar char="§"/>
              <a:defRPr/>
            </a:pPr>
            <a:r>
              <a:rPr lang="fr-FR" sz="1600" dirty="0"/>
              <a:t>réveille un éventuel processus bloqué dans </a:t>
            </a:r>
            <a:r>
              <a:rPr lang="fr-FR" sz="1600" dirty="0">
                <a:latin typeface="Courier New" charset="0"/>
              </a:rPr>
              <a:t>L</a:t>
            </a:r>
            <a:endParaRPr lang="fr-FR" sz="1600" dirty="0"/>
          </a:p>
          <a:p>
            <a:pPr lvl="2">
              <a:defRPr/>
            </a:pPr>
            <a:endParaRPr lang="fr-FR" sz="1600" dirty="0"/>
          </a:p>
        </p:txBody>
      </p:sp>
      <p:pic>
        <p:nvPicPr>
          <p:cNvPr id="25" name="Picture 4" descr="C:\D_PCML\TDTPAPS3\2012-2013\Semaphore_S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06" y="2349952"/>
            <a:ext cx="2353034" cy="23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2"/>
          <p:cNvSpPr txBox="1">
            <a:spLocks/>
          </p:cNvSpPr>
          <p:nvPr/>
        </p:nvSpPr>
        <p:spPr>
          <a:xfrm>
            <a:off x="414383" y="150586"/>
            <a:ext cx="8594844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>
                <a:solidFill>
                  <a:prstClr val="white"/>
                </a:solidFill>
                <a:latin typeface="Palatino Linotype"/>
              </a:rPr>
              <a:t>C. Sémaphores </a:t>
            </a:r>
            <a:r>
              <a:rPr lang="fr-FR" sz="3200" dirty="0"/>
              <a:t>1965 </a:t>
            </a:r>
            <a:r>
              <a:rPr lang="fr-FR" sz="3200" dirty="0" err="1"/>
              <a:t>Dijkstra</a:t>
            </a:r>
            <a:r>
              <a:rPr lang="fr-FR" sz="3200" dirty="0"/>
              <a:t> prix Turing 1972</a:t>
            </a:r>
            <a:endParaRPr lang="fr-FR" sz="3200" dirty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14383" y="1376547"/>
            <a:ext cx="2105793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C.1 Définition</a:t>
            </a:r>
          </a:p>
        </p:txBody>
      </p:sp>
    </p:spTree>
    <p:extLst>
      <p:ext uri="{BB962C8B-B14F-4D97-AF65-F5344CB8AC3E}">
        <p14:creationId xmlns:p14="http://schemas.microsoft.com/office/powerpoint/2010/main" val="393320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5" name="Line 11"/>
          <p:cNvSpPr>
            <a:spLocks noChangeShapeType="1"/>
          </p:cNvSpPr>
          <p:nvPr/>
        </p:nvSpPr>
        <p:spPr bwMode="auto">
          <a:xfrm flipV="1">
            <a:off x="4295775" y="3870325"/>
            <a:ext cx="5334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 eaLnBrk="0" hangingPunct="0">
              <a:defRPr/>
            </a:pPr>
            <a:endParaRPr lang="fr-FR" sz="200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50636" name="Text Box 12"/>
          <p:cNvSpPr txBox="1">
            <a:spLocks noChangeArrowheads="1"/>
          </p:cNvSpPr>
          <p:nvPr/>
        </p:nvSpPr>
        <p:spPr bwMode="auto">
          <a:xfrm>
            <a:off x="6048375" y="3305175"/>
            <a:ext cx="2710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>
                <a:solidFill>
                  <a:srgbClr val="FFFFFF"/>
                </a:solidFill>
                <a:cs typeface="+mn-cs"/>
              </a:rPr>
              <a:t>toujours non bloquant</a:t>
            </a:r>
          </a:p>
        </p:txBody>
      </p:sp>
      <p:grpSp>
        <p:nvGrpSpPr>
          <p:cNvPr id="1050665" name="Group 41"/>
          <p:cNvGrpSpPr>
            <a:grpSpLocks/>
          </p:cNvGrpSpPr>
          <p:nvPr/>
        </p:nvGrpSpPr>
        <p:grpSpPr bwMode="auto">
          <a:xfrm>
            <a:off x="638175" y="2574925"/>
            <a:ext cx="1128713" cy="2838450"/>
            <a:chOff x="402" y="2160"/>
            <a:chExt cx="711" cy="1788"/>
          </a:xfrm>
        </p:grpSpPr>
        <p:sp>
          <p:nvSpPr>
            <p:cNvPr id="1050633" name="Line 9"/>
            <p:cNvSpPr>
              <a:spLocks noChangeShapeType="1"/>
            </p:cNvSpPr>
            <p:nvPr/>
          </p:nvSpPr>
          <p:spPr bwMode="auto">
            <a:xfrm>
              <a:off x="402" y="2160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637" name="Text Box 13"/>
            <p:cNvSpPr txBox="1">
              <a:spLocks noChangeArrowheads="1"/>
            </p:cNvSpPr>
            <p:nvPr/>
          </p:nvSpPr>
          <p:spPr bwMode="auto">
            <a:xfrm>
              <a:off x="524" y="3696"/>
              <a:ext cx="5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solidFill>
                    <a:srgbClr val="FFFFFF"/>
                  </a:solidFill>
                  <a:cs typeface="+mn-cs"/>
                </a:rPr>
                <a:t>Temps</a:t>
              </a:r>
            </a:p>
          </p:txBody>
        </p:sp>
      </p:grpSp>
      <p:grpSp>
        <p:nvGrpSpPr>
          <p:cNvPr id="1050638" name="Group 14"/>
          <p:cNvGrpSpPr>
            <a:grpSpLocks/>
          </p:cNvGrpSpPr>
          <p:nvPr/>
        </p:nvGrpSpPr>
        <p:grpSpPr bwMode="auto">
          <a:xfrm>
            <a:off x="3838575" y="4464050"/>
            <a:ext cx="1524000" cy="914400"/>
            <a:chOff x="2400" y="3216"/>
            <a:chExt cx="960" cy="576"/>
          </a:xfrm>
        </p:grpSpPr>
        <p:sp>
          <p:nvSpPr>
            <p:cNvPr id="1050639" name="Line 15"/>
            <p:cNvSpPr>
              <a:spLocks noChangeShapeType="1"/>
            </p:cNvSpPr>
            <p:nvPr/>
          </p:nvSpPr>
          <p:spPr bwMode="auto">
            <a:xfrm>
              <a:off x="3360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640" name="Line 16"/>
            <p:cNvSpPr>
              <a:spLocks noChangeShapeType="1"/>
            </p:cNvSpPr>
            <p:nvPr/>
          </p:nvSpPr>
          <p:spPr bwMode="auto">
            <a:xfrm flipH="1">
              <a:off x="2400" y="3562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050666" name="Group 42"/>
          <p:cNvGrpSpPr>
            <a:grpSpLocks/>
          </p:cNvGrpSpPr>
          <p:nvPr/>
        </p:nvGrpSpPr>
        <p:grpSpPr bwMode="auto">
          <a:xfrm>
            <a:off x="561975" y="2041525"/>
            <a:ext cx="5057775" cy="1447800"/>
            <a:chOff x="354" y="1824"/>
            <a:chExt cx="3186" cy="912"/>
          </a:xfrm>
        </p:grpSpPr>
        <p:sp>
          <p:nvSpPr>
            <p:cNvPr id="1050634" name="Text Box 10"/>
            <p:cNvSpPr txBox="1">
              <a:spLocks noChangeArrowheads="1"/>
            </p:cNvSpPr>
            <p:nvPr/>
          </p:nvSpPr>
          <p:spPr bwMode="auto">
            <a:xfrm>
              <a:off x="978" y="1824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 b="1" dirty="0">
                  <a:solidFill>
                    <a:srgbClr val="FFFFFF"/>
                  </a:solidFill>
                  <a:latin typeface="Courier New" charset="0"/>
                  <a:cs typeface="+mn-cs"/>
                </a:rPr>
                <a:t>S1, S2</a:t>
              </a:r>
            </a:p>
          </p:txBody>
        </p:sp>
        <p:sp>
          <p:nvSpPr>
            <p:cNvPr id="1050642" name="Line 18"/>
            <p:cNvSpPr>
              <a:spLocks noChangeShapeType="1"/>
            </p:cNvSpPr>
            <p:nvPr/>
          </p:nvSpPr>
          <p:spPr bwMode="auto">
            <a:xfrm>
              <a:off x="354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643" name="Line 19"/>
            <p:cNvSpPr>
              <a:spLocks noChangeShapeType="1"/>
            </p:cNvSpPr>
            <p:nvPr/>
          </p:nvSpPr>
          <p:spPr bwMode="auto">
            <a:xfrm flipH="1">
              <a:off x="3378" y="215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644" name="Text Box 20"/>
            <p:cNvSpPr txBox="1">
              <a:spLocks noChangeArrowheads="1"/>
            </p:cNvSpPr>
            <p:nvPr/>
          </p:nvSpPr>
          <p:spPr bwMode="auto">
            <a:xfrm>
              <a:off x="2229" y="1824"/>
              <a:ext cx="3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solidFill>
                    <a:srgbClr val="FFFFFF"/>
                  </a:solidFill>
                  <a:cs typeface="+mn-cs"/>
                </a:rPr>
                <a:t>P1</a:t>
              </a:r>
            </a:p>
          </p:txBody>
        </p:sp>
        <p:sp>
          <p:nvSpPr>
            <p:cNvPr id="1050645" name="Text Box 21"/>
            <p:cNvSpPr txBox="1">
              <a:spLocks noChangeArrowheads="1"/>
            </p:cNvSpPr>
            <p:nvPr/>
          </p:nvSpPr>
          <p:spPr bwMode="auto">
            <a:xfrm>
              <a:off x="3237" y="1824"/>
              <a:ext cx="3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solidFill>
                    <a:srgbClr val="FFFFFF"/>
                  </a:solidFill>
                  <a:cs typeface="+mn-cs"/>
                </a:rPr>
                <a:t>P2</a:t>
              </a:r>
            </a:p>
          </p:txBody>
        </p:sp>
        <p:sp>
          <p:nvSpPr>
            <p:cNvPr id="1050646" name="Line 22"/>
            <p:cNvSpPr>
              <a:spLocks noChangeShapeType="1"/>
            </p:cNvSpPr>
            <p:nvPr/>
          </p:nvSpPr>
          <p:spPr bwMode="auto">
            <a:xfrm flipH="1">
              <a:off x="2418" y="21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050647" name="Group 23"/>
          <p:cNvGrpSpPr>
            <a:grpSpLocks/>
          </p:cNvGrpSpPr>
          <p:nvPr/>
        </p:nvGrpSpPr>
        <p:grpSpPr bwMode="auto">
          <a:xfrm>
            <a:off x="561975" y="3870325"/>
            <a:ext cx="3927475" cy="1219200"/>
            <a:chOff x="336" y="2842"/>
            <a:chExt cx="2474" cy="768"/>
          </a:xfrm>
        </p:grpSpPr>
        <p:sp>
          <p:nvSpPr>
            <p:cNvPr id="1050648" name="Text Box 24"/>
            <p:cNvSpPr txBox="1">
              <a:spLocks noChangeArrowheads="1"/>
            </p:cNvSpPr>
            <p:nvPr/>
          </p:nvSpPr>
          <p:spPr bwMode="auto">
            <a:xfrm>
              <a:off x="2022" y="3168"/>
              <a:ext cx="7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solidFill>
                    <a:srgbClr val="FFFFFF"/>
                  </a:solidFill>
                  <a:latin typeface="Courier New" charset="0"/>
                  <a:cs typeface="+mn-cs"/>
                </a:rPr>
                <a:t>S1.V();</a:t>
              </a:r>
            </a:p>
            <a:p>
              <a:pPr defTabSz="914400" eaLnBrk="0" hangingPunct="0">
                <a:defRPr/>
              </a:pPr>
              <a:r>
                <a:rPr lang="fr-FR" sz="2000">
                  <a:solidFill>
                    <a:srgbClr val="FFFFFF"/>
                  </a:solidFill>
                  <a:latin typeface="Courier New" charset="0"/>
                  <a:cs typeface="+mn-cs"/>
                </a:rPr>
                <a:t>S2.P();</a:t>
              </a:r>
            </a:p>
          </p:txBody>
        </p:sp>
        <p:sp>
          <p:nvSpPr>
            <p:cNvPr id="1050649" name="Line 25"/>
            <p:cNvSpPr>
              <a:spLocks noChangeShapeType="1"/>
            </p:cNvSpPr>
            <p:nvPr/>
          </p:nvSpPr>
          <p:spPr bwMode="auto">
            <a:xfrm>
              <a:off x="336" y="327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650" name="Line 26"/>
            <p:cNvSpPr>
              <a:spLocks noChangeShapeType="1"/>
            </p:cNvSpPr>
            <p:nvPr/>
          </p:nvSpPr>
          <p:spPr bwMode="auto">
            <a:xfrm>
              <a:off x="336" y="341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651" name="Line 27"/>
            <p:cNvSpPr>
              <a:spLocks noChangeShapeType="1"/>
            </p:cNvSpPr>
            <p:nvPr/>
          </p:nvSpPr>
          <p:spPr bwMode="auto">
            <a:xfrm flipH="1">
              <a:off x="2400" y="2842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050652" name="Group 28"/>
          <p:cNvGrpSpPr>
            <a:grpSpLocks/>
          </p:cNvGrpSpPr>
          <p:nvPr/>
        </p:nvGrpSpPr>
        <p:grpSpPr bwMode="auto">
          <a:xfrm>
            <a:off x="561975" y="3260725"/>
            <a:ext cx="5451475" cy="762000"/>
            <a:chOff x="336" y="2458"/>
            <a:chExt cx="3434" cy="480"/>
          </a:xfrm>
        </p:grpSpPr>
        <p:sp>
          <p:nvSpPr>
            <p:cNvPr id="1050653" name="Text Box 29"/>
            <p:cNvSpPr txBox="1">
              <a:spLocks noChangeArrowheads="1"/>
            </p:cNvSpPr>
            <p:nvPr/>
          </p:nvSpPr>
          <p:spPr bwMode="auto">
            <a:xfrm>
              <a:off x="2982" y="2496"/>
              <a:ext cx="7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fr-FR" sz="2000">
                  <a:solidFill>
                    <a:srgbClr val="FFFFFF"/>
                  </a:solidFill>
                  <a:latin typeface="Courier New" charset="0"/>
                  <a:cs typeface="+mn-cs"/>
                </a:rPr>
                <a:t>S2.V();</a:t>
              </a:r>
            </a:p>
            <a:p>
              <a:pPr defTabSz="914400" eaLnBrk="0" hangingPunct="0">
                <a:defRPr/>
              </a:pPr>
              <a:r>
                <a:rPr lang="fr-FR" sz="2000">
                  <a:solidFill>
                    <a:srgbClr val="FFFFFF"/>
                  </a:solidFill>
                  <a:latin typeface="Courier New" charset="0"/>
                  <a:cs typeface="+mn-cs"/>
                </a:rPr>
                <a:t>S1.P();</a:t>
              </a:r>
            </a:p>
          </p:txBody>
        </p:sp>
        <p:sp>
          <p:nvSpPr>
            <p:cNvPr id="1050654" name="Line 30"/>
            <p:cNvSpPr>
              <a:spLocks noChangeShapeType="1"/>
            </p:cNvSpPr>
            <p:nvPr/>
          </p:nvSpPr>
          <p:spPr bwMode="auto">
            <a:xfrm>
              <a:off x="336" y="284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655" name="Line 31"/>
            <p:cNvSpPr>
              <a:spLocks noChangeShapeType="1"/>
            </p:cNvSpPr>
            <p:nvPr/>
          </p:nvSpPr>
          <p:spPr bwMode="auto">
            <a:xfrm flipH="1">
              <a:off x="2400" y="245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0" hangingPunct="0">
                <a:defRPr/>
              </a:pPr>
              <a:endParaRPr lang="fr-FR" sz="200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50656" name="Rectangle 32"/>
          <p:cNvSpPr>
            <a:spLocks noChangeArrowheads="1"/>
          </p:cNvSpPr>
          <p:nvPr/>
        </p:nvSpPr>
        <p:spPr bwMode="auto">
          <a:xfrm>
            <a:off x="6048375" y="3625850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>
                <a:solidFill>
                  <a:srgbClr val="FFFFFF"/>
                </a:solidFill>
                <a:cs typeface="+mn-cs"/>
              </a:rPr>
              <a:t>bloquant</a:t>
            </a:r>
          </a:p>
        </p:txBody>
      </p:sp>
      <p:sp>
        <p:nvSpPr>
          <p:cNvPr id="1050658" name="Text Box 34"/>
          <p:cNvSpPr txBox="1">
            <a:spLocks noChangeArrowheads="1"/>
          </p:cNvSpPr>
          <p:nvPr/>
        </p:nvSpPr>
        <p:spPr bwMode="auto">
          <a:xfrm>
            <a:off x="4765675" y="793750"/>
            <a:ext cx="24853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>
                <a:solidFill>
                  <a:srgbClr val="FFFFFF"/>
                </a:solidFill>
                <a:cs typeface="+mn-cs"/>
              </a:rPr>
              <a:t>très fort, symétrique</a:t>
            </a:r>
          </a:p>
        </p:txBody>
      </p:sp>
      <p:sp>
        <p:nvSpPr>
          <p:cNvPr id="1050661" name="Text Box 37"/>
          <p:cNvSpPr txBox="1">
            <a:spLocks noChangeArrowheads="1"/>
          </p:cNvSpPr>
          <p:nvPr/>
        </p:nvSpPr>
        <p:spPr bwMode="auto">
          <a:xfrm>
            <a:off x="4662488" y="304800"/>
            <a:ext cx="127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>
                <a:solidFill>
                  <a:srgbClr val="FFFFFF"/>
                </a:solidFill>
                <a:latin typeface="Arial" charset="0"/>
                <a:cs typeface="+mn-cs"/>
              </a:rPr>
              <a:t>Couplage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14383" y="427138"/>
            <a:ext cx="3816116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</a:rPr>
              <a:t>C.2 Sémaphores binaires</a:t>
            </a: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AA85007A-ACE2-924E-967F-90111D73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979" y="827248"/>
            <a:ext cx="920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fr-FR" sz="2000" dirty="0" err="1">
                <a:solidFill>
                  <a:srgbClr val="FFFFFF"/>
                </a:solidFill>
                <a:cs typeface="+mn-cs"/>
              </a:rPr>
              <a:t>Mutex</a:t>
            </a:r>
            <a:endParaRPr lang="fr-FR" sz="20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5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5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5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5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36" grpId="0" autoUpdateAnimBg="0"/>
      <p:bldP spid="1050656" grpId="0" autoUpdateAnimBg="0"/>
      <p:bldP spid="1050658" grpId="0" autoUpdateAnimBg="0"/>
      <p:bldP spid="1050661" grpId="0" autoUpdateAnimBg="0"/>
      <p:bldP spid="3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12" name="Text Box 28"/>
          <p:cNvSpPr txBox="1">
            <a:spLocks noChangeArrowheads="1"/>
          </p:cNvSpPr>
          <p:nvPr/>
        </p:nvSpPr>
        <p:spPr bwMode="auto">
          <a:xfrm>
            <a:off x="1295400" y="1168400"/>
            <a:ext cx="4032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sz="2400" noProof="1">
                <a:solidFill>
                  <a:srgbClr val="FFFFFF"/>
                </a:solidFill>
                <a:cs typeface="+mn-cs"/>
                <a:sym typeface="Wingdings" charset="0"/>
              </a:rPr>
              <a:t></a:t>
            </a:r>
            <a:r>
              <a:rPr sz="2000" noProof="1">
                <a:solidFill>
                  <a:srgbClr val="FFFFFF"/>
                </a:solidFill>
                <a:cs typeface="+mn-cs"/>
              </a:rPr>
              <a:t> </a:t>
            </a:r>
            <a:r>
              <a:rPr lang="fr-FR" sz="2000">
                <a:solidFill>
                  <a:srgbClr val="FFFFFF"/>
                </a:solidFill>
                <a:cs typeface="+mn-cs"/>
              </a:rPr>
              <a:t>limité à deux processus/</a:t>
            </a:r>
            <a:r>
              <a:rPr lang="fr-FR" sz="2000" i="1">
                <a:solidFill>
                  <a:srgbClr val="FFFFFF"/>
                </a:solidFill>
                <a:cs typeface="+mn-cs"/>
              </a:rPr>
              <a:t>threads</a:t>
            </a:r>
          </a:p>
        </p:txBody>
      </p:sp>
      <p:sp>
        <p:nvSpPr>
          <p:cNvPr id="1014856" name="Text Box 72"/>
          <p:cNvSpPr txBox="1">
            <a:spLocks noChangeArrowheads="1"/>
          </p:cNvSpPr>
          <p:nvPr/>
        </p:nvSpPr>
        <p:spPr bwMode="auto">
          <a:xfrm>
            <a:off x="914400" y="533400"/>
            <a:ext cx="2491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sz="2000" noProof="1">
                <a:solidFill>
                  <a:srgbClr val="FFFFFF"/>
                </a:solidFill>
                <a:cs typeface="+mn-cs"/>
              </a:rPr>
              <a:t>Problèmes et limites</a:t>
            </a:r>
            <a:endParaRPr sz="2000" noProof="1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14857" name="Text Box 73"/>
          <p:cNvSpPr txBox="1">
            <a:spLocks noChangeArrowheads="1"/>
          </p:cNvSpPr>
          <p:nvPr/>
        </p:nvSpPr>
        <p:spPr bwMode="auto">
          <a:xfrm>
            <a:off x="1295400" y="1752600"/>
            <a:ext cx="1753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sz="2400" noProof="1">
                <a:solidFill>
                  <a:srgbClr val="FFFFFF"/>
                </a:solidFill>
                <a:cs typeface="+mn-cs"/>
                <a:sym typeface="Wingdings" charset="0"/>
              </a:rPr>
              <a:t></a:t>
            </a:r>
            <a:r>
              <a:rPr sz="2000" noProof="1">
                <a:solidFill>
                  <a:srgbClr val="FFFFFF"/>
                </a:solidFill>
                <a:cs typeface="+mn-cs"/>
              </a:rPr>
              <a:t> </a:t>
            </a:r>
            <a:r>
              <a:rPr lang="fr-FR" sz="2000">
                <a:solidFill>
                  <a:srgbClr val="FFFFFF"/>
                </a:solidFill>
                <a:cs typeface="+mn-cs"/>
              </a:rPr>
              <a:t>dangereux</a:t>
            </a:r>
            <a:endParaRPr lang="fr-FR" sz="2000" i="1">
              <a:solidFill>
                <a:srgbClr val="FFFFFF"/>
              </a:solidFill>
              <a:cs typeface="+mn-cs"/>
            </a:endParaRPr>
          </a:p>
        </p:txBody>
      </p:sp>
      <p:sp>
        <p:nvSpPr>
          <p:cNvPr id="1014858" name="Text Box 74"/>
          <p:cNvSpPr txBox="1">
            <a:spLocks noChangeArrowheads="1"/>
          </p:cNvSpPr>
          <p:nvPr/>
        </p:nvSpPr>
        <p:spPr bwMode="auto">
          <a:xfrm>
            <a:off x="2109788" y="2276475"/>
            <a:ext cx="63484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fr-FR" sz="2000" dirty="0">
                <a:solidFill>
                  <a:srgbClr val="FFFFFF"/>
                </a:solidFill>
                <a:cs typeface="+mn-cs"/>
              </a:rPr>
              <a:t>respecter l'ordre </a:t>
            </a:r>
            <a:r>
              <a:rPr lang="fr-FR" sz="2000" dirty="0">
                <a:solidFill>
                  <a:srgbClr val="FFFFFF"/>
                </a:solidFill>
                <a:latin typeface="Courier New" charset="0"/>
                <a:cs typeface="+mn-cs"/>
              </a:rPr>
              <a:t>S2.V(); S1.P();</a:t>
            </a:r>
            <a:r>
              <a:rPr lang="fr-FR" sz="2000" dirty="0">
                <a:solidFill>
                  <a:srgbClr val="FFFFFF"/>
                </a:solidFill>
                <a:cs typeface="+mn-cs"/>
              </a:rPr>
              <a:t> dans un processus et </a:t>
            </a:r>
          </a:p>
          <a:p>
            <a:pPr defTabSz="914400" eaLnBrk="0" hangingPunct="0">
              <a:defRPr/>
            </a:pPr>
            <a:r>
              <a:rPr lang="fr-FR" sz="2000" dirty="0">
                <a:solidFill>
                  <a:srgbClr val="FFFFFF"/>
                </a:solidFill>
                <a:latin typeface="Courier New" charset="0"/>
                <a:cs typeface="+mn-cs"/>
              </a:rPr>
              <a:t>S1.V(); S2.P();</a:t>
            </a:r>
            <a:r>
              <a:rPr lang="fr-FR" sz="2000" dirty="0">
                <a:solidFill>
                  <a:srgbClr val="FFFFFF"/>
                </a:solidFill>
                <a:cs typeface="+mn-cs"/>
              </a:rPr>
              <a:t> dans l'autre</a:t>
            </a:r>
          </a:p>
        </p:txBody>
      </p:sp>
    </p:spTree>
    <p:extLst>
      <p:ext uri="{BB962C8B-B14F-4D97-AF65-F5344CB8AC3E}">
        <p14:creationId xmlns:p14="http://schemas.microsoft.com/office/powerpoint/2010/main" val="1329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812" grpId="0" autoUpdateAnimBg="0"/>
      <p:bldP spid="1014857" grpId="0" autoUpdateAnimBg="0"/>
      <p:bldP spid="101485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5749" y="1507504"/>
            <a:ext cx="7081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2"/>
                </a:solidFill>
              </a:rPr>
              <a:t>Exercice 1 : simulation d’une piscine </a:t>
            </a:r>
          </a:p>
        </p:txBody>
      </p:sp>
    </p:spTree>
    <p:extLst>
      <p:ext uri="{BB962C8B-B14F-4D97-AF65-F5344CB8AC3E}">
        <p14:creationId xmlns:p14="http://schemas.microsoft.com/office/powerpoint/2010/main" val="190914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E94641E7-E50E-9D43-A867-ACB5D16C82E8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Z. Réseau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A613A-9574-FB4E-9EB4-835A610ECC9C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en êtes où?? </a:t>
            </a:r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1540F45E-B0F3-5749-BF64-0BE186F7C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29" y="868890"/>
            <a:ext cx="1331507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4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3053696"/>
            <a:ext cx="2718690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223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Concurrence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Synchronisation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Sémaphores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Lecteurs / Rédacteurs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452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99765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D. Lecteurs / Rédacteurs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31778" y="1632867"/>
            <a:ext cx="7467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Supposons qu'une BD ait des lecteurs et des rédacteurs, et qu'il faille programmer les lecteurs et les rédacteurs de cette base de données.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Les contraintes sont les suivantes 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plusieurs lecteurs doivent pouvoir lire la base de données en même temps 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si un rédacteur est en train de modifier la base de données, aucun autre utilisateur (ni rédacteur, ni même lecteur) ne doit pouvoir y accéder.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14383" y="1080987"/>
            <a:ext cx="3816116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</a:rPr>
              <a:t>D.1 Définition du problème</a:t>
            </a:r>
          </a:p>
        </p:txBody>
      </p:sp>
    </p:spTree>
    <p:extLst>
      <p:ext uri="{BB962C8B-B14F-4D97-AF65-F5344CB8AC3E}">
        <p14:creationId xmlns:p14="http://schemas.microsoft.com/office/powerpoint/2010/main" val="193102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46100" y="949325"/>
            <a:ext cx="78263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Un couple décide de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Faire un achat de 500 € avec la carte bleu;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Faire un dépôt de 500 € </a:t>
            </a:r>
          </a:p>
        </p:txBody>
      </p:sp>
      <p:sp>
        <p:nvSpPr>
          <p:cNvPr id="20485" name="ZoneTexte 5"/>
          <p:cNvSpPr txBox="1">
            <a:spLocks noChangeArrowheads="1"/>
          </p:cNvSpPr>
          <p:nvPr/>
        </p:nvSpPr>
        <p:spPr bwMode="auto">
          <a:xfrm>
            <a:off x="1171575" y="2647950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Déposer 500 €</a:t>
            </a:r>
          </a:p>
        </p:txBody>
      </p:sp>
      <p:sp>
        <p:nvSpPr>
          <p:cNvPr id="20486" name="ZoneTexte 6"/>
          <p:cNvSpPr txBox="1">
            <a:spLocks noChangeArrowheads="1"/>
          </p:cNvSpPr>
          <p:nvPr/>
        </p:nvSpPr>
        <p:spPr bwMode="auto">
          <a:xfrm>
            <a:off x="4746625" y="2647950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Retirer 500 €</a:t>
            </a:r>
          </a:p>
        </p:txBody>
      </p:sp>
      <p:grpSp>
        <p:nvGrpSpPr>
          <p:cNvPr id="20487" name="Grouper 24"/>
          <p:cNvGrpSpPr>
            <a:grpSpLocks/>
          </p:cNvGrpSpPr>
          <p:nvPr/>
        </p:nvGrpSpPr>
        <p:grpSpPr bwMode="auto">
          <a:xfrm>
            <a:off x="-71438" y="3035300"/>
            <a:ext cx="1076524" cy="2055813"/>
            <a:chOff x="-71551" y="3282538"/>
            <a:chExt cx="1075871" cy="2710106"/>
          </a:xfrm>
        </p:grpSpPr>
        <p:sp>
          <p:nvSpPr>
            <p:cNvPr id="20495" name="Flèche vers le bas 15"/>
            <p:cNvSpPr>
              <a:spLocks noChangeArrowheads="1"/>
            </p:cNvSpPr>
            <p:nvPr/>
          </p:nvSpPr>
          <p:spPr bwMode="auto">
            <a:xfrm>
              <a:off x="429306" y="3282538"/>
              <a:ext cx="117547" cy="2710106"/>
            </a:xfrm>
            <a:prstGeom prst="downArrow">
              <a:avLst>
                <a:gd name="adj1" fmla="val 50000"/>
                <a:gd name="adj2" fmla="val 49954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hangingPunct="0"/>
              <a:endParaRPr lang="fr-FR" sz="200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-71551" y="4247971"/>
              <a:ext cx="1075871" cy="4868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+mn-lt"/>
                  <a:ea typeface="+mn-ea"/>
                  <a:cs typeface="+mn-cs"/>
                </a:rPr>
                <a:t>Temps</a:t>
              </a:r>
            </a:p>
          </p:txBody>
        </p:sp>
      </p:grpSp>
      <p:sp>
        <p:nvSpPr>
          <p:cNvPr id="20488" name="ZoneTexte 18"/>
          <p:cNvSpPr txBox="1">
            <a:spLocks noChangeArrowheads="1"/>
          </p:cNvSpPr>
          <p:nvPr/>
        </p:nvSpPr>
        <p:spPr bwMode="auto">
          <a:xfrm>
            <a:off x="1243013" y="3408363"/>
            <a:ext cx="177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Obtenir Solde (1)</a:t>
            </a:r>
          </a:p>
        </p:txBody>
      </p:sp>
      <p:sp>
        <p:nvSpPr>
          <p:cNvPr id="20489" name="ZoneTexte 19"/>
          <p:cNvSpPr txBox="1">
            <a:spLocks noChangeArrowheads="1"/>
          </p:cNvSpPr>
          <p:nvPr/>
        </p:nvSpPr>
        <p:spPr bwMode="auto">
          <a:xfrm>
            <a:off x="1243013" y="4064000"/>
            <a:ext cx="177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Ajouter 500€ (2)</a:t>
            </a:r>
          </a:p>
        </p:txBody>
      </p:sp>
      <p:sp>
        <p:nvSpPr>
          <p:cNvPr id="20490" name="ZoneTexte 20"/>
          <p:cNvSpPr txBox="1">
            <a:spLocks noChangeArrowheads="1"/>
          </p:cNvSpPr>
          <p:nvPr/>
        </p:nvSpPr>
        <p:spPr bwMode="auto">
          <a:xfrm>
            <a:off x="1243013" y="4618038"/>
            <a:ext cx="1779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Valider nouveau Solde (3)</a:t>
            </a:r>
          </a:p>
        </p:txBody>
      </p:sp>
      <p:sp>
        <p:nvSpPr>
          <p:cNvPr id="20491" name="ZoneTexte 21"/>
          <p:cNvSpPr txBox="1">
            <a:spLocks noChangeArrowheads="1"/>
          </p:cNvSpPr>
          <p:nvPr/>
        </p:nvSpPr>
        <p:spPr bwMode="auto">
          <a:xfrm>
            <a:off x="4746625" y="3408363"/>
            <a:ext cx="2033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Obtenir Solde (1’)</a:t>
            </a:r>
          </a:p>
        </p:txBody>
      </p:sp>
      <p:sp>
        <p:nvSpPr>
          <p:cNvPr id="20492" name="ZoneTexte 22"/>
          <p:cNvSpPr txBox="1">
            <a:spLocks noChangeArrowheads="1"/>
          </p:cNvSpPr>
          <p:nvPr/>
        </p:nvSpPr>
        <p:spPr bwMode="auto">
          <a:xfrm>
            <a:off x="4746625" y="4064000"/>
            <a:ext cx="1779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Retirer 500€ (4)</a:t>
            </a:r>
          </a:p>
        </p:txBody>
      </p:sp>
      <p:sp>
        <p:nvSpPr>
          <p:cNvPr id="20493" name="ZoneTexte 23"/>
          <p:cNvSpPr txBox="1">
            <a:spLocks noChangeArrowheads="1"/>
          </p:cNvSpPr>
          <p:nvPr/>
        </p:nvSpPr>
        <p:spPr bwMode="auto">
          <a:xfrm>
            <a:off x="4746625" y="4618038"/>
            <a:ext cx="1779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Valider nouveau Solde (5)</a:t>
            </a:r>
          </a:p>
        </p:txBody>
      </p:sp>
      <p:sp>
        <p:nvSpPr>
          <p:cNvPr id="20494" name="ZoneTexte 25"/>
          <p:cNvSpPr txBox="1">
            <a:spLocks noChangeArrowheads="1"/>
          </p:cNvSpPr>
          <p:nvPr/>
        </p:nvSpPr>
        <p:spPr bwMode="auto">
          <a:xfrm>
            <a:off x="339725" y="5464175"/>
            <a:ext cx="8287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Si séquence d’instructions : 1 – 2 – 1’ – 3 – 4 – 5 : solde du compte débiteur de 500 €  </a:t>
            </a:r>
          </a:p>
          <a:p>
            <a:pPr eaLnBrk="1" hangingPunct="1"/>
            <a:r>
              <a:rPr lang="fr-FR" sz="1800" dirty="0"/>
              <a:t>Si séquence d’instructions : 1 – 1’ –  4 – 5 – 2 – 3 : solde du compte créditeur de 500 € 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4382" y="359212"/>
            <a:ext cx="7598895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</a:rPr>
              <a:t>D.2 Un exemple concret : </a:t>
            </a:r>
            <a:r>
              <a:rPr lang="fr-FR" sz="2000" dirty="0" err="1">
                <a:latin typeface="+mn-lt"/>
                <a:ea typeface="+mn-ea"/>
                <a:cs typeface="+mn-cs"/>
              </a:rPr>
              <a:t>sériabilité</a:t>
            </a:r>
            <a:r>
              <a:rPr lang="fr-FR" sz="2000" dirty="0">
                <a:latin typeface="+mn-lt"/>
                <a:ea typeface="+mn-ea"/>
                <a:cs typeface="+mn-cs"/>
              </a:rPr>
              <a:t> des transactions</a:t>
            </a:r>
          </a:p>
        </p:txBody>
      </p:sp>
    </p:spTree>
    <p:extLst>
      <p:ext uri="{BB962C8B-B14F-4D97-AF65-F5344CB8AC3E}">
        <p14:creationId xmlns:p14="http://schemas.microsoft.com/office/powerpoint/2010/main" val="76021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46100" y="992188"/>
            <a:ext cx="75596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Utilisation de 3 sémaphores (dont 2 </a:t>
            </a:r>
            <a:r>
              <a:rPr lang="fr-FR" dirty="0" err="1">
                <a:latin typeface="+mn-lt"/>
                <a:ea typeface="+mn-ea"/>
                <a:cs typeface="+mn-cs"/>
              </a:rPr>
              <a:t>mutex</a:t>
            </a:r>
            <a:r>
              <a:rPr lang="fr-FR" dirty="0">
                <a:latin typeface="+mn-lt"/>
                <a:ea typeface="+mn-ea"/>
                <a:cs typeface="+mn-cs"/>
              </a:rPr>
              <a:t>) + 1 variable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Une variable </a:t>
            </a:r>
            <a:r>
              <a:rPr lang="fr-FR" dirty="0" err="1">
                <a:latin typeface="Courier New"/>
                <a:ea typeface="+mn-ea"/>
                <a:cs typeface="Courier New"/>
              </a:rPr>
              <a:t>Lect</a:t>
            </a:r>
            <a:r>
              <a:rPr lang="fr-FR" dirty="0">
                <a:latin typeface="+mn-lt"/>
                <a:ea typeface="+mn-ea"/>
                <a:cs typeface="+mn-cs"/>
              </a:rPr>
              <a:t> qui compte le nombre de lecteurs;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Un sémaphore </a:t>
            </a:r>
            <a:r>
              <a:rPr lang="fr-FR" dirty="0" err="1">
                <a:latin typeface="Courier New"/>
                <a:ea typeface="+mn-ea"/>
                <a:cs typeface="Courier New"/>
              </a:rPr>
              <a:t>MutLect</a:t>
            </a:r>
            <a:r>
              <a:rPr lang="fr-FR" dirty="0">
                <a:latin typeface="+mn-lt"/>
                <a:ea typeface="+mn-ea"/>
                <a:cs typeface="+mn-cs"/>
              </a:rPr>
              <a:t>, initialisé à 1 (V) permettant de protéger la variable </a:t>
            </a:r>
            <a:r>
              <a:rPr lang="fr-FR" dirty="0" err="1">
                <a:latin typeface="Courier New"/>
                <a:ea typeface="+mn-ea"/>
                <a:cs typeface="Courier New"/>
              </a:rPr>
              <a:t>Lect</a:t>
            </a:r>
            <a:r>
              <a:rPr lang="fr-FR" dirty="0">
                <a:latin typeface="+mn-lt"/>
                <a:ea typeface="+mn-ea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Un sémaphore </a:t>
            </a:r>
            <a:r>
              <a:rPr lang="fr-FR" dirty="0" err="1">
                <a:latin typeface="Courier New"/>
                <a:ea typeface="+mn-ea"/>
                <a:cs typeface="Courier New"/>
              </a:rPr>
              <a:t>MutRed</a:t>
            </a:r>
            <a:r>
              <a:rPr lang="fr-FR" dirty="0">
                <a:latin typeface="+mn-lt"/>
                <a:ea typeface="+mn-ea"/>
                <a:cs typeface="+mn-cs"/>
              </a:rPr>
              <a:t>, initialisé à 1 (V) permettant de bloquer la rédaction (=&gt; priorité aux lecteurs);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Un sémaphore </a:t>
            </a:r>
            <a:r>
              <a:rPr lang="fr-FR" dirty="0" err="1">
                <a:latin typeface="Courier New"/>
                <a:ea typeface="+mn-ea"/>
                <a:cs typeface="Courier New"/>
              </a:rPr>
              <a:t>SemRed</a:t>
            </a:r>
            <a:r>
              <a:rPr lang="fr-FR" dirty="0">
                <a:latin typeface="+mn-lt"/>
                <a:ea typeface="+mn-ea"/>
                <a:cs typeface="+mn-cs"/>
              </a:rPr>
              <a:t>, initialisé à 1 qui permet de bloquer la lecture (si une rédaction est en cours).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4382" y="359212"/>
            <a:ext cx="7598895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FFFF"/>
                </a:solidFill>
              </a:rPr>
              <a:t>D.3 </a:t>
            </a:r>
            <a:r>
              <a:rPr lang="fr-FR" sz="2000" b="1" dirty="0"/>
              <a:t>Solution du problème (avec priorité au lecteur) </a:t>
            </a:r>
          </a:p>
        </p:txBody>
      </p:sp>
    </p:spTree>
    <p:extLst>
      <p:ext uri="{BB962C8B-B14F-4D97-AF65-F5344CB8AC3E}">
        <p14:creationId xmlns:p14="http://schemas.microsoft.com/office/powerpoint/2010/main" val="100938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546100" y="1055688"/>
            <a:ext cx="7912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/>
              <a:t>Commencer une lecture :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dirty="0" err="1">
                <a:latin typeface="Courier New" charset="0"/>
                <a:cs typeface="Courier New" charset="0"/>
              </a:rPr>
              <a:t>MutLect.P</a:t>
            </a:r>
            <a:r>
              <a:rPr lang="fr-FR" sz="1800" dirty="0">
                <a:latin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fr-FR" sz="1800" dirty="0">
                <a:latin typeface="Courier New" charset="0"/>
                <a:cs typeface="Courier New" charset="0"/>
              </a:rPr>
              <a:t>++</a:t>
            </a:r>
            <a:r>
              <a:rPr lang="fr-FR" sz="1800" dirty="0" err="1">
                <a:latin typeface="Courier New" charset="0"/>
                <a:cs typeface="Courier New" charset="0"/>
              </a:rPr>
              <a:t>Lect</a:t>
            </a:r>
            <a:r>
              <a:rPr lang="fr-FR" sz="1800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fr-FR" sz="1800" dirty="0">
                <a:latin typeface="Courier New" charset="0"/>
                <a:cs typeface="Courier New" charset="0"/>
              </a:rPr>
              <a:t>If  (</a:t>
            </a:r>
            <a:r>
              <a:rPr lang="fr-FR" sz="1800" dirty="0" err="1">
                <a:latin typeface="Courier New" charset="0"/>
                <a:cs typeface="Courier New" charset="0"/>
              </a:rPr>
              <a:t>Lect</a:t>
            </a:r>
            <a:r>
              <a:rPr lang="fr-FR" sz="1800" dirty="0">
                <a:latin typeface="Courier New" charset="0"/>
                <a:cs typeface="Courier New" charset="0"/>
              </a:rPr>
              <a:t> == 1) </a:t>
            </a:r>
          </a:p>
          <a:p>
            <a:pPr eaLnBrk="1" hangingPunct="1"/>
            <a:r>
              <a:rPr lang="fr-FR" sz="1800" dirty="0">
                <a:latin typeface="Courier New" charset="0"/>
                <a:cs typeface="Courier New" charset="0"/>
              </a:rPr>
              <a:t>	 </a:t>
            </a:r>
            <a:r>
              <a:rPr lang="fr-FR" sz="1800" dirty="0" err="1">
                <a:latin typeface="Courier New" charset="0"/>
                <a:cs typeface="Courier New" charset="0"/>
              </a:rPr>
              <a:t>SemRed.P</a:t>
            </a:r>
            <a:r>
              <a:rPr lang="fr-FR" sz="1800" dirty="0">
                <a:latin typeface="Courier New" charset="0"/>
                <a:cs typeface="Courier New" charset="0"/>
              </a:rPr>
              <a:t> (); // ou on essaye de faire ça</a:t>
            </a:r>
          </a:p>
          <a:p>
            <a:pPr eaLnBrk="1" hangingPunct="1"/>
            <a:r>
              <a:rPr lang="fr-FR" sz="1800" dirty="0">
                <a:latin typeface="Courier New" charset="0"/>
                <a:cs typeface="Courier New" charset="0"/>
              </a:rPr>
              <a:t>End if</a:t>
            </a:r>
          </a:p>
          <a:p>
            <a:pPr eaLnBrk="1" hangingPunct="1"/>
            <a:r>
              <a:rPr lang="fr-FR" sz="1800" dirty="0" err="1">
                <a:latin typeface="Courier New" charset="0"/>
                <a:cs typeface="Courier New" charset="0"/>
              </a:rPr>
              <a:t>MutLect.V</a:t>
            </a:r>
            <a:r>
              <a:rPr lang="fr-FR" sz="1800" dirty="0">
                <a:latin typeface="Courier New" charset="0"/>
                <a:cs typeface="Courier New" charset="0"/>
              </a:rPr>
              <a:t>();</a:t>
            </a:r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679450" y="3497263"/>
            <a:ext cx="7778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Finir une lecture :</a:t>
            </a:r>
          </a:p>
          <a:p>
            <a:pPr eaLnBrk="1" hangingPunct="1"/>
            <a:r>
              <a:rPr lang="fr-FR" sz="1800" b="1"/>
              <a:t> </a:t>
            </a:r>
            <a:endParaRPr lang="fr-FR" sz="1800"/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MutLect.P(); </a:t>
            </a: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--Lect; </a:t>
            </a: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If (0 == Lect)</a:t>
            </a: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	SemRed.V(); </a:t>
            </a: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End if </a:t>
            </a: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MutLect.V();</a:t>
            </a:r>
            <a:endParaRPr lang="fr-FR" sz="1800" b="1">
              <a:latin typeface="Courier New" charset="0"/>
              <a:cs typeface="Courier New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6100" y="484285"/>
            <a:ext cx="3240386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FFFF"/>
                </a:solidFill>
              </a:rPr>
              <a:t>D.4 </a:t>
            </a:r>
            <a:r>
              <a:rPr lang="fr-FR" sz="2000" b="1" dirty="0"/>
              <a:t>Solution côté lecteur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7126975" y="1745050"/>
            <a:ext cx="18274" cy="12516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391952" y="1818141"/>
            <a:ext cx="150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Section critique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7136112" y="4263774"/>
            <a:ext cx="18274" cy="12516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401089" y="4336865"/>
            <a:ext cx="150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Section critique</a:t>
            </a:r>
          </a:p>
        </p:txBody>
      </p:sp>
    </p:spTree>
    <p:extLst>
      <p:ext uri="{BB962C8B-B14F-4D97-AF65-F5344CB8AC3E}">
        <p14:creationId xmlns:p14="http://schemas.microsoft.com/office/powerpoint/2010/main" val="330804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ZoneTexte 4"/>
          <p:cNvSpPr txBox="1">
            <a:spLocks noChangeArrowheads="1"/>
          </p:cNvSpPr>
          <p:nvPr/>
        </p:nvSpPr>
        <p:spPr bwMode="auto">
          <a:xfrm>
            <a:off x="546100" y="1055688"/>
            <a:ext cx="7912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Commencer une écriture:</a:t>
            </a:r>
          </a:p>
          <a:p>
            <a:pPr eaLnBrk="1" hangingPunct="1"/>
            <a:endParaRPr lang="fr-FR" sz="1800">
              <a:latin typeface="Courier New" charset="0"/>
              <a:cs typeface="Courier New" charset="0"/>
            </a:endParaRP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MutRed.P(); </a:t>
            </a: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SemRed.P();</a:t>
            </a:r>
          </a:p>
        </p:txBody>
      </p:sp>
      <p:sp>
        <p:nvSpPr>
          <p:cNvPr id="23557" name="ZoneTexte 5"/>
          <p:cNvSpPr txBox="1">
            <a:spLocks noChangeArrowheads="1"/>
          </p:cNvSpPr>
          <p:nvPr/>
        </p:nvSpPr>
        <p:spPr bwMode="auto">
          <a:xfrm>
            <a:off x="546100" y="2332038"/>
            <a:ext cx="777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Finir une écriture 	:</a:t>
            </a:r>
          </a:p>
          <a:p>
            <a:pPr eaLnBrk="1" hangingPunct="1"/>
            <a:r>
              <a:rPr lang="fr-FR" sz="1800" b="1"/>
              <a:t> </a:t>
            </a:r>
            <a:endParaRPr lang="fr-FR" sz="1800"/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SemRed.V();</a:t>
            </a:r>
          </a:p>
          <a:p>
            <a:pPr eaLnBrk="1" hangingPunct="1"/>
            <a:r>
              <a:rPr lang="fr-FR" sz="1800">
                <a:latin typeface="Courier New" charset="0"/>
                <a:cs typeface="Courier New" charset="0"/>
              </a:rPr>
              <a:t>MutRed.V();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6099" y="484285"/>
            <a:ext cx="3465109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FFFF"/>
                </a:solidFill>
              </a:rPr>
              <a:t>D.5 </a:t>
            </a:r>
            <a:r>
              <a:rPr lang="fr-FR" sz="2000" b="1" dirty="0"/>
              <a:t>Solution côté rédacteur</a:t>
            </a:r>
          </a:p>
        </p:txBody>
      </p:sp>
    </p:spTree>
    <p:extLst>
      <p:ext uri="{BB962C8B-B14F-4D97-AF65-F5344CB8AC3E}">
        <p14:creationId xmlns:p14="http://schemas.microsoft.com/office/powerpoint/2010/main" val="516474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5749" y="1507504"/>
            <a:ext cx="7081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2"/>
                </a:solidFill>
              </a:rPr>
              <a:t>Exercice 2 : Lecteur / </a:t>
            </a:r>
            <a:r>
              <a:rPr lang="fr-FR" sz="6600" dirty="0" err="1">
                <a:solidFill>
                  <a:schemeClr val="accent2"/>
                </a:solidFill>
              </a:rPr>
              <a:t>Redacteur</a:t>
            </a:r>
            <a:endParaRPr lang="fr-FR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94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5749" y="1507504"/>
            <a:ext cx="7081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2"/>
                </a:solidFill>
              </a:rPr>
              <a:t>Exercice 3 : Le diner des philosophes </a:t>
            </a:r>
          </a:p>
        </p:txBody>
      </p:sp>
    </p:spTree>
    <p:extLst>
      <p:ext uri="{BB962C8B-B14F-4D97-AF65-F5344CB8AC3E}">
        <p14:creationId xmlns:p14="http://schemas.microsoft.com/office/powerpoint/2010/main" val="283459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1429600"/>
            <a:ext cx="1965032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223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Concurrence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Synchronisation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Sémaphores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solidFill>
                  <a:prstClr val="white"/>
                </a:solidFill>
                <a:latin typeface="Palatino Linotype"/>
              </a:rPr>
              <a:t>Lecteurs / Rédacteurs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452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7856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E94641E7-E50E-9D43-A867-ACB5D16C82E8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pic>
        <p:nvPicPr>
          <p:cNvPr id="1026" name="Picture 2" descr="ICT: History of computer">
            <a:extLst>
              <a:ext uri="{FF2B5EF4-FFF2-40B4-BE49-F238E27FC236}">
                <a16:creationId xmlns:a16="http://schemas.microsoft.com/office/drawing/2014/main" id="{343061CB-134D-D844-9B98-2C33FF22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98" y="4600338"/>
            <a:ext cx="1315534" cy="9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355B52-EBDA-984F-B601-B1B59E24D87D}"/>
              </a:ext>
            </a:extLst>
          </p:cNvPr>
          <p:cNvSpPr txBox="1"/>
          <p:nvPr/>
        </p:nvSpPr>
        <p:spPr>
          <a:xfrm>
            <a:off x="892098" y="1847832"/>
            <a:ext cx="142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Problème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3E86D1-9CE3-E94A-88C6-127EC48F7750}"/>
              </a:ext>
            </a:extLst>
          </p:cNvPr>
          <p:cNvSpPr txBox="1"/>
          <p:nvPr/>
        </p:nvSpPr>
        <p:spPr>
          <a:xfrm>
            <a:off x="892098" y="2815344"/>
            <a:ext cx="142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Algo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B0F3B3-CBE1-5B4D-97B9-91E75BBAE703}"/>
              </a:ext>
            </a:extLst>
          </p:cNvPr>
          <p:cNvSpPr txBox="1"/>
          <p:nvPr/>
        </p:nvSpPr>
        <p:spPr>
          <a:xfrm>
            <a:off x="885769" y="4843294"/>
            <a:ext cx="285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Résolution sur une machine physique / virtuelle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CA83CC-8010-D243-9E7F-FDAA39374E81}"/>
              </a:ext>
            </a:extLst>
          </p:cNvPr>
          <p:cNvSpPr txBox="1"/>
          <p:nvPr/>
        </p:nvSpPr>
        <p:spPr>
          <a:xfrm>
            <a:off x="885769" y="5876303"/>
            <a:ext cx="34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A613A-9574-FB4E-9EB4-835A610ECC9C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A.1 Architecture mono (processus / thread)</a:t>
            </a:r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1540F45E-B0F3-5749-BF64-0BE186F7C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7" y="1672360"/>
            <a:ext cx="1331507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lgorithme évolutionniste — Wikipédia">
            <a:extLst>
              <a:ext uri="{FF2B5EF4-FFF2-40B4-BE49-F238E27FC236}">
                <a16:creationId xmlns:a16="http://schemas.microsoft.com/office/drawing/2014/main" id="{C1BE6CE6-C136-154C-B377-13146957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7" y="2613864"/>
            <a:ext cx="1212281" cy="9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8796985-1CE9-C240-A1C9-7E3085104B19}"/>
              </a:ext>
            </a:extLst>
          </p:cNvPr>
          <p:cNvSpPr txBox="1"/>
          <p:nvPr/>
        </p:nvSpPr>
        <p:spPr>
          <a:xfrm>
            <a:off x="892098" y="3691044"/>
            <a:ext cx="285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Traduction dans un langage machine</a:t>
            </a:r>
          </a:p>
        </p:txBody>
      </p:sp>
      <p:pic>
        <p:nvPicPr>
          <p:cNvPr id="1030" name="Picture 6" descr="C++: Pointers">
            <a:extLst>
              <a:ext uri="{FF2B5EF4-FFF2-40B4-BE49-F238E27FC236}">
                <a16:creationId xmlns:a16="http://schemas.microsoft.com/office/drawing/2014/main" id="{9E619C7D-9E61-4C46-BD9B-FF30DF40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7" y="3577166"/>
            <a:ext cx="1390185" cy="7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K emoticon — Vettoriali Stock © yayayoyo #2976601">
            <a:extLst>
              <a:ext uri="{FF2B5EF4-FFF2-40B4-BE49-F238E27FC236}">
                <a16:creationId xmlns:a16="http://schemas.microsoft.com/office/drawing/2014/main" id="{8A894E3E-1DA4-8841-BC8F-DFDB61C1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51" y="5775552"/>
            <a:ext cx="1283257" cy="8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E94641E7-E50E-9D43-A867-ACB5D16C82E8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pic>
        <p:nvPicPr>
          <p:cNvPr id="1026" name="Picture 2" descr="ICT: History of computer">
            <a:extLst>
              <a:ext uri="{FF2B5EF4-FFF2-40B4-BE49-F238E27FC236}">
                <a16:creationId xmlns:a16="http://schemas.microsoft.com/office/drawing/2014/main" id="{343061CB-134D-D844-9B98-2C33FF22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98" y="4600338"/>
            <a:ext cx="1315534" cy="9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355B52-EBDA-984F-B601-B1B59E24D87D}"/>
              </a:ext>
            </a:extLst>
          </p:cNvPr>
          <p:cNvSpPr txBox="1"/>
          <p:nvPr/>
        </p:nvSpPr>
        <p:spPr>
          <a:xfrm>
            <a:off x="892098" y="1847832"/>
            <a:ext cx="142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Problème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3E86D1-9CE3-E94A-88C6-127EC48F7750}"/>
              </a:ext>
            </a:extLst>
          </p:cNvPr>
          <p:cNvSpPr txBox="1"/>
          <p:nvPr/>
        </p:nvSpPr>
        <p:spPr>
          <a:xfrm>
            <a:off x="892098" y="2815344"/>
            <a:ext cx="142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Algo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B0F3B3-CBE1-5B4D-97B9-91E75BBAE703}"/>
              </a:ext>
            </a:extLst>
          </p:cNvPr>
          <p:cNvSpPr txBox="1"/>
          <p:nvPr/>
        </p:nvSpPr>
        <p:spPr>
          <a:xfrm>
            <a:off x="885769" y="4843294"/>
            <a:ext cx="2854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Résolution sur la même machine physique / virtuelle en utilisant tous cœurs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CA83CC-8010-D243-9E7F-FDAA39374E81}"/>
              </a:ext>
            </a:extLst>
          </p:cNvPr>
          <p:cNvSpPr txBox="1"/>
          <p:nvPr/>
        </p:nvSpPr>
        <p:spPr>
          <a:xfrm>
            <a:off x="885769" y="6008608"/>
            <a:ext cx="34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Même résultat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A613A-9574-FB4E-9EB4-835A610ECC9C}"/>
              </a:ext>
            </a:extLst>
          </p:cNvPr>
          <p:cNvSpPr txBox="1"/>
          <p:nvPr/>
        </p:nvSpPr>
        <p:spPr>
          <a:xfrm>
            <a:off x="713677" y="1248937"/>
            <a:ext cx="60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A.2 Architecture concurrente : multi processus / thread</a:t>
            </a:r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1540F45E-B0F3-5749-BF64-0BE186F7C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7" y="1672360"/>
            <a:ext cx="1331507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lgorithme évolutionniste — Wikipédia">
            <a:extLst>
              <a:ext uri="{FF2B5EF4-FFF2-40B4-BE49-F238E27FC236}">
                <a16:creationId xmlns:a16="http://schemas.microsoft.com/office/drawing/2014/main" id="{C1BE6CE6-C136-154C-B377-13146957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7" y="2613864"/>
            <a:ext cx="1212281" cy="9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8796985-1CE9-C240-A1C9-7E3085104B19}"/>
              </a:ext>
            </a:extLst>
          </p:cNvPr>
          <p:cNvSpPr txBox="1"/>
          <p:nvPr/>
        </p:nvSpPr>
        <p:spPr>
          <a:xfrm>
            <a:off x="892098" y="3691044"/>
            <a:ext cx="285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Traduction dans un langage machine</a:t>
            </a:r>
          </a:p>
        </p:txBody>
      </p:sp>
      <p:pic>
        <p:nvPicPr>
          <p:cNvPr id="1030" name="Picture 6" descr="C++: Pointers">
            <a:extLst>
              <a:ext uri="{FF2B5EF4-FFF2-40B4-BE49-F238E27FC236}">
                <a16:creationId xmlns:a16="http://schemas.microsoft.com/office/drawing/2014/main" id="{9E619C7D-9E61-4C46-BD9B-FF30DF40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7" y="3577166"/>
            <a:ext cx="1390185" cy="7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K emoticon — Vettoriali Stock © yayayoyo #2976601">
            <a:extLst>
              <a:ext uri="{FF2B5EF4-FFF2-40B4-BE49-F238E27FC236}">
                <a16:creationId xmlns:a16="http://schemas.microsoft.com/office/drawing/2014/main" id="{8A894E3E-1DA4-8841-BC8F-DFDB61C1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51" y="5775552"/>
            <a:ext cx="1283257" cy="8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CT: History of computer">
            <a:extLst>
              <a:ext uri="{FF2B5EF4-FFF2-40B4-BE49-F238E27FC236}">
                <a16:creationId xmlns:a16="http://schemas.microsoft.com/office/drawing/2014/main" id="{23737191-BF4E-C44D-8F7D-B234E00E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98" y="4752738"/>
            <a:ext cx="1315534" cy="9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CT: History of computer">
            <a:extLst>
              <a:ext uri="{FF2B5EF4-FFF2-40B4-BE49-F238E27FC236}">
                <a16:creationId xmlns:a16="http://schemas.microsoft.com/office/drawing/2014/main" id="{53A37977-9D12-EA44-B231-E7E5A0BE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98" y="4905138"/>
            <a:ext cx="1315534" cy="9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CT: History of computer">
            <a:extLst>
              <a:ext uri="{FF2B5EF4-FFF2-40B4-BE49-F238E27FC236}">
                <a16:creationId xmlns:a16="http://schemas.microsoft.com/office/drawing/2014/main" id="{3E345823-E490-204A-868C-57726590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34" y="4586812"/>
            <a:ext cx="1315534" cy="9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CT: History of computer">
            <a:extLst>
              <a:ext uri="{FF2B5EF4-FFF2-40B4-BE49-F238E27FC236}">
                <a16:creationId xmlns:a16="http://schemas.microsoft.com/office/drawing/2014/main" id="{27DE0FDD-0CA8-DE49-A2A7-408A2B14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34" y="4669775"/>
            <a:ext cx="1315534" cy="9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CT: History of computer">
            <a:extLst>
              <a:ext uri="{FF2B5EF4-FFF2-40B4-BE49-F238E27FC236}">
                <a16:creationId xmlns:a16="http://schemas.microsoft.com/office/drawing/2014/main" id="{FD5A860A-412F-7540-9E14-D4DB3DF4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34" y="4860209"/>
            <a:ext cx="1315534" cy="9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11FDFD65-3F53-7C46-B674-C7113515B27D}"/>
              </a:ext>
            </a:extLst>
          </p:cNvPr>
          <p:cNvSpPr/>
          <p:nvPr/>
        </p:nvSpPr>
        <p:spPr>
          <a:xfrm>
            <a:off x="5974132" y="3936380"/>
            <a:ext cx="1033036" cy="422765"/>
          </a:xfrm>
          <a:prstGeom prst="rightArrow">
            <a:avLst/>
          </a:prstGeom>
          <a:scene3d>
            <a:camera prst="orthographicFront">
              <a:rot lat="0" lon="21599992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7C4187-F67A-664D-9EB7-3CED08BD0DC8}"/>
              </a:ext>
            </a:extLst>
          </p:cNvPr>
          <p:cNvSpPr txBox="1"/>
          <p:nvPr/>
        </p:nvSpPr>
        <p:spPr>
          <a:xfrm>
            <a:off x="6779940" y="3290049"/>
            <a:ext cx="181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Partage de ressource</a:t>
            </a:r>
          </a:p>
        </p:txBody>
      </p:sp>
    </p:spTree>
    <p:extLst>
      <p:ext uri="{BB962C8B-B14F-4D97-AF65-F5344CB8AC3E}">
        <p14:creationId xmlns:p14="http://schemas.microsoft.com/office/powerpoint/2010/main" val="10684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E94641E7-E50E-9D43-A867-ACB5D16C82E8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A613A-9574-FB4E-9EB4-835A610ECC9C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A.3 Problème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95454B-9493-4B4B-97C9-39E66BEC289A}"/>
              </a:ext>
            </a:extLst>
          </p:cNvPr>
          <p:cNvSpPr txBox="1"/>
          <p:nvPr/>
        </p:nvSpPr>
        <p:spPr>
          <a:xfrm>
            <a:off x="869795" y="1773044"/>
            <a:ext cx="202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i = 0;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cout &lt;&lt; ++i;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C34D27-F5C7-BC48-B964-2C683273108E}"/>
              </a:ext>
            </a:extLst>
          </p:cNvPr>
          <p:cNvSpPr txBox="1"/>
          <p:nvPr/>
        </p:nvSpPr>
        <p:spPr>
          <a:xfrm>
            <a:off x="869795" y="2542478"/>
            <a:ext cx="181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Model mono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 vaut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B9884FB-56F0-594E-96D0-004285A617BA}"/>
                  </a:ext>
                </a:extLst>
              </p:cNvPr>
              <p:cNvSpPr txBox="1"/>
              <p:nvPr/>
            </p:nvSpPr>
            <p:spPr>
              <a:xfrm>
                <a:off x="3527069" y="2542478"/>
                <a:ext cx="2903039" cy="1253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Model concurrent</a:t>
                </a:r>
              </a:p>
              <a:p>
                <a:r>
                  <a:rPr lang="fr-FR" dirty="0"/>
                  <a:t> </a:t>
                </a:r>
                <a:r>
                  <a:rPr lang="fr-FR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vaut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𝑖𝑚𝑝𝑜𝑟𝑡𝑒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𝑞𝑢𝑜𝑖</m:t>
                            </m:r>
                          </m:e>
                        </m:eqArr>
                      </m:e>
                    </m:d>
                  </m:oMath>
                </a14:m>
                <a:endParaRPr lang="fr-FR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B9884FB-56F0-594E-96D0-004285A61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69" y="2542478"/>
                <a:ext cx="2903039" cy="1253613"/>
              </a:xfrm>
              <a:prstGeom prst="rect">
                <a:avLst/>
              </a:prstGeom>
              <a:blipFill>
                <a:blip r:embed="rId2"/>
                <a:stretch>
                  <a:fillRect l="-19651" t="-136000" b="-227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3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E94641E7-E50E-9D43-A867-ACB5D16C82E8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A613A-9574-FB4E-9EB4-835A610ECC9C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A.3 Problème 2 : j’ai escroqué la banque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A9729E-D447-1240-9DA6-7C8CDC80D0B1}"/>
              </a:ext>
            </a:extLst>
          </p:cNvPr>
          <p:cNvSpPr txBox="1"/>
          <p:nvPr/>
        </p:nvSpPr>
        <p:spPr>
          <a:xfrm>
            <a:off x="466824" y="1678012"/>
            <a:ext cx="78263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Un couple décide de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Faire un achat de 500 € avec la carte bleu;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Faire un dépôt de 500 € 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B0E2A98F-F2CB-CC41-A484-5E78A6E9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647950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Déposer 500 €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2C28AAB8-DA08-BE4B-A1DB-FF954F426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2647950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Retirer 500 €</a:t>
            </a:r>
          </a:p>
        </p:txBody>
      </p:sp>
      <p:grpSp>
        <p:nvGrpSpPr>
          <p:cNvPr id="12" name="Grouper 24">
            <a:extLst>
              <a:ext uri="{FF2B5EF4-FFF2-40B4-BE49-F238E27FC236}">
                <a16:creationId xmlns:a16="http://schemas.microsoft.com/office/drawing/2014/main" id="{6AB1BCB3-31D8-954F-BE1A-D90D44484BF5}"/>
              </a:ext>
            </a:extLst>
          </p:cNvPr>
          <p:cNvGrpSpPr>
            <a:grpSpLocks/>
          </p:cNvGrpSpPr>
          <p:nvPr/>
        </p:nvGrpSpPr>
        <p:grpSpPr bwMode="auto">
          <a:xfrm>
            <a:off x="-71438" y="3035300"/>
            <a:ext cx="1076524" cy="2055813"/>
            <a:chOff x="-71551" y="3282538"/>
            <a:chExt cx="1075871" cy="2710106"/>
          </a:xfrm>
        </p:grpSpPr>
        <p:sp>
          <p:nvSpPr>
            <p:cNvPr id="13" name="Flèche vers le bas 15">
              <a:extLst>
                <a:ext uri="{FF2B5EF4-FFF2-40B4-BE49-F238E27FC236}">
                  <a16:creationId xmlns:a16="http://schemas.microsoft.com/office/drawing/2014/main" id="{9B3503DC-8826-EF48-9A41-70E51C950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06" y="3282538"/>
              <a:ext cx="117547" cy="2710106"/>
            </a:xfrm>
            <a:prstGeom prst="downArrow">
              <a:avLst>
                <a:gd name="adj1" fmla="val 50000"/>
                <a:gd name="adj2" fmla="val 49954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hangingPunct="0"/>
              <a:endParaRPr lang="fr-FR" sz="200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E07C9FA-4685-8B41-B068-25C3ED743ACE}"/>
                </a:ext>
              </a:extLst>
            </p:cNvPr>
            <p:cNvSpPr txBox="1"/>
            <p:nvPr/>
          </p:nvSpPr>
          <p:spPr>
            <a:xfrm>
              <a:off x="-71551" y="4247971"/>
              <a:ext cx="1075871" cy="4868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+mn-lt"/>
                  <a:ea typeface="+mn-ea"/>
                  <a:cs typeface="+mn-cs"/>
                </a:rPr>
                <a:t>Temps</a:t>
              </a:r>
            </a:p>
          </p:txBody>
        </p:sp>
      </p:grpSp>
      <p:sp>
        <p:nvSpPr>
          <p:cNvPr id="15" name="ZoneTexte 18">
            <a:extLst>
              <a:ext uri="{FF2B5EF4-FFF2-40B4-BE49-F238E27FC236}">
                <a16:creationId xmlns:a16="http://schemas.microsoft.com/office/drawing/2014/main" id="{5946A249-C968-FE4C-94CD-56E0DCF6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3408363"/>
            <a:ext cx="177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Obtenir Solde (1)</a:t>
            </a:r>
          </a:p>
        </p:txBody>
      </p:sp>
      <p:sp>
        <p:nvSpPr>
          <p:cNvPr id="16" name="ZoneTexte 19">
            <a:extLst>
              <a:ext uri="{FF2B5EF4-FFF2-40B4-BE49-F238E27FC236}">
                <a16:creationId xmlns:a16="http://schemas.microsoft.com/office/drawing/2014/main" id="{7AD18DA2-AF0C-3D44-911A-927B7E08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4064000"/>
            <a:ext cx="177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Ajouter 500€ (2)</a:t>
            </a:r>
          </a:p>
        </p:txBody>
      </p:sp>
      <p:sp>
        <p:nvSpPr>
          <p:cNvPr id="17" name="ZoneTexte 20">
            <a:extLst>
              <a:ext uri="{FF2B5EF4-FFF2-40B4-BE49-F238E27FC236}">
                <a16:creationId xmlns:a16="http://schemas.microsoft.com/office/drawing/2014/main" id="{4CE7467D-BDDF-ED47-B357-43F84418A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4618038"/>
            <a:ext cx="1779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Valider nouveau Solde (3)</a:t>
            </a: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D8FA153A-3816-EA42-B944-115F95AF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3408363"/>
            <a:ext cx="2033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Obtenir Solde (1’)</a:t>
            </a:r>
          </a:p>
        </p:txBody>
      </p:sp>
      <p:sp>
        <p:nvSpPr>
          <p:cNvPr id="19" name="ZoneTexte 22">
            <a:extLst>
              <a:ext uri="{FF2B5EF4-FFF2-40B4-BE49-F238E27FC236}">
                <a16:creationId xmlns:a16="http://schemas.microsoft.com/office/drawing/2014/main" id="{68958641-8517-9C45-BCA8-64092806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4064000"/>
            <a:ext cx="1779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Retirer 500€ (4)</a:t>
            </a:r>
          </a:p>
        </p:txBody>
      </p:sp>
      <p:sp>
        <p:nvSpPr>
          <p:cNvPr id="20" name="ZoneTexte 23">
            <a:extLst>
              <a:ext uri="{FF2B5EF4-FFF2-40B4-BE49-F238E27FC236}">
                <a16:creationId xmlns:a16="http://schemas.microsoft.com/office/drawing/2014/main" id="{342DB972-43BB-D845-8620-81E9E4476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4618038"/>
            <a:ext cx="1779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Valider nouveau Solde (5)</a:t>
            </a:r>
          </a:p>
        </p:txBody>
      </p:sp>
      <p:sp>
        <p:nvSpPr>
          <p:cNvPr id="21" name="ZoneTexte 25">
            <a:extLst>
              <a:ext uri="{FF2B5EF4-FFF2-40B4-BE49-F238E27FC236}">
                <a16:creationId xmlns:a16="http://schemas.microsoft.com/office/drawing/2014/main" id="{66B57F75-B9B9-FB4D-B91C-F0C540CA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464175"/>
            <a:ext cx="8287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Si séquence d’instructions : 1 – 2 – 1’ – 3 – 4 – 5 : solde du compte débiteur de 500 €  </a:t>
            </a:r>
          </a:p>
          <a:p>
            <a:pPr eaLnBrk="1" hangingPunct="1"/>
            <a:r>
              <a:rPr lang="fr-FR" sz="1800" dirty="0"/>
              <a:t>Si séquence d’instructions : 1 – 1’ –  4 – 5 – 2 – 3 : solde du compte créditeur de 500 €  </a:t>
            </a:r>
          </a:p>
        </p:txBody>
      </p:sp>
    </p:spTree>
    <p:extLst>
      <p:ext uri="{BB962C8B-B14F-4D97-AF65-F5344CB8AC3E}">
        <p14:creationId xmlns:p14="http://schemas.microsoft.com/office/powerpoint/2010/main" val="425508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ssemblée nationale désordre">
            <a:extLst>
              <a:ext uri="{FF2B5EF4-FFF2-40B4-BE49-F238E27FC236}">
                <a16:creationId xmlns:a16="http://schemas.microsoft.com/office/drawing/2014/main" id="{989C8C5B-EAAB-714B-8E82-624A8B34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0" y="1912434"/>
            <a:ext cx="5665749" cy="37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275FE975-2C6A-1A40-B832-9B834C65D1F9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437CC7-674D-B84E-8EA0-1259977B5953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A.3 Problème 3 : qui peut parler? </a:t>
            </a:r>
          </a:p>
        </p:txBody>
      </p:sp>
    </p:spTree>
    <p:extLst>
      <p:ext uri="{BB962C8B-B14F-4D97-AF65-F5344CB8AC3E}">
        <p14:creationId xmlns:p14="http://schemas.microsoft.com/office/powerpoint/2010/main" val="4134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d tout le monde veut passer, personne ne passe.">
            <a:extLst>
              <a:ext uri="{FF2B5EF4-FFF2-40B4-BE49-F238E27FC236}">
                <a16:creationId xmlns:a16="http://schemas.microsoft.com/office/drawing/2014/main" id="{7F16085B-79A8-EA4F-9618-BA765451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26" y="1639698"/>
            <a:ext cx="7711223" cy="40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7CD701E7-BAA4-214F-AF54-0AEF1422DFAA}"/>
              </a:ext>
            </a:extLst>
          </p:cNvPr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Palatino Linotype"/>
              </a:rPr>
              <a:t>A. Concurrence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0761BB-448D-F044-937D-D0013B3AC50E}"/>
              </a:ext>
            </a:extLst>
          </p:cNvPr>
          <p:cNvSpPr txBox="1"/>
          <p:nvPr/>
        </p:nvSpPr>
        <p:spPr>
          <a:xfrm>
            <a:off x="713678" y="1248937"/>
            <a:ext cx="47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A.3 Problème 4 : qui peut passer? </a:t>
            </a:r>
          </a:p>
        </p:txBody>
      </p:sp>
    </p:spTree>
    <p:extLst>
      <p:ext uri="{BB962C8B-B14F-4D97-AF65-F5344CB8AC3E}">
        <p14:creationId xmlns:p14="http://schemas.microsoft.com/office/powerpoint/2010/main" val="1097374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1157</Words>
  <Application>Microsoft Macintosh PowerPoint</Application>
  <PresentationFormat>Affichage à l'écran (4:3)</PresentationFormat>
  <Paragraphs>188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HGS明朝E</vt:lpstr>
      <vt:lpstr>ＭＳ Ｐゴシック</vt:lpstr>
      <vt:lpstr>Arial</vt:lpstr>
      <vt:lpstr>Calibri</vt:lpstr>
      <vt:lpstr>Cambria Math</vt:lpstr>
      <vt:lpstr>Courier New</vt:lpstr>
      <vt:lpstr>Palatino Linotype</vt:lpstr>
      <vt:lpstr>Times New Roman</vt:lpstr>
      <vt:lpstr>Wingdings</vt:lpstr>
      <vt:lpstr>Élémentaire</vt:lpstr>
      <vt:lpstr>M4103C – Concurrence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LIF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M4XX Cours de C++ (1) – Ordonnancement de procesus</dc:title>
  <dc:creator>Alain Casali</dc:creator>
  <cp:lastModifiedBy>Alain Casali</cp:lastModifiedBy>
  <cp:revision>28</cp:revision>
  <dcterms:created xsi:type="dcterms:W3CDTF">2015-02-15T12:57:11Z</dcterms:created>
  <dcterms:modified xsi:type="dcterms:W3CDTF">2020-03-01T17:26:14Z</dcterms:modified>
</cp:coreProperties>
</file>