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5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307" r:id="rId12"/>
    <p:sldId id="308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309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SALI Alain" initials="C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150BA7-70D5-2143-BAA1-153D897C75C7}" v="211" dt="2022-09-05T14:24:52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21"/>
    <p:restoredTop sz="95046"/>
  </p:normalViewPr>
  <p:slideViewPr>
    <p:cSldViewPr snapToGrid="0" snapToObjects="1">
      <p:cViewPr varScale="1">
        <p:scale>
          <a:sx n="88" d="100"/>
          <a:sy n="88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in Casali" userId="f798282a291849ef" providerId="LiveId" clId="{8B150BA7-70D5-2143-BAA1-153D897C75C7}"/>
    <pc:docChg chg="undo custSel modSld">
      <pc:chgData name="Alain Casali" userId="f798282a291849ef" providerId="LiveId" clId="{8B150BA7-70D5-2143-BAA1-153D897C75C7}" dt="2022-09-05T14:26:51.097" v="511" actId="1036"/>
      <pc:docMkLst>
        <pc:docMk/>
      </pc:docMkLst>
      <pc:sldChg chg="addSp delSp modSp mod modNotes">
        <pc:chgData name="Alain Casali" userId="f798282a291849ef" providerId="LiveId" clId="{8B150BA7-70D5-2143-BAA1-153D897C75C7}" dt="2022-09-05T13:50:19.956" v="33" actId="14100"/>
        <pc:sldMkLst>
          <pc:docMk/>
          <pc:sldMk cId="0" sldId="258"/>
        </pc:sldMkLst>
        <pc:spChg chg="add mod">
          <ac:chgData name="Alain Casali" userId="f798282a291849ef" providerId="LiveId" clId="{8B150BA7-70D5-2143-BAA1-153D897C75C7}" dt="2022-09-05T13:50:19.956" v="33" actId="14100"/>
          <ac:spMkLst>
            <pc:docMk/>
            <pc:sldMk cId="0" sldId="258"/>
            <ac:spMk id="3" creationId="{8A97A6F8-0B89-7B29-0679-46C253187430}"/>
          </ac:spMkLst>
        </pc:spChg>
        <pc:spChg chg="mod">
          <ac:chgData name="Alain Casali" userId="f798282a291849ef" providerId="LiveId" clId="{8B150BA7-70D5-2143-BAA1-153D897C75C7}" dt="2022-09-05T13:46:50.807" v="17" actId="20577"/>
          <ac:spMkLst>
            <pc:docMk/>
            <pc:sldMk cId="0" sldId="258"/>
            <ac:spMk id="136" creationId="{00000000-0000-0000-0000-000000000000}"/>
          </ac:spMkLst>
        </pc:spChg>
        <pc:picChg chg="del">
          <ac:chgData name="Alain Casali" userId="f798282a291849ef" providerId="LiveId" clId="{8B150BA7-70D5-2143-BAA1-153D897C75C7}" dt="2022-09-05T13:46:54.600" v="18" actId="478"/>
          <ac:picMkLst>
            <pc:docMk/>
            <pc:sldMk cId="0" sldId="258"/>
            <ac:picMk id="138" creationId="{00000000-0000-0000-0000-000000000000}"/>
          </ac:picMkLst>
        </pc:picChg>
      </pc:sldChg>
      <pc:sldChg chg="modSp mod">
        <pc:chgData name="Alain Casali" userId="f798282a291849ef" providerId="LiveId" clId="{8B150BA7-70D5-2143-BAA1-153D897C75C7}" dt="2022-09-05T13:46:20.398" v="1"/>
        <pc:sldMkLst>
          <pc:docMk/>
          <pc:sldMk cId="0" sldId="259"/>
        </pc:sldMkLst>
        <pc:spChg chg="mod">
          <ac:chgData name="Alain Casali" userId="f798282a291849ef" providerId="LiveId" clId="{8B150BA7-70D5-2143-BAA1-153D897C75C7}" dt="2022-09-05T13:45:57.613" v="0"/>
          <ac:spMkLst>
            <pc:docMk/>
            <pc:sldMk cId="0" sldId="259"/>
            <ac:spMk id="141" creationId="{00000000-0000-0000-0000-000000000000}"/>
          </ac:spMkLst>
        </pc:spChg>
        <pc:spChg chg="mod">
          <ac:chgData name="Alain Casali" userId="f798282a291849ef" providerId="LiveId" clId="{8B150BA7-70D5-2143-BAA1-153D897C75C7}" dt="2022-09-05T13:46:20.398" v="1"/>
          <ac:spMkLst>
            <pc:docMk/>
            <pc:sldMk cId="0" sldId="259"/>
            <ac:spMk id="143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3:50:59.141" v="56" actId="20577"/>
        <pc:sldMkLst>
          <pc:docMk/>
          <pc:sldMk cId="0" sldId="261"/>
        </pc:sldMkLst>
        <pc:spChg chg="mod">
          <ac:chgData name="Alain Casali" userId="f798282a291849ef" providerId="LiveId" clId="{8B150BA7-70D5-2143-BAA1-153D897C75C7}" dt="2022-09-05T13:50:59.141" v="56" actId="20577"/>
          <ac:spMkLst>
            <pc:docMk/>
            <pc:sldMk cId="0" sldId="261"/>
            <ac:spMk id="157" creationId="{00000000-0000-0000-0000-000000000000}"/>
          </ac:spMkLst>
        </pc:spChg>
      </pc:sldChg>
      <pc:sldChg chg="addSp modSp mod modAnim modNotes">
        <pc:chgData name="Alain Casali" userId="f798282a291849ef" providerId="LiveId" clId="{8B150BA7-70D5-2143-BAA1-153D897C75C7}" dt="2022-09-05T13:51:51.622" v="106" actId="20577"/>
        <pc:sldMkLst>
          <pc:docMk/>
          <pc:sldMk cId="0" sldId="263"/>
        </pc:sldMkLst>
        <pc:spChg chg="add mod">
          <ac:chgData name="Alain Casali" userId="f798282a291849ef" providerId="LiveId" clId="{8B150BA7-70D5-2143-BAA1-153D897C75C7}" dt="2022-09-05T13:51:21.379" v="57" actId="1076"/>
          <ac:spMkLst>
            <pc:docMk/>
            <pc:sldMk cId="0" sldId="263"/>
            <ac:spMk id="2" creationId="{29CEA3DC-0B2B-B3BB-662E-45616D8949D1}"/>
          </ac:spMkLst>
        </pc:spChg>
        <pc:spChg chg="add mod">
          <ac:chgData name="Alain Casali" userId="f798282a291849ef" providerId="LiveId" clId="{8B150BA7-70D5-2143-BAA1-153D897C75C7}" dt="2022-09-05T13:51:21.379" v="57" actId="1076"/>
          <ac:spMkLst>
            <pc:docMk/>
            <pc:sldMk cId="0" sldId="263"/>
            <ac:spMk id="4" creationId="{C8866050-056A-EF12-8097-0ED251689D4C}"/>
          </ac:spMkLst>
        </pc:spChg>
        <pc:spChg chg="add mod">
          <ac:chgData name="Alain Casali" userId="f798282a291849ef" providerId="LiveId" clId="{8B150BA7-70D5-2143-BAA1-153D897C75C7}" dt="2022-09-05T13:51:51.622" v="106" actId="20577"/>
          <ac:spMkLst>
            <pc:docMk/>
            <pc:sldMk cId="0" sldId="263"/>
            <ac:spMk id="5" creationId="{C141BF6A-C6ED-D50A-BEE5-7D15F0511DC4}"/>
          </ac:spMkLst>
        </pc:spChg>
      </pc:sldChg>
      <pc:sldChg chg="addSp modSp mod modNotes">
        <pc:chgData name="Alain Casali" userId="f798282a291849ef" providerId="LiveId" clId="{8B150BA7-70D5-2143-BAA1-153D897C75C7}" dt="2022-09-05T13:55:40.937" v="120" actId="1037"/>
        <pc:sldMkLst>
          <pc:docMk/>
          <pc:sldMk cId="0" sldId="266"/>
        </pc:sldMkLst>
        <pc:picChg chg="add mod">
          <ac:chgData name="Alain Casali" userId="f798282a291849ef" providerId="LiveId" clId="{8B150BA7-70D5-2143-BAA1-153D897C75C7}" dt="2022-09-05T13:55:40.937" v="120" actId="1037"/>
          <ac:picMkLst>
            <pc:docMk/>
            <pc:sldMk cId="0" sldId="266"/>
            <ac:picMk id="2" creationId="{E0A492CE-F896-E9DF-93F7-2C625B84D351}"/>
          </ac:picMkLst>
        </pc:picChg>
      </pc:sldChg>
      <pc:sldChg chg="addSp modSp mod modNotes">
        <pc:chgData name="Alain Casali" userId="f798282a291849ef" providerId="LiveId" clId="{8B150BA7-70D5-2143-BAA1-153D897C75C7}" dt="2022-09-05T13:59:06.939" v="126" actId="1076"/>
        <pc:sldMkLst>
          <pc:docMk/>
          <pc:sldMk cId="0" sldId="273"/>
        </pc:sldMkLst>
        <pc:spChg chg="mod">
          <ac:chgData name="Alain Casali" userId="f798282a291849ef" providerId="LiveId" clId="{8B150BA7-70D5-2143-BAA1-153D897C75C7}" dt="2022-09-05T13:59:06.939" v="126" actId="1076"/>
          <ac:spMkLst>
            <pc:docMk/>
            <pc:sldMk cId="0" sldId="273"/>
            <ac:spMk id="212" creationId="{00000000-0000-0000-0000-000000000000}"/>
          </ac:spMkLst>
        </pc:spChg>
        <pc:picChg chg="add mod">
          <ac:chgData name="Alain Casali" userId="f798282a291849ef" providerId="LiveId" clId="{8B150BA7-70D5-2143-BAA1-153D897C75C7}" dt="2022-09-05T13:59:02.585" v="125" actId="171"/>
          <ac:picMkLst>
            <pc:docMk/>
            <pc:sldMk cId="0" sldId="273"/>
            <ac:picMk id="2" creationId="{9D96B832-E779-9772-25AE-4F5256F34D31}"/>
          </ac:picMkLst>
        </pc:picChg>
      </pc:sldChg>
      <pc:sldChg chg="modSp mod">
        <pc:chgData name="Alain Casali" userId="f798282a291849ef" providerId="LiveId" clId="{8B150BA7-70D5-2143-BAA1-153D897C75C7}" dt="2022-09-05T13:59:39.251" v="140" actId="1037"/>
        <pc:sldMkLst>
          <pc:docMk/>
          <pc:sldMk cId="0" sldId="278"/>
        </pc:sldMkLst>
        <pc:grpChg chg="mod">
          <ac:chgData name="Alain Casali" userId="f798282a291849ef" providerId="LiveId" clId="{8B150BA7-70D5-2143-BAA1-153D897C75C7}" dt="2022-09-05T13:59:39.251" v="140" actId="1037"/>
          <ac:grpSpMkLst>
            <pc:docMk/>
            <pc:sldMk cId="0" sldId="278"/>
            <ac:grpSpMk id="249" creationId="{00000000-0000-0000-0000-000000000000}"/>
          </ac:grpSpMkLst>
        </pc:grpChg>
      </pc:sldChg>
      <pc:sldChg chg="modSp">
        <pc:chgData name="Alain Casali" userId="f798282a291849ef" providerId="LiveId" clId="{8B150BA7-70D5-2143-BAA1-153D897C75C7}" dt="2022-09-05T14:01:24.813" v="165" actId="20577"/>
        <pc:sldMkLst>
          <pc:docMk/>
          <pc:sldMk cId="0" sldId="281"/>
        </pc:sldMkLst>
        <pc:spChg chg="mod">
          <ac:chgData name="Alain Casali" userId="f798282a291849ef" providerId="LiveId" clId="{8B150BA7-70D5-2143-BAA1-153D897C75C7}" dt="2022-09-05T14:01:13.687" v="160" actId="20577"/>
          <ac:spMkLst>
            <pc:docMk/>
            <pc:sldMk cId="0" sldId="281"/>
            <ac:spMk id="304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1:18.278" v="162" actId="20577"/>
          <ac:spMkLst>
            <pc:docMk/>
            <pc:sldMk cId="0" sldId="281"/>
            <ac:spMk id="317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1:22.310" v="164" actId="20577"/>
          <ac:spMkLst>
            <pc:docMk/>
            <pc:sldMk cId="0" sldId="281"/>
            <ac:spMk id="318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1:24.813" v="165" actId="20577"/>
          <ac:spMkLst>
            <pc:docMk/>
            <pc:sldMk cId="0" sldId="281"/>
            <ac:spMk id="319" creationId="{00000000-0000-0000-0000-000000000000}"/>
          </ac:spMkLst>
        </pc:spChg>
      </pc:sldChg>
      <pc:sldChg chg="modSp">
        <pc:chgData name="Alain Casali" userId="f798282a291849ef" providerId="LiveId" clId="{8B150BA7-70D5-2143-BAA1-153D897C75C7}" dt="2022-09-05T14:01:42.693" v="170" actId="20577"/>
        <pc:sldMkLst>
          <pc:docMk/>
          <pc:sldMk cId="0" sldId="282"/>
        </pc:sldMkLst>
        <pc:spChg chg="mod">
          <ac:chgData name="Alain Casali" userId="f798282a291849ef" providerId="LiveId" clId="{8B150BA7-70D5-2143-BAA1-153D897C75C7}" dt="2022-09-05T14:01:34.494" v="167" actId="20577"/>
          <ac:spMkLst>
            <pc:docMk/>
            <pc:sldMk cId="0" sldId="282"/>
            <ac:spMk id="321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1:36.903" v="168" actId="20577"/>
          <ac:spMkLst>
            <pc:docMk/>
            <pc:sldMk cId="0" sldId="282"/>
            <ac:spMk id="334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1:39.872" v="169" actId="20577"/>
          <ac:spMkLst>
            <pc:docMk/>
            <pc:sldMk cId="0" sldId="282"/>
            <ac:spMk id="335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1:42.693" v="170" actId="20577"/>
          <ac:spMkLst>
            <pc:docMk/>
            <pc:sldMk cId="0" sldId="282"/>
            <ac:spMk id="336" creationId="{00000000-0000-0000-0000-000000000000}"/>
          </ac:spMkLst>
        </pc:spChg>
      </pc:sldChg>
      <pc:sldChg chg="modSp mod modNotes">
        <pc:chgData name="Alain Casali" userId="f798282a291849ef" providerId="LiveId" clId="{8B150BA7-70D5-2143-BAA1-153D897C75C7}" dt="2022-09-05T14:02:03.823" v="178" actId="20577"/>
        <pc:sldMkLst>
          <pc:docMk/>
          <pc:sldMk cId="0" sldId="283"/>
        </pc:sldMkLst>
        <pc:spChg chg="mod">
          <ac:chgData name="Alain Casali" userId="f798282a291849ef" providerId="LiveId" clId="{8B150BA7-70D5-2143-BAA1-153D897C75C7}" dt="2022-09-05T14:01:50.350" v="172" actId="20577"/>
          <ac:spMkLst>
            <pc:docMk/>
            <pc:sldMk cId="0" sldId="283"/>
            <ac:spMk id="340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1:58.854" v="176" actId="20577"/>
          <ac:spMkLst>
            <pc:docMk/>
            <pc:sldMk cId="0" sldId="283"/>
            <ac:spMk id="344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2:01.437" v="177" actId="20577"/>
          <ac:spMkLst>
            <pc:docMk/>
            <pc:sldMk cId="0" sldId="283"/>
            <ac:spMk id="348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0:14.425" v="158" actId="20577"/>
          <ac:spMkLst>
            <pc:docMk/>
            <pc:sldMk cId="0" sldId="283"/>
            <ac:spMk id="352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1:52.839" v="173" actId="20577"/>
          <ac:spMkLst>
            <pc:docMk/>
            <pc:sldMk cId="0" sldId="283"/>
            <ac:spMk id="354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02:03.823" v="178" actId="20577"/>
          <ac:spMkLst>
            <pc:docMk/>
            <pc:sldMk cId="0" sldId="283"/>
            <ac:spMk id="358" creationId="{00000000-0000-0000-0000-000000000000}"/>
          </ac:spMkLst>
        </pc:spChg>
        <pc:grpChg chg="mod">
          <ac:chgData name="Alain Casali" userId="f798282a291849ef" providerId="LiveId" clId="{8B150BA7-70D5-2143-BAA1-153D897C75C7}" dt="2022-09-05T14:01:56.462" v="175" actId="14100"/>
          <ac:grpSpMkLst>
            <pc:docMk/>
            <pc:sldMk cId="0" sldId="283"/>
            <ac:grpSpMk id="342" creationId="{00000000-0000-0000-0000-000000000000}"/>
          </ac:grpSpMkLst>
        </pc:grpChg>
        <pc:grpChg chg="mod">
          <ac:chgData name="Alain Casali" userId="f798282a291849ef" providerId="LiveId" clId="{8B150BA7-70D5-2143-BAA1-153D897C75C7}" dt="2022-09-05T14:01:56.462" v="175" actId="14100"/>
          <ac:grpSpMkLst>
            <pc:docMk/>
            <pc:sldMk cId="0" sldId="283"/>
            <ac:grpSpMk id="353" creationId="{00000000-0000-0000-0000-000000000000}"/>
          </ac:grpSpMkLst>
        </pc:grpChg>
      </pc:sldChg>
      <pc:sldChg chg="modSp modNotes">
        <pc:chgData name="Alain Casali" userId="f798282a291849ef" providerId="LiveId" clId="{8B150BA7-70D5-2143-BAA1-153D897C75C7}" dt="2022-09-05T14:12:17.948" v="185" actId="20577"/>
        <pc:sldMkLst>
          <pc:docMk/>
          <pc:sldMk cId="0" sldId="284"/>
        </pc:sldMkLst>
        <pc:spChg chg="mod">
          <ac:chgData name="Alain Casali" userId="f798282a291849ef" providerId="LiveId" clId="{8B150BA7-70D5-2143-BAA1-153D897C75C7}" dt="2022-09-05T14:12:17.948" v="185" actId="20577"/>
          <ac:spMkLst>
            <pc:docMk/>
            <pc:sldMk cId="0" sldId="284"/>
            <ac:spMk id="367" creationId="{00000000-0000-0000-0000-000000000000}"/>
          </ac:spMkLst>
        </pc:spChg>
      </pc:sldChg>
      <pc:sldChg chg="modSp mod modNotes">
        <pc:chgData name="Alain Casali" userId="f798282a291849ef" providerId="LiveId" clId="{8B150BA7-70D5-2143-BAA1-153D897C75C7}" dt="2022-09-05T14:13:06.805" v="202" actId="20577"/>
        <pc:sldMkLst>
          <pc:docMk/>
          <pc:sldMk cId="0" sldId="285"/>
        </pc:sldMkLst>
        <pc:spChg chg="mod">
          <ac:chgData name="Alain Casali" userId="f798282a291849ef" providerId="LiveId" clId="{8B150BA7-70D5-2143-BAA1-153D897C75C7}" dt="2022-09-05T14:12:40.910" v="194" actId="14100"/>
          <ac:spMkLst>
            <pc:docMk/>
            <pc:sldMk cId="0" sldId="285"/>
            <ac:spMk id="368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3:06.805" v="202" actId="20577"/>
          <ac:spMkLst>
            <pc:docMk/>
            <pc:sldMk cId="0" sldId="285"/>
            <ac:spMk id="369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13:51.338" v="216" actId="20577"/>
        <pc:sldMkLst>
          <pc:docMk/>
          <pc:sldMk cId="0" sldId="286"/>
        </pc:sldMkLst>
        <pc:spChg chg="mod">
          <ac:chgData name="Alain Casali" userId="f798282a291849ef" providerId="LiveId" clId="{8B150BA7-70D5-2143-BAA1-153D897C75C7}" dt="2022-09-05T14:13:31.204" v="210" actId="20577"/>
          <ac:spMkLst>
            <pc:docMk/>
            <pc:sldMk cId="0" sldId="286"/>
            <ac:spMk id="375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3:18.261" v="205" actId="20577"/>
          <ac:spMkLst>
            <pc:docMk/>
            <pc:sldMk cId="0" sldId="286"/>
            <ac:spMk id="377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3:25.316" v="208" actId="20577"/>
          <ac:spMkLst>
            <pc:docMk/>
            <pc:sldMk cId="0" sldId="286"/>
            <ac:spMk id="378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3:51.338" v="216" actId="20577"/>
          <ac:spMkLst>
            <pc:docMk/>
            <pc:sldMk cId="0" sldId="286"/>
            <ac:spMk id="379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14:11.481" v="222" actId="20577"/>
        <pc:sldMkLst>
          <pc:docMk/>
          <pc:sldMk cId="0" sldId="287"/>
        </pc:sldMkLst>
        <pc:spChg chg="mod">
          <ac:chgData name="Alain Casali" userId="f798282a291849ef" providerId="LiveId" clId="{8B150BA7-70D5-2143-BAA1-153D897C75C7}" dt="2022-09-05T14:14:11.481" v="222" actId="20577"/>
          <ac:spMkLst>
            <pc:docMk/>
            <pc:sldMk cId="0" sldId="287"/>
            <ac:spMk id="382" creationId="{00000000-0000-0000-0000-000000000000}"/>
          </ac:spMkLst>
        </pc:spChg>
      </pc:sldChg>
      <pc:sldChg chg="modSp">
        <pc:chgData name="Alain Casali" userId="f798282a291849ef" providerId="LiveId" clId="{8B150BA7-70D5-2143-BAA1-153D897C75C7}" dt="2022-09-05T14:14:26.713" v="227" actId="20577"/>
        <pc:sldMkLst>
          <pc:docMk/>
          <pc:sldMk cId="0" sldId="288"/>
        </pc:sldMkLst>
        <pc:spChg chg="mod">
          <ac:chgData name="Alain Casali" userId="f798282a291849ef" providerId="LiveId" clId="{8B150BA7-70D5-2143-BAA1-153D897C75C7}" dt="2022-09-05T14:14:20.055" v="224" actId="20577"/>
          <ac:spMkLst>
            <pc:docMk/>
            <pc:sldMk cId="0" sldId="288"/>
            <ac:spMk id="410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4:24.976" v="226" actId="20577"/>
          <ac:spMkLst>
            <pc:docMk/>
            <pc:sldMk cId="0" sldId="288"/>
            <ac:spMk id="411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4:26.713" v="227" actId="20577"/>
          <ac:spMkLst>
            <pc:docMk/>
            <pc:sldMk cId="0" sldId="288"/>
            <ac:spMk id="412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14:41.352" v="232" actId="20577"/>
        <pc:sldMkLst>
          <pc:docMk/>
          <pc:sldMk cId="0" sldId="289"/>
        </pc:sldMkLst>
        <pc:spChg chg="mod">
          <ac:chgData name="Alain Casali" userId="f798282a291849ef" providerId="LiveId" clId="{8B150BA7-70D5-2143-BAA1-153D897C75C7}" dt="2022-09-05T14:14:41.352" v="232" actId="20577"/>
          <ac:spMkLst>
            <pc:docMk/>
            <pc:sldMk cId="0" sldId="289"/>
            <ac:spMk id="414" creationId="{00000000-0000-0000-0000-000000000000}"/>
          </ac:spMkLst>
        </pc:spChg>
      </pc:sldChg>
      <pc:sldChg chg="modSp">
        <pc:chgData name="Alain Casali" userId="f798282a291849ef" providerId="LiveId" clId="{8B150BA7-70D5-2143-BAA1-153D897C75C7}" dt="2022-09-05T14:15:34.687" v="251" actId="20577"/>
        <pc:sldMkLst>
          <pc:docMk/>
          <pc:sldMk cId="0" sldId="292"/>
        </pc:sldMkLst>
        <pc:spChg chg="mod">
          <ac:chgData name="Alain Casali" userId="f798282a291849ef" providerId="LiveId" clId="{8B150BA7-70D5-2143-BAA1-153D897C75C7}" dt="2022-09-05T14:15:34.687" v="251" actId="20577"/>
          <ac:spMkLst>
            <pc:docMk/>
            <pc:sldMk cId="0" sldId="292"/>
            <ac:spMk id="440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15:55.204" v="258" actId="20577"/>
        <pc:sldMkLst>
          <pc:docMk/>
          <pc:sldMk cId="0" sldId="293"/>
        </pc:sldMkLst>
        <pc:spChg chg="mod">
          <ac:chgData name="Alain Casali" userId="f798282a291849ef" providerId="LiveId" clId="{8B150BA7-70D5-2143-BAA1-153D897C75C7}" dt="2022-09-05T14:15:55.204" v="258" actId="20577"/>
          <ac:spMkLst>
            <pc:docMk/>
            <pc:sldMk cId="0" sldId="293"/>
            <ac:spMk id="450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17:28.906" v="298" actId="20577"/>
        <pc:sldMkLst>
          <pc:docMk/>
          <pc:sldMk cId="0" sldId="294"/>
        </pc:sldMkLst>
        <pc:spChg chg="mod">
          <ac:chgData name="Alain Casali" userId="f798282a291849ef" providerId="LiveId" clId="{8B150BA7-70D5-2143-BAA1-153D897C75C7}" dt="2022-09-05T14:17:07.802" v="289" actId="20577"/>
          <ac:spMkLst>
            <pc:docMk/>
            <pc:sldMk cId="0" sldId="294"/>
            <ac:spMk id="451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6:38.333" v="277" actId="20577"/>
          <ac:spMkLst>
            <pc:docMk/>
            <pc:sldMk cId="0" sldId="294"/>
            <ac:spMk id="452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6:49.443" v="283" actId="20577"/>
          <ac:spMkLst>
            <pc:docMk/>
            <pc:sldMk cId="0" sldId="294"/>
            <ac:spMk id="457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7:22.458" v="295" actId="20577"/>
          <ac:spMkLst>
            <pc:docMk/>
            <pc:sldMk cId="0" sldId="294"/>
            <ac:spMk id="465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7:28.906" v="298" actId="20577"/>
          <ac:spMkLst>
            <pc:docMk/>
            <pc:sldMk cId="0" sldId="294"/>
            <ac:spMk id="466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18:07.840" v="315" actId="20577"/>
        <pc:sldMkLst>
          <pc:docMk/>
          <pc:sldMk cId="0" sldId="295"/>
        </pc:sldMkLst>
        <pc:spChg chg="mod">
          <ac:chgData name="Alain Casali" userId="f798282a291849ef" providerId="LiveId" clId="{8B150BA7-70D5-2143-BAA1-153D897C75C7}" dt="2022-09-05T14:17:52.250" v="309" actId="20577"/>
          <ac:spMkLst>
            <pc:docMk/>
            <pc:sldMk cId="0" sldId="295"/>
            <ac:spMk id="467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7:46.832" v="306" actId="20577"/>
          <ac:spMkLst>
            <pc:docMk/>
            <pc:sldMk cId="0" sldId="295"/>
            <ac:spMk id="468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7:58.640" v="312" actId="20577"/>
          <ac:spMkLst>
            <pc:docMk/>
            <pc:sldMk cId="0" sldId="295"/>
            <ac:spMk id="469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8:03.904" v="314" actId="20577"/>
          <ac:spMkLst>
            <pc:docMk/>
            <pc:sldMk cId="0" sldId="295"/>
            <ac:spMk id="470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8:07.840" v="315" actId="20577"/>
          <ac:spMkLst>
            <pc:docMk/>
            <pc:sldMk cId="0" sldId="295"/>
            <ac:spMk id="471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19:47.494" v="354" actId="20577"/>
        <pc:sldMkLst>
          <pc:docMk/>
          <pc:sldMk cId="0" sldId="297"/>
        </pc:sldMkLst>
        <pc:spChg chg="mod">
          <ac:chgData name="Alain Casali" userId="f798282a291849ef" providerId="LiveId" clId="{8B150BA7-70D5-2143-BAA1-153D897C75C7}" dt="2022-09-05T14:19:37.174" v="349" actId="20577"/>
          <ac:spMkLst>
            <pc:docMk/>
            <pc:sldMk cId="0" sldId="297"/>
            <ac:spMk id="476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9:47.494" v="354" actId="20577"/>
          <ac:spMkLst>
            <pc:docMk/>
            <pc:sldMk cId="0" sldId="297"/>
            <ac:spMk id="477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9:07.973" v="336" actId="20577"/>
          <ac:spMkLst>
            <pc:docMk/>
            <pc:sldMk cId="0" sldId="297"/>
            <ac:spMk id="480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9:10.213" v="337" actId="20577"/>
          <ac:spMkLst>
            <pc:docMk/>
            <pc:sldMk cId="0" sldId="297"/>
            <ac:spMk id="482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9:17.100" v="341" actId="20577"/>
          <ac:spMkLst>
            <pc:docMk/>
            <pc:sldMk cId="0" sldId="297"/>
            <ac:spMk id="483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19:21.158" v="343" actId="20577"/>
          <ac:spMkLst>
            <pc:docMk/>
            <pc:sldMk cId="0" sldId="297"/>
            <ac:spMk id="484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20:26.555" v="372" actId="20577"/>
        <pc:sldMkLst>
          <pc:docMk/>
          <pc:sldMk cId="0" sldId="298"/>
        </pc:sldMkLst>
        <pc:spChg chg="mod">
          <ac:chgData name="Alain Casali" userId="f798282a291849ef" providerId="LiveId" clId="{8B150BA7-70D5-2143-BAA1-153D897C75C7}" dt="2022-09-05T14:20:26.555" v="372" actId="20577"/>
          <ac:spMkLst>
            <pc:docMk/>
            <pc:sldMk cId="0" sldId="298"/>
            <ac:spMk id="486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20:48.699" v="380" actId="20577"/>
        <pc:sldMkLst>
          <pc:docMk/>
          <pc:sldMk cId="0" sldId="299"/>
        </pc:sldMkLst>
        <pc:spChg chg="mod">
          <ac:chgData name="Alain Casali" userId="f798282a291849ef" providerId="LiveId" clId="{8B150BA7-70D5-2143-BAA1-153D897C75C7}" dt="2022-09-05T14:20:48.699" v="380" actId="20577"/>
          <ac:spMkLst>
            <pc:docMk/>
            <pc:sldMk cId="0" sldId="299"/>
            <ac:spMk id="489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22:41.452" v="438" actId="1037"/>
        <pc:sldMkLst>
          <pc:docMk/>
          <pc:sldMk cId="0" sldId="301"/>
        </pc:sldMkLst>
        <pc:spChg chg="mod">
          <ac:chgData name="Alain Casali" userId="f798282a291849ef" providerId="LiveId" clId="{8B150BA7-70D5-2143-BAA1-153D897C75C7}" dt="2022-09-05T14:21:21.930" v="388" actId="20577"/>
          <ac:spMkLst>
            <pc:docMk/>
            <pc:sldMk cId="0" sldId="301"/>
            <ac:spMk id="495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2:23.133" v="420" actId="20577"/>
          <ac:spMkLst>
            <pc:docMk/>
            <pc:sldMk cId="0" sldId="301"/>
            <ac:spMk id="496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1:27.186" v="390" actId="20577"/>
          <ac:spMkLst>
            <pc:docMk/>
            <pc:sldMk cId="0" sldId="301"/>
            <ac:spMk id="498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2:03.822" v="402" actId="20577"/>
          <ac:spMkLst>
            <pc:docMk/>
            <pc:sldMk cId="0" sldId="301"/>
            <ac:spMk id="501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2:41.452" v="438" actId="1037"/>
          <ac:spMkLst>
            <pc:docMk/>
            <pc:sldMk cId="0" sldId="301"/>
            <ac:spMk id="508" creationId="{00000000-0000-0000-0000-000000000000}"/>
          </ac:spMkLst>
        </pc:spChg>
        <pc:grpChg chg="mod">
          <ac:chgData name="Alain Casali" userId="f798282a291849ef" providerId="LiveId" clId="{8B150BA7-70D5-2143-BAA1-153D897C75C7}" dt="2022-09-05T14:21:53.990" v="397" actId="14100"/>
          <ac:grpSpMkLst>
            <pc:docMk/>
            <pc:sldMk cId="0" sldId="301"/>
            <ac:grpSpMk id="507" creationId="{00000000-0000-0000-0000-000000000000}"/>
          </ac:grpSpMkLst>
        </pc:grpChg>
      </pc:sldChg>
      <pc:sldChg chg="modSp mod">
        <pc:chgData name="Alain Casali" userId="f798282a291849ef" providerId="LiveId" clId="{8B150BA7-70D5-2143-BAA1-153D897C75C7}" dt="2022-09-05T14:23:11.603" v="446" actId="20577"/>
        <pc:sldMkLst>
          <pc:docMk/>
          <pc:sldMk cId="0" sldId="302"/>
        </pc:sldMkLst>
        <pc:spChg chg="mod">
          <ac:chgData name="Alain Casali" userId="f798282a291849ef" providerId="LiveId" clId="{8B150BA7-70D5-2143-BAA1-153D897C75C7}" dt="2022-09-05T14:22:57.523" v="441" actId="20577"/>
          <ac:spMkLst>
            <pc:docMk/>
            <pc:sldMk cId="0" sldId="302"/>
            <ac:spMk id="515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3:00.845" v="442" actId="20577"/>
          <ac:spMkLst>
            <pc:docMk/>
            <pc:sldMk cId="0" sldId="302"/>
            <ac:spMk id="516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3:11.603" v="446" actId="20577"/>
          <ac:spMkLst>
            <pc:docMk/>
            <pc:sldMk cId="0" sldId="302"/>
            <ac:spMk id="519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24:03.193" v="465" actId="20577"/>
        <pc:sldMkLst>
          <pc:docMk/>
          <pc:sldMk cId="0" sldId="303"/>
        </pc:sldMkLst>
        <pc:spChg chg="mod">
          <ac:chgData name="Alain Casali" userId="f798282a291849ef" providerId="LiveId" clId="{8B150BA7-70D5-2143-BAA1-153D897C75C7}" dt="2022-09-05T14:23:43.361" v="459" actId="20577"/>
          <ac:spMkLst>
            <pc:docMk/>
            <pc:sldMk cId="0" sldId="303"/>
            <ac:spMk id="522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3:23.668" v="449" actId="20577"/>
          <ac:spMkLst>
            <pc:docMk/>
            <pc:sldMk cId="0" sldId="303"/>
            <ac:spMk id="524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4:00.338" v="464" actId="20577"/>
          <ac:spMkLst>
            <pc:docMk/>
            <pc:sldMk cId="0" sldId="303"/>
            <ac:spMk id="529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4:03.193" v="465" actId="20577"/>
          <ac:spMkLst>
            <pc:docMk/>
            <pc:sldMk cId="0" sldId="303"/>
            <ac:spMk id="531" creationId="{00000000-0000-0000-0000-000000000000}"/>
          </ac:spMkLst>
        </pc:spChg>
      </pc:sldChg>
      <pc:sldChg chg="modSp mod">
        <pc:chgData name="Alain Casali" userId="f798282a291849ef" providerId="LiveId" clId="{8B150BA7-70D5-2143-BAA1-153D897C75C7}" dt="2022-09-05T14:26:51.097" v="511" actId="1036"/>
        <pc:sldMkLst>
          <pc:docMk/>
          <pc:sldMk cId="0" sldId="304"/>
        </pc:sldMkLst>
        <pc:spChg chg="mod">
          <ac:chgData name="Alain Casali" userId="f798282a291849ef" providerId="LiveId" clId="{8B150BA7-70D5-2143-BAA1-153D897C75C7}" dt="2022-09-05T14:24:31.377" v="477" actId="20577"/>
          <ac:spMkLst>
            <pc:docMk/>
            <pc:sldMk cId="0" sldId="304"/>
            <ac:spMk id="535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4:16.177" v="470" actId="20577"/>
          <ac:spMkLst>
            <pc:docMk/>
            <pc:sldMk cId="0" sldId="304"/>
            <ac:spMk id="537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4:52.632" v="486" actId="20577"/>
          <ac:spMkLst>
            <pc:docMk/>
            <pc:sldMk cId="0" sldId="304"/>
            <ac:spMk id="539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6:11.989" v="504" actId="14100"/>
          <ac:spMkLst>
            <pc:docMk/>
            <pc:sldMk cId="0" sldId="304"/>
            <ac:spMk id="541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6:45.510" v="507" actId="14100"/>
          <ac:spMkLst>
            <pc:docMk/>
            <pc:sldMk cId="0" sldId="304"/>
            <ac:spMk id="551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6:51.097" v="511" actId="1036"/>
          <ac:spMkLst>
            <pc:docMk/>
            <pc:sldMk cId="0" sldId="304"/>
            <ac:spMk id="552" creationId="{00000000-0000-0000-0000-000000000000}"/>
          </ac:spMkLst>
        </pc:spChg>
        <pc:grpChg chg="mod">
          <ac:chgData name="Alain Casali" userId="f798282a291849ef" providerId="LiveId" clId="{8B150BA7-70D5-2143-BAA1-153D897C75C7}" dt="2022-09-05T14:25:20.348" v="495" actId="1076"/>
          <ac:grpSpMkLst>
            <pc:docMk/>
            <pc:sldMk cId="0" sldId="304"/>
            <ac:grpSpMk id="549" creationId="{00000000-0000-0000-0000-000000000000}"/>
          </ac:grpSpMkLst>
        </pc:grpChg>
      </pc:sldChg>
      <pc:sldChg chg="modSp mod">
        <pc:chgData name="Alain Casali" userId="f798282a291849ef" providerId="LiveId" clId="{8B150BA7-70D5-2143-BAA1-153D897C75C7}" dt="2022-09-05T14:25:48.479" v="502" actId="20577"/>
        <pc:sldMkLst>
          <pc:docMk/>
          <pc:sldMk cId="0" sldId="305"/>
        </pc:sldMkLst>
        <pc:spChg chg="mod">
          <ac:chgData name="Alain Casali" userId="f798282a291849ef" providerId="LiveId" clId="{8B150BA7-70D5-2143-BAA1-153D897C75C7}" dt="2022-09-05T14:25:38.798" v="499" actId="20577"/>
          <ac:spMkLst>
            <pc:docMk/>
            <pc:sldMk cId="0" sldId="305"/>
            <ac:spMk id="557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5:27.573" v="497" actId="20577"/>
          <ac:spMkLst>
            <pc:docMk/>
            <pc:sldMk cId="0" sldId="305"/>
            <ac:spMk id="558" creationId="{00000000-0000-0000-0000-000000000000}"/>
          </ac:spMkLst>
        </pc:spChg>
        <pc:spChg chg="mod">
          <ac:chgData name="Alain Casali" userId="f798282a291849ef" providerId="LiveId" clId="{8B150BA7-70D5-2143-BAA1-153D897C75C7}" dt="2022-09-05T14:25:48.479" v="502" actId="20577"/>
          <ac:spMkLst>
            <pc:docMk/>
            <pc:sldMk cId="0" sldId="305"/>
            <ac:spMk id="561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9-07T19:13:10.939" idx="1">
    <p:pos x="0" y="0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9-07T19:13:10.939" idx="2">
    <p:pos x="0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FFFFFF"/>
                </a:solidFill>
                <a:latin typeface="Gill Sans MT"/>
              </a:rPr>
              <a:t>Click to move the slide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fr-FR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6FFD237D-1D42-487E-9D7D-7BBD8301EA14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8CC4AD6-F771-4B2F-B39E-2C276AD88CE6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3283605-5366-43DA-9C93-D86D40DF2677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15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05441AC-1388-4639-8610-9E7EF895B9BD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16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23B49AD-7B28-403F-8EE3-3E6E52C84E99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17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9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842A71E-3FC1-4382-A857-73DC18E62D17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18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1842A71E-3FC1-4382-A857-73DC18E62D17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19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1361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2A68E95-8857-4FF7-8CCA-E72F7B981729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D752389-2049-44FA-93DB-2640C8DFA34D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3F642485-F1A8-4BEC-930E-0B000282AD8C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E4A0A9B2-1915-48A1-8B94-E3696EA3CE53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24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788A51E-9D6B-4C12-9B10-713A4B337796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27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3154796-2B0C-4F35-9A7E-078A714D4C17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4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6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4DF4B8F8-76DA-4A74-A2D1-1D149452C42B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28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6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6E4A7613-3374-42A8-8AE9-FB4A95D0D38F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31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CD163A0-3D5D-40EB-9708-A77CAA5F59DC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32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54AD4CB-5958-49B7-BBD3-B483DFE82611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33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B4F32DF-2ECE-4F73-83D9-7471E20DFF19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42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7DA6DF7-C866-40D2-A8DD-81F362A308EF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46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FFD237D-1D42-487E-9D7D-7BBD8301EA14}" type="slidenum">
              <a:rPr lang="fr-FR" sz="1400" b="0" strike="noStrike" spc="-1" smtClean="0">
                <a:latin typeface="Times New Roman"/>
              </a:rPr>
              <a:t>47</a:t>
            </a:fld>
            <a:endParaRPr lang="fr-F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80277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2940CAE-90B9-4BD4-86F1-8B307A0D857B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49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DC39ADF3-2D4B-4B59-A440-8306E4FA2088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50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954FD13D-91EF-4794-9000-370EF4E1B24C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51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034A28C-0F05-4D91-9532-37E3FBB9B13E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6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23D2E7CA-8616-4386-B82A-D80251AAE3C8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52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A5496D7-4956-41A8-BF2B-97EEDD37FCEE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53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6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9CA6D14-706C-4ABF-866A-AF9A4CA5A099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7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831C1F2-D9DA-46EB-BECC-CBB591FEE9FA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8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831C1F2-D9DA-46EB-BECC-CBB591FEE9FA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9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2656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831C1F2-D9DA-46EB-BECC-CBB591FEE9FA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10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7805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C0351100-F2A4-44C0-9C93-527D402C4F20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12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Rectangle 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F2A3072-145F-4240-B244-E3A027AD04ED}" type="slidenum">
              <a:rPr lang="fr-FR" sz="1200" b="0" strike="noStrike" spc="-1">
                <a:solidFill>
                  <a:srgbClr val="000000"/>
                </a:solidFill>
                <a:latin typeface="Calibri"/>
              </a:rPr>
              <a:t>13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5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5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F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02320" y="2386800"/>
            <a:ext cx="6939000" cy="1645560"/>
          </a:xfrm>
          <a:prstGeom prst="rect">
            <a:avLst/>
          </a:prstGeom>
        </p:spPr>
        <p:txBody>
          <a:bodyPr lIns="274320" tIns="182880" rIns="274320" bIns="182880"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3500" b="0" strike="noStrike" cap="all" spc="199">
                <a:solidFill>
                  <a:srgbClr val="262626"/>
                </a:solidFill>
                <a:latin typeface="Gill Sans MT"/>
              </a:rPr>
              <a:t>Modifiez le style du titre</a:t>
            </a:r>
            <a:endParaRPr lang="en-US" sz="3500" b="0" strike="noStrike" spc="-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5978880" y="6238800"/>
            <a:ext cx="2064960" cy="323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FB7B99A6-BDBF-4E74-871F-8B76FA0016FB}" type="datetime">
              <a:rPr lang="en-US" sz="1000" b="0" strike="noStrike" spc="-1">
                <a:solidFill>
                  <a:srgbClr val="FFFFFF">
                    <a:alpha val="70000"/>
                  </a:srgbClr>
                </a:solidFill>
                <a:latin typeface="Gill Sans MT"/>
              </a:rPr>
              <a:t>9/3/24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1102320" y="6236280"/>
            <a:ext cx="4556160" cy="319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240040" y="6217920"/>
            <a:ext cx="365400" cy="365400"/>
          </a:xfrm>
          <a:prstGeom prst="rect">
            <a:avLst/>
          </a:prstGeom>
        </p:spPr>
        <p:txBody>
          <a:bodyPr lIns="18360" rIns="18360" anchor="ctr">
            <a:noAutofit/>
          </a:bodyPr>
          <a:lstStyle/>
          <a:p>
            <a:pPr algn="ctr">
              <a:lnSpc>
                <a:spcPct val="100000"/>
              </a:lnSpc>
            </a:pPr>
            <a:fld id="{2CE9D80A-88E6-4ECD-8CC9-4FC08C91C270}" type="slidenum">
              <a:rPr lang="en-US" sz="1100" b="0" strike="noStrike" spc="-1">
                <a:solidFill>
                  <a:srgbClr val="FFFFFF"/>
                </a:solidFill>
                <a:latin typeface="Gill Sans MT"/>
              </a:rPr>
              <a:t>‹N°›</a:t>
            </a:fld>
            <a:endParaRPr lang="fr-FR" sz="11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FFFFFF"/>
                </a:solidFill>
                <a:latin typeface="Gill Sans MT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FFFFFF"/>
                </a:solidFill>
                <a:latin typeface="Gill Sans MT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FFFFFF"/>
                </a:solidFill>
                <a:latin typeface="Gill Sans MT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FFFFFF"/>
                </a:solidFill>
                <a:latin typeface="Gill Sans MT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latin typeface="Gill Sans MT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latin typeface="Gill Sans MT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FFFFFF"/>
                </a:solidFill>
                <a:latin typeface="Gill Sans M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605960" y="964800"/>
            <a:ext cx="5937480" cy="1188360"/>
          </a:xfrm>
          <a:prstGeom prst="rect">
            <a:avLst/>
          </a:prstGeom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Modifiez le style du titre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605960" y="2638080"/>
            <a:ext cx="5937480" cy="31017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262626"/>
                </a:solidFill>
                <a:latin typeface="Gill Sans MT"/>
              </a:rPr>
              <a:t>Cliquez pour modifier les styles du texte du masque</a:t>
            </a:r>
            <a:endParaRPr lang="en-US" sz="1800" b="0" strike="noStrike" spc="-1">
              <a:solidFill>
                <a:srgbClr val="262626"/>
              </a:solidFill>
              <a:latin typeface="Gill Sans MT"/>
            </a:endParaRPr>
          </a:p>
          <a:p>
            <a:pPr marL="457200" lvl="1" indent="-22824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262626"/>
                </a:solidFill>
                <a:latin typeface="Gill Sans MT"/>
              </a:rPr>
              <a:t>Deuxième niveau</a:t>
            </a:r>
            <a:endParaRPr lang="en-US" sz="1600" b="0" strike="noStrike" spc="-1">
              <a:solidFill>
                <a:srgbClr val="262626"/>
              </a:solidFill>
              <a:latin typeface="Gill Sans MT"/>
            </a:endParaRPr>
          </a:p>
          <a:p>
            <a:pPr marL="685800" lvl="2" indent="-22824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262626"/>
                </a:solidFill>
                <a:latin typeface="Gill Sans MT"/>
              </a:rPr>
              <a:t>Troisième niveau</a:t>
            </a:r>
            <a:endParaRPr lang="en-US" sz="1600" b="0" strike="noStrike" spc="-1">
              <a:solidFill>
                <a:srgbClr val="262626"/>
              </a:solidFill>
              <a:latin typeface="Gill Sans MT"/>
            </a:endParaRPr>
          </a:p>
          <a:p>
            <a:pPr marL="914400" lvl="3" indent="-22824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262626"/>
                </a:solidFill>
                <a:latin typeface="Gill Sans MT"/>
              </a:rPr>
              <a:t>Quatrième niveau</a:t>
            </a:r>
            <a:endParaRPr lang="en-US" sz="1600" b="0" strike="noStrike" spc="-1">
              <a:solidFill>
                <a:srgbClr val="262626"/>
              </a:solidFill>
              <a:latin typeface="Gill Sans MT"/>
            </a:endParaRPr>
          </a:p>
          <a:p>
            <a:pPr marL="1143000" lvl="4" indent="-228240">
              <a:lnSpc>
                <a:spcPct val="100000"/>
              </a:lnSpc>
              <a:spcBef>
                <a:spcPts val="1001"/>
              </a:spcBef>
              <a:buClr>
                <a:srgbClr val="9BAFB5"/>
              </a:buClr>
              <a:buFont typeface="Arial"/>
              <a:buChar char="•"/>
            </a:pPr>
            <a:r>
              <a:rPr lang="fr-FR" sz="1600" b="0" strike="noStrike" spc="-1">
                <a:solidFill>
                  <a:srgbClr val="262626"/>
                </a:solidFill>
                <a:latin typeface="Gill Sans MT"/>
              </a:rPr>
              <a:t>Cinquième niveau</a:t>
            </a:r>
            <a:endParaRPr lang="en-US" sz="1600" b="0" strike="noStrike" spc="-1">
              <a:solidFill>
                <a:srgbClr val="262626"/>
              </a:solidFill>
              <a:latin typeface="Gill Sans MT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5978880" y="6238800"/>
            <a:ext cx="2064960" cy="323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27079D23-D82A-47CE-9B30-585FA993CFD2}" type="datetime">
              <a:rPr lang="en-US" sz="1000" b="0" strike="noStrike" spc="-1">
                <a:solidFill>
                  <a:srgbClr val="000000">
                    <a:alpha val="70000"/>
                  </a:srgbClr>
                </a:solidFill>
                <a:latin typeface="Gill Sans MT"/>
              </a:rPr>
              <a:t>9/3/24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1102320" y="6236280"/>
            <a:ext cx="4556160" cy="319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240040" y="6217920"/>
            <a:ext cx="365400" cy="365400"/>
          </a:xfrm>
          <a:prstGeom prst="rect">
            <a:avLst/>
          </a:prstGeom>
        </p:spPr>
        <p:txBody>
          <a:bodyPr lIns="18360" rIns="18360" anchor="ctr">
            <a:noAutofit/>
          </a:bodyPr>
          <a:lstStyle/>
          <a:p>
            <a:pPr algn="ctr">
              <a:lnSpc>
                <a:spcPct val="100000"/>
              </a:lnSpc>
            </a:pPr>
            <a:fld id="{9A7994FB-7B60-40A6-BBE5-75749FE0764F}" type="slidenum">
              <a:rPr lang="en-US" sz="1100" b="0" strike="noStrike" spc="-1">
                <a:solidFill>
                  <a:srgbClr val="FFFFFF"/>
                </a:solidFill>
                <a:latin typeface="Gill Sans MT"/>
              </a:rPr>
              <a:t>‹N°›</a:t>
            </a:fld>
            <a:endParaRPr lang="fr-FR" sz="11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5978880" y="6238800"/>
            <a:ext cx="2064960" cy="3236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B272DE64-31BB-4D24-935D-1ACDE0BFC0CA}" type="datetime">
              <a:rPr lang="en-US" sz="1000" b="0" strike="noStrike" spc="-1">
                <a:solidFill>
                  <a:srgbClr val="000000">
                    <a:alpha val="70000"/>
                  </a:srgbClr>
                </a:solidFill>
                <a:latin typeface="Gill Sans MT"/>
              </a:rPr>
              <a:t>9/3/24</a:t>
            </a:fld>
            <a:endParaRPr lang="fr-FR" sz="10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1102320" y="6236280"/>
            <a:ext cx="4556160" cy="319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240040" y="6217920"/>
            <a:ext cx="365400" cy="365400"/>
          </a:xfrm>
          <a:prstGeom prst="rect">
            <a:avLst/>
          </a:prstGeom>
        </p:spPr>
        <p:txBody>
          <a:bodyPr lIns="18360" rIns="18360" anchor="ctr">
            <a:noAutofit/>
          </a:bodyPr>
          <a:lstStyle/>
          <a:p>
            <a:pPr algn="ctr">
              <a:lnSpc>
                <a:spcPct val="100000"/>
              </a:lnSpc>
            </a:pPr>
            <a:fld id="{22359346-62B2-4059-8202-6ED8F18C94CE}" type="slidenum">
              <a:rPr lang="en-US" sz="1100" b="0" strike="noStrike" spc="-1">
                <a:solidFill>
                  <a:srgbClr val="FFFFFF"/>
                </a:solidFill>
                <a:latin typeface="Gill Sans MT"/>
              </a:rPr>
              <a:t>‹N°›</a:t>
            </a:fld>
            <a:endParaRPr lang="fr-FR" sz="11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Gill Sans MT"/>
              </a:rPr>
              <a:t>Click to edit the title text format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262626"/>
                </a:solidFill>
                <a:latin typeface="Gill Sans MT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262626"/>
                </a:solidFill>
                <a:latin typeface="Gill Sans MT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strike="noStrike" spc="-1">
                <a:solidFill>
                  <a:srgbClr val="262626"/>
                </a:solidFill>
                <a:latin typeface="Gill Sans MT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strike="noStrike" spc="-1">
                <a:solidFill>
                  <a:srgbClr val="262626"/>
                </a:solidFill>
                <a:latin typeface="Gill Sans MT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262626"/>
                </a:solidFill>
                <a:latin typeface="Gill Sans MT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262626"/>
                </a:solidFill>
                <a:latin typeface="Gill Sans MT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262626"/>
                </a:solidFill>
                <a:latin typeface="Gill Sans MT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Mico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hyperlink" Target="https://www.youtube.com/@AdrienLinuxtricks" TargetMode="External"/><Relationship Id="rId4" Type="http://schemas.openxmlformats.org/officeDocument/2006/relationships/hyperlink" Target="https://www.youtube.com/@Underscore_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6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s://www.youtube.com/watch?v=n4QheSThrC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jpeg"/><Relationship Id="rId5" Type="http://schemas.openxmlformats.org/officeDocument/2006/relationships/hyperlink" Target="https://en.wikipedia.org/wiki/Space_Race" TargetMode="External"/><Relationship Id="rId4" Type="http://schemas.openxmlformats.org/officeDocument/2006/relationships/hyperlink" Target="https://fr.wikipedia.org/wiki/Course_&#224;_l%27espac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ereference_operator" TargetMode="External"/><Relationship Id="rId3" Type="http://schemas.openxmlformats.org/officeDocument/2006/relationships/hyperlink" Target="https://en.wikipedia.org/wiki/Goto" TargetMode="External"/><Relationship Id="rId7" Type="http://schemas.openxmlformats.org/officeDocument/2006/relationships/hyperlink" Target="https://en.wikipedia.org/wiki/Preprocesso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en.wikipedia.org/wiki/Assertion_(software_development)#Assertions_for_run-time_checking" TargetMode="External"/><Relationship Id="rId5" Type="http://schemas.openxmlformats.org/officeDocument/2006/relationships/hyperlink" Target="https://en.wikipedia.org/wiki/Memory_management#DYNAMIC" TargetMode="External"/><Relationship Id="rId10" Type="http://schemas.openxmlformats.org/officeDocument/2006/relationships/hyperlink" Target="https://en.wikipedia.org/wiki/The_Power_of_10:_Rules_for_Developing_Safety-Critical_Code" TargetMode="External"/><Relationship Id="rId4" Type="http://schemas.openxmlformats.org/officeDocument/2006/relationships/hyperlink" Target="https://en.wikipedia.org/wiki/Recursion_(computer_science)" TargetMode="External"/><Relationship Id="rId9" Type="http://schemas.openxmlformats.org/officeDocument/2006/relationships/hyperlink" Target="https://en.wikipedia.org/wiki/Function_pointer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ut.univ-amu.fr/fr/actualites/journee-sport-iu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ens.casali.me/" TargetMode="External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discord.gg/YfVCKP6yf3" TargetMode="External"/><Relationship Id="rId5" Type="http://schemas.openxmlformats.org/officeDocument/2006/relationships/hyperlink" Target="https://discord.gg/apDPpk5RSe" TargetMode="External"/><Relationship Id="rId4" Type="http://schemas.openxmlformats.org/officeDocument/2006/relationships/hyperlink" Target="mailto:alain.casali@univ-amu.fr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s.casali.me/category/r1-01-init-dev/r1-01-plannin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s.casali.me/category/r1-01-init-dev/r1-01-mini-test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-vdi-etu-ha.univ-amu.f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re 1"/>
          <p:cNvSpPr txBox="1"/>
          <p:nvPr/>
        </p:nvSpPr>
        <p:spPr>
          <a:xfrm>
            <a:off x="1102320" y="2386800"/>
            <a:ext cx="6939000" cy="1645560"/>
          </a:xfrm>
          <a:prstGeom prst="rect">
            <a:avLst/>
          </a:prstGeom>
          <a:solidFill>
            <a:srgbClr val="FFFFFF"/>
          </a:solidFill>
          <a:ln w="38160" cap="sq">
            <a:solidFill>
              <a:srgbClr val="404040"/>
            </a:solidFill>
            <a:miter/>
          </a:ln>
        </p:spPr>
        <p:txBody>
          <a:bodyPr lIns="274320" tIns="182880" rIns="274320" bIns="182880" anchor="ctr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3500" b="0" strike="noStrike" cap="all" spc="199">
                <a:solidFill>
                  <a:srgbClr val="262626"/>
                </a:solidFill>
                <a:latin typeface="Gill Sans MT"/>
              </a:rPr>
              <a:t>R1.01 - Initiation au développement </a:t>
            </a:r>
            <a:endParaRPr lang="en-US" sz="3500" b="0" strike="noStrike" spc="-1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130" name="Sous-titre 2"/>
          <p:cNvSpPr txBox="1"/>
          <p:nvPr/>
        </p:nvSpPr>
        <p:spPr>
          <a:xfrm>
            <a:off x="2021400" y="4352400"/>
            <a:ext cx="5100840" cy="12394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fr-FR" sz="1900" b="0" strike="noStrike" spc="-1">
                <a:solidFill>
                  <a:srgbClr val="FFFFFF"/>
                </a:solidFill>
                <a:latin typeface="Gill Sans MT"/>
              </a:rPr>
              <a:t>A. Casali</a:t>
            </a:r>
            <a:endParaRPr lang="fr-FR" sz="19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 dirty="0">
                <a:solidFill>
                  <a:srgbClr val="000000"/>
                </a:solidFill>
                <a:latin typeface="Gill Sans MT"/>
              </a:rPr>
              <a:t>A. Info diverses</a:t>
            </a:r>
            <a:endParaRPr lang="fr-FR" sz="4900" b="0" strike="noStrike" spc="-1" dirty="0">
              <a:latin typeface="Arial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398A708-5994-A635-8EC0-2824E4C3C7CE}"/>
              </a:ext>
            </a:extLst>
          </p:cNvPr>
          <p:cNvSpPr/>
          <p:nvPr/>
        </p:nvSpPr>
        <p:spPr>
          <a:xfrm>
            <a:off x="676154" y="1600097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A.14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Gill Sans MT"/>
              </a:rPr>
              <a:t>Youtube</a:t>
            </a: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 Game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D97D31-8BC3-D936-0811-89DDB540B5AE}"/>
              </a:ext>
            </a:extLst>
          </p:cNvPr>
          <p:cNvSpPr txBox="1"/>
          <p:nvPr/>
        </p:nvSpPr>
        <p:spPr>
          <a:xfrm>
            <a:off x="1186153" y="2094738"/>
            <a:ext cx="8108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Micode</a:t>
            </a:r>
            <a:r>
              <a:rPr lang="fr-FR" dirty="0"/>
              <a:t> : </a:t>
            </a:r>
            <a:r>
              <a:rPr lang="fr-FR" dirty="0">
                <a:hlinkClick r:id="rId3"/>
              </a:rPr>
              <a:t>https://www.youtube.com/@Micode</a:t>
            </a:r>
            <a:r>
              <a:rPr lang="fr-FR" dirty="0"/>
              <a:t> ou </a:t>
            </a:r>
            <a:r>
              <a:rPr lang="fr-FR" dirty="0">
                <a:hlinkClick r:id="rId4"/>
              </a:rPr>
              <a:t>https://</a:t>
            </a:r>
            <a:r>
              <a:rPr lang="fr-FR" dirty="0" err="1">
                <a:hlinkClick r:id="rId4"/>
              </a:rPr>
              <a:t>www.youtube.com</a:t>
            </a:r>
            <a:r>
              <a:rPr lang="fr-FR" dirty="0">
                <a:hlinkClick r:id="rId4"/>
              </a:rPr>
              <a:t>/@</a:t>
            </a:r>
            <a:r>
              <a:rPr lang="fr-FR" dirty="0" err="1">
                <a:hlinkClick r:id="rId4"/>
              </a:rPr>
              <a:t>Underscore</a:t>
            </a:r>
            <a:r>
              <a:rPr lang="fr-FR" dirty="0">
                <a:hlinkClick r:id="rId4"/>
              </a:rPr>
              <a:t>_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Adrien D :  </a:t>
            </a:r>
            <a:r>
              <a:rPr lang="fr-FR" dirty="0">
                <a:hlinkClick r:id="rId5"/>
              </a:rPr>
              <a:t>https://</a:t>
            </a:r>
            <a:r>
              <a:rPr lang="fr-FR" dirty="0" err="1">
                <a:hlinkClick r:id="rId5"/>
              </a:rPr>
              <a:t>www.youtube.com</a:t>
            </a:r>
            <a:r>
              <a:rPr lang="fr-FR" dirty="0">
                <a:hlinkClick r:id="rId5"/>
              </a:rPr>
              <a:t>/@</a:t>
            </a:r>
            <a:r>
              <a:rPr lang="fr-FR" dirty="0" err="1">
                <a:hlinkClick r:id="rId5"/>
              </a:rPr>
              <a:t>AdrienLinuxtricks</a:t>
            </a:r>
            <a:endParaRPr lang="fr-FR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59E4F311-9F39-09AE-1B83-A141F2E02BF3}"/>
              </a:ext>
            </a:extLst>
          </p:cNvPr>
          <p:cNvSpPr/>
          <p:nvPr/>
        </p:nvSpPr>
        <p:spPr>
          <a:xfrm>
            <a:off x="743776" y="323136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A.15 Quel matériel choisir ? 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5163FB-7F89-2FAB-5F43-313C3B85AF3C}"/>
              </a:ext>
            </a:extLst>
          </p:cNvPr>
          <p:cNvSpPr txBox="1"/>
          <p:nvPr/>
        </p:nvSpPr>
        <p:spPr>
          <a:xfrm>
            <a:off x="1289849" y="3772657"/>
            <a:ext cx="623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Aucune idée de vos besoins personnels;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Essayer d’avoir un ordi qui va </a:t>
            </a:r>
            <a:r>
              <a:rPr lang="fr-FR" i="1" dirty="0"/>
              <a:t>durer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FC2A6C0C-7EB4-2A3A-93D3-7E48C9FC7A22}"/>
              </a:ext>
            </a:extLst>
          </p:cNvPr>
          <p:cNvSpPr/>
          <p:nvPr/>
        </p:nvSpPr>
        <p:spPr>
          <a:xfrm>
            <a:off x="743776" y="4664983"/>
            <a:ext cx="64382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A.15 Quels livres choisir pour faire d’autres exercices ? 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7F6605-D850-6847-0DD3-92BA5C5586CB}"/>
              </a:ext>
            </a:extLst>
          </p:cNvPr>
          <p:cNvSpPr txBox="1"/>
          <p:nvPr/>
        </p:nvSpPr>
        <p:spPr>
          <a:xfrm>
            <a:off x="1289849" y="5206280"/>
            <a:ext cx="6237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N’importe quel livre en informatique, sur n’importe quel langage (il faut savoir passer d’un langage de prog à un autre);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Attention au niveau de certains livres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6753728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 1"/>
          <p:cNvSpPr/>
          <p:nvPr/>
        </p:nvSpPr>
        <p:spPr>
          <a:xfrm>
            <a:off x="492120" y="2184840"/>
            <a:ext cx="2528640" cy="426240"/>
          </a:xfrm>
          <a:prstGeom prst="rect">
            <a:avLst/>
          </a:prstGeom>
          <a:solidFill>
            <a:schemeClr val="bg1"/>
          </a:solidFill>
          <a:ln>
            <a:solidFill>
              <a:srgbClr val="F6A21D"/>
            </a:solidFill>
            <a:round/>
          </a:ln>
          <a:effectLst>
            <a:glow rad="101520">
              <a:srgbClr val="4A5356">
                <a:alpha val="75000"/>
              </a:srgbClr>
            </a:glow>
            <a:outerShdw blurRad="76320" dist="3816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68" name="ZoneTexte 3"/>
          <p:cNvSpPr/>
          <p:nvPr/>
        </p:nvSpPr>
        <p:spPr>
          <a:xfrm>
            <a:off x="492120" y="1449360"/>
            <a:ext cx="7924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Info diverses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C’est quoi un algo ?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Premiers exemples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Types d’action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 en cascade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de choix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Expression logique complexe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69" name="Titre 2"/>
          <p:cNvSpPr txBox="1"/>
          <p:nvPr/>
        </p:nvSpPr>
        <p:spPr>
          <a:xfrm>
            <a:off x="369720" y="33660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Plan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 Box 4"/>
          <p:cNvSpPr/>
          <p:nvPr/>
        </p:nvSpPr>
        <p:spPr>
          <a:xfrm>
            <a:off x="838080" y="18288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B.1 Origine des mots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1" name="Text Box 5"/>
          <p:cNvSpPr/>
          <p:nvPr/>
        </p:nvSpPr>
        <p:spPr>
          <a:xfrm>
            <a:off x="1295280" y="2590920"/>
            <a:ext cx="64004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XIII</a:t>
            </a:r>
            <a:r>
              <a:rPr lang="fr-FR" sz="1800" b="0" strike="noStrike" spc="-1" baseline="30000">
                <a:solidFill>
                  <a:srgbClr val="000000"/>
                </a:solidFill>
                <a:latin typeface="Gill Sans MT"/>
              </a:rPr>
              <a:t>ème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siècle, de la traduction en latin d'un mémoire  de Mohammed Ibn Musa Abu Djefar (IX</a:t>
            </a:r>
            <a:r>
              <a:rPr lang="fr-FR" sz="1800" b="0" strike="noStrike" spc="-1" baseline="30000">
                <a:solidFill>
                  <a:srgbClr val="000000"/>
                </a:solidFill>
                <a:latin typeface="Gill Sans MT"/>
              </a:rPr>
              <a:t>ème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siècle) dit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72" name="Text Box 6"/>
          <p:cNvSpPr/>
          <p:nvPr/>
        </p:nvSpPr>
        <p:spPr>
          <a:xfrm>
            <a:off x="2879640" y="3336840"/>
            <a:ext cx="22856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FF3300"/>
                </a:solidFill>
                <a:latin typeface="Gill Sans MT"/>
              </a:rPr>
              <a:t>Al-Khuwarismi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73" name="Text Box 9"/>
          <p:cNvSpPr/>
          <p:nvPr/>
        </p:nvSpPr>
        <p:spPr>
          <a:xfrm>
            <a:off x="838080" y="4329000"/>
            <a:ext cx="28857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B.2 Définition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4" name="Text Box 10"/>
          <p:cNvSpPr/>
          <p:nvPr/>
        </p:nvSpPr>
        <p:spPr>
          <a:xfrm>
            <a:off x="1295280" y="5025960"/>
            <a:ext cx="74671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Séquence d'opérations visant à la résolution d'un problème en un temps fini  (mentionner la condition d'arrêt)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75" name="Rectangle 13"/>
          <p:cNvSpPr/>
          <p:nvPr/>
        </p:nvSpPr>
        <p:spPr>
          <a:xfrm>
            <a:off x="2045520" y="1295280"/>
            <a:ext cx="44668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Gill Sans MT"/>
              </a:rPr>
              <a:t>(voir  </a:t>
            </a:r>
            <a:r>
              <a:rPr lang="fr-FR" sz="1400" b="1" strike="noStrike" spc="-1">
                <a:solidFill>
                  <a:srgbClr val="9BAFB5"/>
                </a:solidFill>
                <a:latin typeface="Courier New"/>
              </a:rPr>
              <a:t>fr.wikipedia.org/wiki/Algorithmique</a:t>
            </a:r>
            <a:r>
              <a:rPr lang="fr-FR" sz="1400" b="0" strike="noStrike" spc="-1">
                <a:solidFill>
                  <a:srgbClr val="000000"/>
                </a:solidFill>
                <a:latin typeface="Gill Sans MT"/>
              </a:rPr>
              <a:t>) 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76" name="Rectangle 14"/>
          <p:cNvSpPr/>
          <p:nvPr/>
        </p:nvSpPr>
        <p:spPr>
          <a:xfrm>
            <a:off x="1595520" y="3727440"/>
            <a:ext cx="56872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(voir  </a:t>
            </a: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fr.wikipedia.org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/wiki/</a:t>
            </a: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Al-Khuwarizmi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) 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77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B. C’est quoi un algo ?</a:t>
            </a:r>
            <a:endParaRPr lang="fr-FR" sz="4900" b="0" strike="noStrike" spc="-1">
              <a:latin typeface="Arial"/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A13720D-2B56-2EF1-8940-F87CDE221426}"/>
              </a:ext>
            </a:extLst>
          </p:cNvPr>
          <p:cNvCxnSpPr>
            <a:cxnSpLocks/>
          </p:cNvCxnSpPr>
          <p:nvPr/>
        </p:nvCxnSpPr>
        <p:spPr>
          <a:xfrm flipH="1" flipV="1">
            <a:off x="3973286" y="1665515"/>
            <a:ext cx="1001485" cy="522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0108EC1B-868E-E913-D561-E83B503C90F7}"/>
              </a:ext>
            </a:extLst>
          </p:cNvPr>
          <p:cNvCxnSpPr>
            <a:cxnSpLocks/>
          </p:cNvCxnSpPr>
          <p:nvPr/>
        </p:nvCxnSpPr>
        <p:spPr>
          <a:xfrm flipH="1">
            <a:off x="4691743" y="2209800"/>
            <a:ext cx="304800" cy="1502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FFE43EA-1217-C607-6568-2B0860D210CD}"/>
              </a:ext>
            </a:extLst>
          </p:cNvPr>
          <p:cNvSpPr txBox="1"/>
          <p:nvPr/>
        </p:nvSpPr>
        <p:spPr>
          <a:xfrm>
            <a:off x="4985656" y="2035628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Sourcer les infos, c’est important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Effect">
                      <p:stCondLst>
                        <p:cond delay="indefinite"/>
                      </p:stCondLst>
                      <p:childTnLst>
                        <p:par>
                          <p:cTn id="3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 Box 4"/>
          <p:cNvSpPr/>
          <p:nvPr/>
        </p:nvSpPr>
        <p:spPr>
          <a:xfrm>
            <a:off x="838080" y="18288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B.3 Mon problème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9" name="Rectangle 13"/>
          <p:cNvSpPr/>
          <p:nvPr/>
        </p:nvSpPr>
        <p:spPr>
          <a:xfrm>
            <a:off x="2045520" y="1295280"/>
            <a:ext cx="44668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0" strike="noStrike" spc="-1">
                <a:solidFill>
                  <a:srgbClr val="000000"/>
                </a:solidFill>
                <a:latin typeface="Gill Sans MT"/>
              </a:rPr>
              <a:t>(voir  </a:t>
            </a:r>
            <a:r>
              <a:rPr lang="fr-FR" sz="1400" b="1" strike="noStrike" spc="-1">
                <a:solidFill>
                  <a:srgbClr val="9BAFB5"/>
                </a:solidFill>
                <a:latin typeface="Courier New"/>
              </a:rPr>
              <a:t>fr.wikipedia.org/wiki/Algorithmique</a:t>
            </a:r>
            <a:r>
              <a:rPr lang="fr-FR" sz="1400" b="0" strike="noStrike" spc="-1">
                <a:solidFill>
                  <a:srgbClr val="000000"/>
                </a:solidFill>
                <a:latin typeface="Gill Sans MT"/>
              </a:rPr>
              <a:t>) </a:t>
            </a:r>
            <a:endParaRPr lang="fr-FR" sz="1400" b="0" strike="noStrike" spc="-1">
              <a:latin typeface="Arial"/>
            </a:endParaRPr>
          </a:p>
        </p:txBody>
      </p:sp>
      <p:sp>
        <p:nvSpPr>
          <p:cNvPr id="180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B. Définition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181" name="ZoneTexte 1"/>
          <p:cNvSpPr/>
          <p:nvPr/>
        </p:nvSpPr>
        <p:spPr>
          <a:xfrm>
            <a:off x="937440" y="2228760"/>
            <a:ext cx="7824240" cy="365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Votre capacité de réflexion :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Exemple(s) :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~~ 50% des étudiants n’ont pas la moyenne au test de positionnement de maths :’( 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82" name="Image 10"/>
          <p:cNvPicPr/>
          <p:nvPr/>
        </p:nvPicPr>
        <p:blipFill>
          <a:blip r:embed="rId3"/>
          <a:stretch/>
        </p:blipFill>
        <p:spPr>
          <a:xfrm>
            <a:off x="5037120" y="1920960"/>
            <a:ext cx="1706400" cy="1354320"/>
          </a:xfrm>
          <a:prstGeom prst="rect">
            <a:avLst/>
          </a:prstGeom>
          <a:ln w="0">
            <a:noFill/>
          </a:ln>
        </p:spPr>
      </p:pic>
      <p:pic>
        <p:nvPicPr>
          <p:cNvPr id="183" name="Image 2"/>
          <p:cNvPicPr/>
          <p:nvPr/>
        </p:nvPicPr>
        <p:blipFill>
          <a:blip r:embed="rId4"/>
          <a:stretch/>
        </p:blipFill>
        <p:spPr>
          <a:xfrm>
            <a:off x="5037120" y="3429000"/>
            <a:ext cx="1305360" cy="1740600"/>
          </a:xfrm>
          <a:prstGeom prst="rect">
            <a:avLst/>
          </a:prstGeom>
          <a:ln w="0"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0A492CE-F896-E9DF-93F7-2C625B84D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858" y="3433208"/>
            <a:ext cx="1305360" cy="174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Rectangle 1"/>
          <p:cNvSpPr/>
          <p:nvPr/>
        </p:nvSpPr>
        <p:spPr>
          <a:xfrm>
            <a:off x="492120" y="2693880"/>
            <a:ext cx="2447640" cy="426240"/>
          </a:xfrm>
          <a:prstGeom prst="rect">
            <a:avLst/>
          </a:prstGeom>
          <a:solidFill>
            <a:schemeClr val="bg1"/>
          </a:solidFill>
          <a:ln>
            <a:solidFill>
              <a:srgbClr val="F6A21D"/>
            </a:solidFill>
            <a:round/>
          </a:ln>
          <a:effectLst>
            <a:glow rad="101520">
              <a:srgbClr val="4A5356">
                <a:alpha val="75000"/>
              </a:srgbClr>
            </a:glow>
            <a:outerShdw blurRad="76320" dist="3816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85" name="ZoneTexte 3"/>
          <p:cNvSpPr/>
          <p:nvPr/>
        </p:nvSpPr>
        <p:spPr>
          <a:xfrm>
            <a:off x="492120" y="1449360"/>
            <a:ext cx="7924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Info diverses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C’est quoi un algo ?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Premiers exemples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Types d’action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 en cascade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de choix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Expression logique complexe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86" name="Titre 2"/>
          <p:cNvSpPr txBox="1"/>
          <p:nvPr/>
        </p:nvSpPr>
        <p:spPr>
          <a:xfrm>
            <a:off x="369720" y="33660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Plan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C. Premiers exemples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188" name="ZoneTexte 1"/>
          <p:cNvSpPr/>
          <p:nvPr/>
        </p:nvSpPr>
        <p:spPr>
          <a:xfrm>
            <a:off x="685800" y="1961640"/>
            <a:ext cx="7974720" cy="5302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Humain : tartiner une tranche de pain avec du Nutella sur une face;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Ordinateur : </a:t>
            </a:r>
            <a:endParaRPr lang="fr-FR" sz="1800" b="0" strike="noStrike" spc="-1" dirty="0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Ai-je du pain ? </a:t>
            </a:r>
            <a:endParaRPr lang="fr-FR" sz="1800" b="0" strike="noStrike" spc="-1" dirty="0">
              <a:latin typeface="Arial"/>
            </a:endParaRPr>
          </a:p>
          <a:p>
            <a:pPr marL="1257480" lvl="2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Si non en acheter … </a:t>
            </a:r>
            <a:endParaRPr lang="fr-FR" sz="1800" b="0" strike="noStrike" spc="-1" dirty="0">
              <a:latin typeface="Arial"/>
            </a:endParaRPr>
          </a:p>
          <a:p>
            <a:pPr marL="1257480" lvl="2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Si oui, aller au point suivant;</a:t>
            </a:r>
            <a:endParaRPr lang="fr-FR" sz="1800" b="0" strike="noStrike" spc="-1" dirty="0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Ai-je du Nutella ?</a:t>
            </a:r>
            <a:endParaRPr lang="fr-FR" sz="1800" b="0" strike="noStrike" spc="-1" dirty="0">
              <a:latin typeface="Arial"/>
            </a:endParaRPr>
          </a:p>
          <a:p>
            <a:pPr marL="1257480" lvl="2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Si non en acheter … </a:t>
            </a:r>
            <a:endParaRPr lang="fr-FR" sz="1800" b="0" strike="noStrike" spc="-1" dirty="0">
              <a:latin typeface="Arial"/>
            </a:endParaRPr>
          </a:p>
          <a:p>
            <a:pPr marL="1257480" lvl="2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Si oui, aller au point suivant;</a:t>
            </a:r>
            <a:endParaRPr lang="fr-FR" sz="1800" b="0" strike="noStrike" spc="-1" dirty="0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Ai-je des bananes ? </a:t>
            </a:r>
            <a:endParaRPr lang="fr-FR" sz="1800" b="0" strike="noStrike" spc="-1" dirty="0">
              <a:latin typeface="Arial"/>
            </a:endParaRPr>
          </a:p>
          <a:p>
            <a:pPr marL="1257480" lvl="2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Si non en acheter … </a:t>
            </a:r>
            <a:endParaRPr lang="fr-FR" sz="1800" b="0" strike="noStrike" spc="-1" dirty="0">
              <a:latin typeface="Arial"/>
            </a:endParaRPr>
          </a:p>
          <a:p>
            <a:pPr marL="1257480" lvl="2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Si oui, aller au point suivant;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Tant que (1, 2 &amp; 3) ne sont pas satisfait rester ici!</a:t>
            </a:r>
            <a:endParaRPr lang="fr-FR" sz="1800" b="0" strike="noStrike" spc="-1" dirty="0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Si l’opercule du Nutella est fermé</a:t>
            </a:r>
            <a:endParaRPr lang="fr-FR" sz="1800" b="0" strike="noStrike" spc="-1" dirty="0">
              <a:latin typeface="Arial"/>
            </a:endParaRPr>
          </a:p>
          <a:p>
            <a:pPr marL="1257480" lvl="2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L’ouvrir avec un couteau </a:t>
            </a:r>
            <a:endParaRPr lang="fr-FR" sz="1800" b="0" strike="noStrike" spc="-1" dirty="0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Répartir uniformément le Nutella sur une face d’une tranche de pain;</a:t>
            </a:r>
            <a:endParaRPr lang="fr-FR" sz="1800" b="0" strike="noStrike" spc="-1" dirty="0">
              <a:latin typeface="Arial"/>
            </a:endParaRPr>
          </a:p>
          <a:p>
            <a:pPr marL="800280" lvl="1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… </a:t>
            </a:r>
            <a:endParaRPr lang="fr-FR" sz="1800" b="0" strike="noStrike" spc="-1" dirty="0">
              <a:latin typeface="Arial"/>
            </a:endParaRPr>
          </a:p>
          <a:p>
            <a:pPr marL="914400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</p:txBody>
      </p:sp>
      <p:sp>
        <p:nvSpPr>
          <p:cNvPr id="189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C.1 Faire un sandwich choco-banane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4" name="Image 3" descr="Une image contenant vaisselle, assiette, table, nourriture&#10;&#10;Description générée automatiquement">
            <a:extLst>
              <a:ext uri="{FF2B5EF4-FFF2-40B4-BE49-F238E27FC236}">
                <a16:creationId xmlns:a16="http://schemas.microsoft.com/office/drawing/2014/main" id="{E865B894-98BA-8F83-E0E9-5ED27CD50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29" y="2294131"/>
            <a:ext cx="1191986" cy="1589314"/>
          </a:xfrm>
          <a:prstGeom prst="rect">
            <a:avLst/>
          </a:prstGeom>
        </p:spPr>
      </p:pic>
      <p:pic>
        <p:nvPicPr>
          <p:cNvPr id="6" name="Image 5" descr="Une image contenant céramique, Plat, vaisselle, assiette&#10;&#10;Description générée automatiquement">
            <a:extLst>
              <a:ext uri="{FF2B5EF4-FFF2-40B4-BE49-F238E27FC236}">
                <a16:creationId xmlns:a16="http://schemas.microsoft.com/office/drawing/2014/main" id="{0EC16897-0778-88E6-DE85-9CF2A5401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3031" y="2308103"/>
            <a:ext cx="1194424" cy="1592565"/>
          </a:xfrm>
          <a:prstGeom prst="rect">
            <a:avLst/>
          </a:prstGeom>
        </p:spPr>
      </p:pic>
      <p:pic>
        <p:nvPicPr>
          <p:cNvPr id="8" name="Image 7" descr="Une image contenant nourriture, assiette, table, Snack&#10;&#10;Description générée automatiquement">
            <a:extLst>
              <a:ext uri="{FF2B5EF4-FFF2-40B4-BE49-F238E27FC236}">
                <a16:creationId xmlns:a16="http://schemas.microsoft.com/office/drawing/2014/main" id="{1ADE0D2F-0CD4-EF6B-6674-FC1896078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5976" y="2291788"/>
            <a:ext cx="1197980" cy="1597306"/>
          </a:xfrm>
          <a:prstGeom prst="rect">
            <a:avLst/>
          </a:prstGeom>
        </p:spPr>
      </p:pic>
      <p:pic>
        <p:nvPicPr>
          <p:cNvPr id="9" name="Image 10">
            <a:extLst>
              <a:ext uri="{FF2B5EF4-FFF2-40B4-BE49-F238E27FC236}">
                <a16:creationId xmlns:a16="http://schemas.microsoft.com/office/drawing/2014/main" id="{413CE308-D68E-2C24-7427-04C66F03A50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027966" y="4259046"/>
            <a:ext cx="1706400" cy="1354320"/>
          </a:xfrm>
          <a:prstGeom prst="rect">
            <a:avLst/>
          </a:prstGeom>
          <a:ln w="0">
            <a:noFill/>
          </a:ln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86836EF-296F-C95F-3EF8-E0D1349A1E12}"/>
              </a:ext>
            </a:extLst>
          </p:cNvPr>
          <p:cNvCxnSpPr/>
          <p:nvPr/>
        </p:nvCxnSpPr>
        <p:spPr>
          <a:xfrm>
            <a:off x="5532699" y="3946967"/>
            <a:ext cx="1365812" cy="879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2231756-A2F6-4858-51D2-9F74C76430A3}"/>
              </a:ext>
            </a:extLst>
          </p:cNvPr>
          <p:cNvCxnSpPr>
            <a:cxnSpLocks/>
          </p:cNvCxnSpPr>
          <p:nvPr/>
        </p:nvCxnSpPr>
        <p:spPr>
          <a:xfrm>
            <a:off x="6829063" y="3993266"/>
            <a:ext cx="92598" cy="763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48550FA-133A-03D8-0320-DA982BCE8BA5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7882359" y="3889094"/>
            <a:ext cx="232607" cy="324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C. Premiers exemples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191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C.2 Il se passe quoi si …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92" name="ZoneTexte 2"/>
          <p:cNvSpPr/>
          <p:nvPr/>
        </p:nvSpPr>
        <p:spPr>
          <a:xfrm>
            <a:off x="775440" y="2060280"/>
            <a:ext cx="723384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Vous n’avez ni </a:t>
            </a:r>
            <a:endParaRPr lang="fr-FR" sz="1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Pain</a:t>
            </a:r>
            <a:endParaRPr lang="fr-FR" sz="1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Nutella</a:t>
            </a:r>
            <a:endParaRPr lang="fr-FR" sz="1800" b="0" strike="noStrike" spc="-1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Banane 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193" name="Picture 2" descr="Résoudre les écran bleu 0x0000007b apres un changement de ..."/>
          <p:cNvPicPr/>
          <p:nvPr/>
        </p:nvPicPr>
        <p:blipFill>
          <a:blip r:embed="rId3"/>
          <a:stretch/>
        </p:blipFill>
        <p:spPr>
          <a:xfrm>
            <a:off x="3162240" y="1736640"/>
            <a:ext cx="5046840" cy="2842560"/>
          </a:xfrm>
          <a:prstGeom prst="rect">
            <a:avLst/>
          </a:prstGeom>
          <a:ln w="0">
            <a:noFill/>
          </a:ln>
        </p:spPr>
      </p:pic>
      <p:sp>
        <p:nvSpPr>
          <p:cNvPr id="194" name="ZoneTexte 3"/>
          <p:cNvSpPr/>
          <p:nvPr/>
        </p:nvSpPr>
        <p:spPr>
          <a:xfrm>
            <a:off x="1006920" y="4875120"/>
            <a:ext cx="65624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Quel que soit votre système d’exploitation (Win XX, Linux XX, OSX XX)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C. Premiers exemples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196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C.3 Règle d’or #1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97" name="ZoneTexte 1"/>
          <p:cNvSpPr/>
          <p:nvPr/>
        </p:nvSpPr>
        <p:spPr>
          <a:xfrm>
            <a:off x="685800" y="2037240"/>
            <a:ext cx="7844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Tout algorithme est faux, mais il fait ce qu’on lui demande – enfin on l’espère !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98" name="Connecteur droit avec flèche 7"/>
          <p:cNvSpPr/>
          <p:nvPr/>
        </p:nvSpPr>
        <p:spPr>
          <a:xfrm>
            <a:off x="867960" y="2905200"/>
            <a:ext cx="62460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3025">
            <a:solidFill>
              <a:srgbClr val="F6A21D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9" name="ZoneTexte 9"/>
          <p:cNvSpPr/>
          <p:nvPr/>
        </p:nvSpPr>
        <p:spPr>
          <a:xfrm>
            <a:off x="1493280" y="2737440"/>
            <a:ext cx="6944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Nombre de failles 0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Gill Sans MT"/>
              </a:rPr>
              <a:t>day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découvertes quotidiennement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1126AD-1D8B-F2D0-0668-1569504AFF77}"/>
              </a:ext>
            </a:extLst>
          </p:cNvPr>
          <p:cNvSpPr txBox="1"/>
          <p:nvPr/>
        </p:nvSpPr>
        <p:spPr>
          <a:xfrm>
            <a:off x="752354" y="3588152"/>
            <a:ext cx="778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Même une IA (Chat GTP) peut se tromper - surtout en informatique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C. Premier exemple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201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C.4 Epic faills 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202" name="Picture 2"/>
          <p:cNvPicPr/>
          <p:nvPr/>
        </p:nvPicPr>
        <p:blipFill>
          <a:blip r:embed="rId3"/>
          <a:stretch/>
        </p:blipFill>
        <p:spPr>
          <a:xfrm>
            <a:off x="2446428" y="1247555"/>
            <a:ext cx="3301560" cy="156168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4"/>
          <p:cNvSpPr/>
          <p:nvPr/>
        </p:nvSpPr>
        <p:spPr>
          <a:xfrm>
            <a:off x="685800" y="508032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C.5 Documentation en anglais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04" name="ZoneTexte 2"/>
          <p:cNvSpPr/>
          <p:nvPr/>
        </p:nvSpPr>
        <p:spPr>
          <a:xfrm>
            <a:off x="685800" y="5610240"/>
            <a:ext cx="754344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u="sng" strike="noStrike" spc="-1" dirty="0">
                <a:solidFill>
                  <a:srgbClr val="00B0F0"/>
                </a:solidFill>
                <a:uFillTx/>
                <a:latin typeface="Gill Sans MT"/>
                <a:hlinkClick r:id="rId4"/>
              </a:rPr>
              <a:t>https://fr.wikipedia.org/wiki/Course_%C3%A0_l%27espace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u="sng" strike="noStrike" spc="-1" dirty="0">
                <a:solidFill>
                  <a:srgbClr val="00B0F0"/>
                </a:solidFill>
                <a:uFillTx/>
                <a:latin typeface="Gill Sans MT"/>
                <a:hlinkClick r:id="rId5"/>
              </a:rPr>
              <a:t>https://en.wikipedia.org/wiki/Space_Race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05" name="ZoneTexte 3"/>
          <p:cNvSpPr/>
          <p:nvPr/>
        </p:nvSpPr>
        <p:spPr>
          <a:xfrm>
            <a:off x="775525" y="2806286"/>
            <a:ext cx="7986509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RDV </a:t>
            </a:r>
            <a:r>
              <a:rPr lang="fr-FR" sz="1800" b="0" i="1" strike="noStrike" spc="-1" dirty="0">
                <a:solidFill>
                  <a:srgbClr val="000000"/>
                </a:solidFill>
                <a:latin typeface="Gill Sans MT"/>
              </a:rPr>
              <a:t>Apollo &amp;  Soyouz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i="1" strike="noStrike" spc="-1" dirty="0">
                <a:solidFill>
                  <a:srgbClr val="000000"/>
                </a:solidFill>
                <a:latin typeface="Gill Sans MT"/>
              </a:rPr>
              <a:t>RDV presque manqué parce que les russes parlaient en mètre, les état-</a:t>
            </a:r>
            <a:r>
              <a:rPr lang="fr-FR" sz="1800" b="0" i="1" strike="noStrike" spc="-1" dirty="0" err="1">
                <a:solidFill>
                  <a:srgbClr val="000000"/>
                </a:solidFill>
                <a:latin typeface="Gill Sans MT"/>
              </a:rPr>
              <a:t>uniuniens</a:t>
            </a:r>
            <a:r>
              <a:rPr lang="fr-FR" sz="1800" b="0" i="1" strike="noStrike" spc="-1" dirty="0">
                <a:solidFill>
                  <a:srgbClr val="000000"/>
                </a:solidFill>
                <a:latin typeface="Gill Sans MT"/>
              </a:rPr>
              <a:t> en pouce</a:t>
            </a:r>
          </a:p>
          <a:p>
            <a:pPr>
              <a:lnSpc>
                <a:spcPct val="100000"/>
              </a:lnSpc>
            </a:pPr>
            <a:r>
              <a:rPr lang="fr-FR" i="1" spc="-1" dirty="0">
                <a:solidFill>
                  <a:srgbClr val="000000"/>
                </a:solidFill>
                <a:latin typeface="Gill Sans MT"/>
              </a:rPr>
              <a:t>=&gt; bien lire les spécifications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5D8AFF89-D118-98E1-D071-0551B02915FE}"/>
              </a:ext>
            </a:extLst>
          </p:cNvPr>
          <p:cNvSpPr/>
          <p:nvPr/>
        </p:nvSpPr>
        <p:spPr>
          <a:xfrm>
            <a:off x="696432" y="3942534"/>
            <a:ext cx="798650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Lancement de la première fusée Ariane 5</a:t>
            </a:r>
            <a:endParaRPr lang="fr-FR" sz="1800" b="0" strike="noStrike" spc="-1" dirty="0">
              <a:latin typeface="Arial"/>
            </a:endParaRPr>
          </a:p>
        </p:txBody>
      </p:sp>
      <p:pic>
        <p:nvPicPr>
          <p:cNvPr id="2050" name="Picture 2" descr="Arianespace lança primeiro Ariane-5ECA de 2021">
            <a:extLst>
              <a:ext uri="{FF2B5EF4-FFF2-40B4-BE49-F238E27FC236}">
                <a16:creationId xmlns:a16="http://schemas.microsoft.com/office/drawing/2014/main" id="{08E31288-EC34-9002-76C1-A62E214D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354" y="3551338"/>
            <a:ext cx="2396442" cy="169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06E933-B840-0488-8E5A-D411A6E3CDEB}"/>
              </a:ext>
            </a:extLst>
          </p:cNvPr>
          <p:cNvSpPr txBox="1"/>
          <p:nvPr/>
        </p:nvSpPr>
        <p:spPr>
          <a:xfrm>
            <a:off x="798653" y="4444678"/>
            <a:ext cx="262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linkClick r:id="rId7"/>
              </a:rPr>
              <a:t>Lien vers la vidéo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C. Premier exemple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201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C.6 les 10 règles de la Nasa  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205" name="ZoneTexte 3"/>
          <p:cNvSpPr/>
          <p:nvPr/>
        </p:nvSpPr>
        <p:spPr>
          <a:xfrm>
            <a:off x="685800" y="1849023"/>
            <a:ext cx="7986509" cy="4245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fr-FR" spc="-1" dirty="0">
                <a:solidFill>
                  <a:srgbClr val="000000"/>
                </a:solidFill>
                <a:latin typeface="Gill Sans MT"/>
              </a:rPr>
              <a:t>1. </a:t>
            </a: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flow </a:t>
            </a:r>
            <a:r>
              <a:rPr lang="fr-FR" dirty="0" err="1"/>
              <a:t>constructs</a:t>
            </a:r>
            <a:r>
              <a:rPr lang="fr-FR" dirty="0"/>
              <a:t>, </a:t>
            </a:r>
            <a:r>
              <a:rPr lang="fr-FR" dirty="0" err="1"/>
              <a:t>such</a:t>
            </a:r>
            <a:r>
              <a:rPr lang="fr-FR" dirty="0"/>
              <a:t> as </a:t>
            </a:r>
            <a:r>
              <a:rPr lang="fr-FR" dirty="0">
                <a:hlinkClick r:id="rId3" tooltip="Goto"/>
              </a:rPr>
              <a:t>goto</a:t>
            </a:r>
            <a:r>
              <a:rPr lang="fr-FR" dirty="0"/>
              <a:t> and </a:t>
            </a:r>
            <a:r>
              <a:rPr lang="fr-FR" dirty="0">
                <a:hlinkClick r:id="rId4" tooltip="Recursion (computer science)"/>
              </a:rPr>
              <a:t>recursion</a:t>
            </a:r>
            <a:r>
              <a:rPr lang="fr-FR" dirty="0"/>
              <a:t>.</a:t>
            </a:r>
          </a:p>
          <a:p>
            <a:pPr>
              <a:buFont typeface="+mj-lt"/>
              <a:buAutoNum type="arabicPeriod"/>
            </a:pPr>
            <a:r>
              <a:rPr lang="fr-FR" dirty="0"/>
              <a:t>All </a:t>
            </a:r>
            <a:r>
              <a:rPr lang="fr-FR" dirty="0" err="1"/>
              <a:t>loops</a:t>
            </a:r>
            <a:r>
              <a:rPr lang="fr-FR" dirty="0"/>
              <a:t> must have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bounds</a:t>
            </a:r>
            <a:r>
              <a:rPr lang="fr-FR" dirty="0"/>
              <a:t>. This </a:t>
            </a:r>
            <a:r>
              <a:rPr lang="fr-FR" dirty="0" err="1"/>
              <a:t>prevents</a:t>
            </a:r>
            <a:r>
              <a:rPr lang="fr-FR" dirty="0"/>
              <a:t> </a:t>
            </a:r>
            <a:r>
              <a:rPr lang="fr-FR" dirty="0" err="1"/>
              <a:t>runaway</a:t>
            </a:r>
            <a:r>
              <a:rPr lang="fr-FR" dirty="0"/>
              <a:t> code.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Avoid</a:t>
            </a:r>
            <a:r>
              <a:rPr lang="fr-FR" dirty="0"/>
              <a:t> </a:t>
            </a:r>
            <a:r>
              <a:rPr lang="fr-FR" dirty="0">
                <a:hlinkClick r:id="rId5" tooltip="Memory management"/>
              </a:rPr>
              <a:t>heap memory allocation</a:t>
            </a:r>
            <a:r>
              <a:rPr lang="fr-FR" dirty="0"/>
              <a:t>.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Restrict</a:t>
            </a:r>
            <a:r>
              <a:rPr lang="fr-FR" dirty="0"/>
              <a:t> </a:t>
            </a:r>
            <a:r>
              <a:rPr lang="fr-FR" dirty="0" err="1"/>
              <a:t>functions</a:t>
            </a:r>
            <a:r>
              <a:rPr lang="fr-FR" dirty="0"/>
              <a:t> to a single </a:t>
            </a:r>
            <a:r>
              <a:rPr lang="fr-FR" dirty="0" err="1"/>
              <a:t>printed</a:t>
            </a:r>
            <a:r>
              <a:rPr lang="fr-FR" dirty="0"/>
              <a:t> page.</a:t>
            </a:r>
          </a:p>
          <a:p>
            <a:pPr>
              <a:buFont typeface="+mj-lt"/>
              <a:buAutoNum type="arabicPeriod"/>
            </a:pPr>
            <a:r>
              <a:rPr lang="fr-FR" dirty="0"/>
              <a:t>Use a minimum of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>
                <a:hlinkClick r:id="rId6" tooltip="Assertion (software development)"/>
              </a:rPr>
              <a:t>runtime assertions</a:t>
            </a:r>
            <a:r>
              <a:rPr lang="fr-FR" dirty="0"/>
              <a:t> per </a:t>
            </a:r>
            <a:r>
              <a:rPr lang="fr-FR" dirty="0" err="1"/>
              <a:t>function</a:t>
            </a:r>
            <a:r>
              <a:rPr lang="fr-FR" dirty="0"/>
              <a:t>.</a:t>
            </a:r>
          </a:p>
          <a:p>
            <a:pPr>
              <a:buFont typeface="+mj-lt"/>
              <a:buAutoNum type="arabicPeriod"/>
            </a:pPr>
            <a:r>
              <a:rPr lang="fr-FR" dirty="0" err="1"/>
              <a:t>Restrict</a:t>
            </a:r>
            <a:r>
              <a:rPr lang="fr-FR" dirty="0"/>
              <a:t> the scope of data to the </a:t>
            </a:r>
            <a:r>
              <a:rPr lang="fr-FR" dirty="0" err="1"/>
              <a:t>smallest</a:t>
            </a:r>
            <a:r>
              <a:rPr lang="fr-FR" dirty="0"/>
              <a:t> possible.</a:t>
            </a:r>
          </a:p>
          <a:p>
            <a:pPr>
              <a:buFont typeface="+mj-lt"/>
              <a:buAutoNum type="arabicPeriod"/>
            </a:pPr>
            <a:r>
              <a:rPr lang="fr-FR" dirty="0"/>
              <a:t>Check the return value of all non-</a:t>
            </a:r>
            <a:r>
              <a:rPr lang="fr-FR" dirty="0" err="1"/>
              <a:t>void</a:t>
            </a:r>
            <a:r>
              <a:rPr lang="fr-FR" dirty="0"/>
              <a:t> </a:t>
            </a:r>
            <a:r>
              <a:rPr lang="fr-FR" dirty="0" err="1"/>
              <a:t>functions</a:t>
            </a:r>
            <a:r>
              <a:rPr lang="fr-FR" dirty="0"/>
              <a:t>, or </a:t>
            </a:r>
            <a:r>
              <a:rPr lang="fr-FR" dirty="0" err="1"/>
              <a:t>cast</a:t>
            </a:r>
            <a:r>
              <a:rPr lang="fr-FR" dirty="0"/>
              <a:t> to </a:t>
            </a:r>
            <a:r>
              <a:rPr lang="fr-FR" dirty="0" err="1"/>
              <a:t>void</a:t>
            </a:r>
            <a:r>
              <a:rPr lang="fr-FR" dirty="0"/>
              <a:t> to </a:t>
            </a:r>
            <a:r>
              <a:rPr lang="fr-FR" dirty="0" err="1"/>
              <a:t>indicate</a:t>
            </a:r>
            <a:r>
              <a:rPr lang="fr-FR" dirty="0"/>
              <a:t> the return value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useless</a:t>
            </a:r>
            <a:r>
              <a:rPr lang="fr-FR" dirty="0"/>
              <a:t>.</a:t>
            </a:r>
          </a:p>
          <a:p>
            <a:pPr>
              <a:buFont typeface="+mj-lt"/>
              <a:buAutoNum type="arabicPeriod"/>
            </a:pPr>
            <a:r>
              <a:rPr lang="fr-FR" dirty="0"/>
              <a:t>Use the </a:t>
            </a:r>
            <a:r>
              <a:rPr lang="fr-FR" dirty="0">
                <a:hlinkClick r:id="rId7" tooltip="Preprocessor"/>
              </a:rPr>
              <a:t>preprocessor</a:t>
            </a:r>
            <a:r>
              <a:rPr lang="fr-FR" dirty="0"/>
              <a:t> </a:t>
            </a:r>
            <a:r>
              <a:rPr lang="fr-FR" dirty="0" err="1"/>
              <a:t>sparingly</a:t>
            </a:r>
            <a:r>
              <a:rPr lang="fr-FR" dirty="0"/>
              <a:t>.</a:t>
            </a:r>
          </a:p>
          <a:p>
            <a:pPr>
              <a:buFont typeface="+mj-lt"/>
              <a:buAutoNum type="arabicPeriod"/>
            </a:pPr>
            <a:r>
              <a:rPr lang="fr-FR" dirty="0"/>
              <a:t>Limit pointer use to a single </a:t>
            </a:r>
            <a:r>
              <a:rPr lang="fr-FR" dirty="0">
                <a:hlinkClick r:id="rId8" tooltip="Dereference operator"/>
              </a:rPr>
              <a:t>dereference</a:t>
            </a:r>
            <a:r>
              <a:rPr lang="fr-FR" dirty="0"/>
              <a:t>, and do not use </a:t>
            </a:r>
            <a:r>
              <a:rPr lang="fr-FR" dirty="0">
                <a:hlinkClick r:id="rId9" tooltip="Function pointer"/>
              </a:rPr>
              <a:t>function pointers</a:t>
            </a:r>
            <a:r>
              <a:rPr lang="fr-FR" dirty="0"/>
              <a:t>.</a:t>
            </a:r>
          </a:p>
          <a:p>
            <a:pPr>
              <a:buFont typeface="+mj-lt"/>
              <a:buAutoNum type="arabicPeriod"/>
            </a:pPr>
            <a:r>
              <a:rPr lang="fr-FR" dirty="0"/>
              <a:t>Compile </a:t>
            </a:r>
            <a:r>
              <a:rPr lang="fr-FR" dirty="0" err="1"/>
              <a:t>with</a:t>
            </a:r>
            <a:r>
              <a:rPr lang="fr-FR" dirty="0"/>
              <a:t> all possible warnings active; all warnings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addressed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release of the software.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r>
              <a:rPr lang="fr-FR" sz="1800" b="0" strike="noStrike" spc="-1" dirty="0">
                <a:solidFill>
                  <a:srgbClr val="000000"/>
                </a:solidFill>
                <a:latin typeface="Gill Sans MT"/>
                <a:hlinkClick r:id="rId10"/>
              </a:rPr>
              <a:t>Source</a:t>
            </a:r>
            <a:endParaRPr lang="fr-FR" sz="1800" b="0" strike="noStrike" spc="-1" dirty="0">
              <a:solidFill>
                <a:srgbClr val="000000"/>
              </a:solidFill>
              <a:latin typeface="Gill Sans MT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755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1"/>
          <p:cNvSpPr/>
          <p:nvPr/>
        </p:nvSpPr>
        <p:spPr>
          <a:xfrm>
            <a:off x="492840" y="1686960"/>
            <a:ext cx="1838520" cy="426240"/>
          </a:xfrm>
          <a:prstGeom prst="rect">
            <a:avLst/>
          </a:prstGeom>
          <a:solidFill>
            <a:schemeClr val="bg1"/>
          </a:solidFill>
          <a:ln>
            <a:solidFill>
              <a:srgbClr val="F6A21D"/>
            </a:solidFill>
            <a:round/>
          </a:ln>
          <a:effectLst>
            <a:glow rad="101520">
              <a:srgbClr val="4A5356">
                <a:alpha val="75000"/>
              </a:srgbClr>
            </a:glow>
            <a:outerShdw blurRad="76320" dist="3816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32" name="Titre 2"/>
          <p:cNvSpPr txBox="1"/>
          <p:nvPr/>
        </p:nvSpPr>
        <p:spPr>
          <a:xfrm>
            <a:off x="369720" y="33660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Plan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133" name="ZoneTexte 3"/>
          <p:cNvSpPr/>
          <p:nvPr/>
        </p:nvSpPr>
        <p:spPr>
          <a:xfrm>
            <a:off x="492120" y="1449360"/>
            <a:ext cx="7924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Info diverses </a:t>
            </a:r>
            <a:endParaRPr lang="fr-FR" sz="1800" b="0" strike="noStrike" spc="-1" dirty="0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C’est quoi un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Palatino Linotype"/>
              </a:rPr>
              <a:t>algo</a:t>
            </a: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 ? </a:t>
            </a:r>
            <a:endParaRPr lang="fr-FR" sz="1800" b="0" strike="noStrike" spc="-1" dirty="0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Premiers exemples </a:t>
            </a:r>
            <a:endParaRPr lang="fr-FR" sz="1800" b="0" strike="noStrike" spc="-1" dirty="0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Types d’action </a:t>
            </a:r>
            <a:endParaRPr lang="fr-FR" sz="1800" b="0" strike="noStrike" spc="-1" dirty="0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Schéma alternatif</a:t>
            </a:r>
            <a:endParaRPr lang="fr-FR" sz="1800" b="0" strike="noStrike" spc="-1" dirty="0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Schéma alternatif en cascade</a:t>
            </a:r>
            <a:endParaRPr lang="fr-FR" sz="1800" b="0" strike="noStrike" spc="-1" dirty="0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Schéma de choix</a:t>
            </a:r>
            <a:endParaRPr lang="fr-FR" sz="1800" b="0" strike="noStrike" spc="-1" dirty="0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 dirty="0">
                <a:solidFill>
                  <a:srgbClr val="000000"/>
                </a:solidFill>
                <a:latin typeface="Palatino Linotype"/>
              </a:rPr>
              <a:t>Expression logique complexe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1"/>
          <p:cNvSpPr/>
          <p:nvPr/>
        </p:nvSpPr>
        <p:spPr>
          <a:xfrm>
            <a:off x="492120" y="3232080"/>
            <a:ext cx="2007720" cy="426240"/>
          </a:xfrm>
          <a:prstGeom prst="rect">
            <a:avLst/>
          </a:prstGeom>
          <a:solidFill>
            <a:schemeClr val="bg1"/>
          </a:solidFill>
          <a:ln>
            <a:solidFill>
              <a:srgbClr val="F6A21D"/>
            </a:solidFill>
            <a:round/>
          </a:ln>
          <a:effectLst>
            <a:glow rad="101520">
              <a:srgbClr val="4A5356">
                <a:alpha val="75000"/>
              </a:srgbClr>
            </a:glow>
            <a:outerShdw blurRad="76320" dist="3816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07" name="ZoneTexte 3"/>
          <p:cNvSpPr/>
          <p:nvPr/>
        </p:nvSpPr>
        <p:spPr>
          <a:xfrm>
            <a:off x="492120" y="1449360"/>
            <a:ext cx="7924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Info diverses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C’est quoi un algo ?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Premiers exemples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Types d’action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 en cascade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de choix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Expression logique complexe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08" name="Titre 2"/>
          <p:cNvSpPr txBox="1"/>
          <p:nvPr/>
        </p:nvSpPr>
        <p:spPr>
          <a:xfrm>
            <a:off x="369720" y="33660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Plan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 3" descr="Une image contenant texte&#10;&#10;Description générée automatiquement"/>
          <p:cNvPicPr/>
          <p:nvPr/>
        </p:nvPicPr>
        <p:blipFill>
          <a:blip r:embed="rId3">
            <a:alphaModFix amt="0"/>
          </a:blip>
          <a:stretch/>
        </p:blipFill>
        <p:spPr>
          <a:xfrm>
            <a:off x="685800" y="1544760"/>
            <a:ext cx="6504480" cy="4890600"/>
          </a:xfrm>
          <a:prstGeom prst="rect">
            <a:avLst/>
          </a:prstGeom>
          <a:ln w="0">
            <a:noFill/>
          </a:ln>
        </p:spPr>
      </p:pic>
      <p:sp>
        <p:nvSpPr>
          <p:cNvPr id="210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D. Types d’action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211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D.1 Action </a:t>
            </a:r>
            <a:r>
              <a:rPr lang="fr-FR" sz="2000" b="0" i="1" strike="noStrike" spc="-1">
                <a:solidFill>
                  <a:srgbClr val="000000"/>
                </a:solidFill>
                <a:latin typeface="Gill Sans MT"/>
              </a:rPr>
              <a:t>simple / imperative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13" name="ZoneTexte 9"/>
          <p:cNvSpPr/>
          <p:nvPr/>
        </p:nvSpPr>
        <p:spPr>
          <a:xfrm>
            <a:off x="7303680" y="3429000"/>
            <a:ext cx="16084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Action</a:t>
            </a:r>
            <a:r>
              <a:rPr lang="fr-FR" sz="1800" b="0" i="1" strike="noStrike" spc="-1">
                <a:solidFill>
                  <a:srgbClr val="000000"/>
                </a:solidFill>
                <a:latin typeface="Gill Sans MT"/>
              </a:rPr>
              <a:t> simple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2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9D96B832-E779-9772-25AE-4F5256F34D3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38200" y="1697160"/>
            <a:ext cx="6504480" cy="4890600"/>
          </a:xfrm>
          <a:prstGeom prst="rect">
            <a:avLst/>
          </a:prstGeom>
          <a:ln w="0">
            <a:noFill/>
          </a:ln>
        </p:spPr>
      </p:pic>
      <p:sp>
        <p:nvSpPr>
          <p:cNvPr id="212" name="Connecteur droit avec flèche 7"/>
          <p:cNvSpPr/>
          <p:nvPr/>
        </p:nvSpPr>
        <p:spPr>
          <a:xfrm flipH="1">
            <a:off x="6723660" y="3877740"/>
            <a:ext cx="1238040" cy="2140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0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14" name="Rectangle 2"/>
          <p:cNvSpPr/>
          <p:nvPr/>
        </p:nvSpPr>
        <p:spPr>
          <a:xfrm>
            <a:off x="1527840" y="5926320"/>
            <a:ext cx="5115600" cy="18468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3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685800" y="1544760"/>
            <a:ext cx="6504480" cy="48906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4"/>
          <p:cNvSpPr/>
          <p:nvPr/>
        </p:nvSpPr>
        <p:spPr>
          <a:xfrm>
            <a:off x="1342800" y="3416760"/>
            <a:ext cx="4898520" cy="529560"/>
          </a:xfrm>
          <a:prstGeom prst="rect">
            <a:avLst/>
          </a:prstGeom>
          <a:noFill/>
          <a:ln w="635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17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D. Types d’action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218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D.2 Action </a:t>
            </a:r>
            <a:r>
              <a:rPr lang="fr-FR" sz="2000" b="0" i="1" strike="noStrike" spc="-1">
                <a:solidFill>
                  <a:srgbClr val="000000"/>
                </a:solidFill>
                <a:latin typeface="Gill Sans MT"/>
              </a:rPr>
              <a:t>conditionnelle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19" name="Connecteur droit avec flèche 7"/>
          <p:cNvSpPr/>
          <p:nvPr/>
        </p:nvSpPr>
        <p:spPr>
          <a:xfrm flipH="1">
            <a:off x="6240960" y="3345840"/>
            <a:ext cx="1339560" cy="207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0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0" name="ZoneTexte 9"/>
          <p:cNvSpPr/>
          <p:nvPr/>
        </p:nvSpPr>
        <p:spPr>
          <a:xfrm>
            <a:off x="7581240" y="3022920"/>
            <a:ext cx="160848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Action</a:t>
            </a:r>
            <a:r>
              <a:rPr lang="fr-FR" sz="1800" b="0" i="1" strike="noStrike" spc="-1">
                <a:solidFill>
                  <a:srgbClr val="000000"/>
                </a:solidFill>
                <a:latin typeface="Gill Sans MT"/>
              </a:rPr>
              <a:t> conditionnelle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21" name="Rectangle 12"/>
          <p:cNvSpPr/>
          <p:nvPr/>
        </p:nvSpPr>
        <p:spPr>
          <a:xfrm>
            <a:off x="1342800" y="4004280"/>
            <a:ext cx="4898520" cy="529560"/>
          </a:xfrm>
          <a:prstGeom prst="rect">
            <a:avLst/>
          </a:prstGeom>
          <a:noFill/>
          <a:ln w="635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2" name="Rectangle 13"/>
          <p:cNvSpPr/>
          <p:nvPr/>
        </p:nvSpPr>
        <p:spPr>
          <a:xfrm>
            <a:off x="1342800" y="4567320"/>
            <a:ext cx="4898520" cy="529560"/>
          </a:xfrm>
          <a:prstGeom prst="rect">
            <a:avLst/>
          </a:prstGeom>
          <a:noFill/>
          <a:ln w="635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3" name="Connecteur droit avec flèche 14"/>
          <p:cNvSpPr/>
          <p:nvPr/>
        </p:nvSpPr>
        <p:spPr>
          <a:xfrm flipH="1">
            <a:off x="6324840" y="3345840"/>
            <a:ext cx="1255320" cy="93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0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4" name="Connecteur droit avec flèche 15"/>
          <p:cNvSpPr/>
          <p:nvPr/>
        </p:nvSpPr>
        <p:spPr>
          <a:xfrm flipH="1">
            <a:off x="6324840" y="3345840"/>
            <a:ext cx="1255320" cy="154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0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 3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685800" y="1544760"/>
            <a:ext cx="6504480" cy="4890600"/>
          </a:xfrm>
          <a:prstGeom prst="rect">
            <a:avLst/>
          </a:prstGeom>
          <a:ln w="0">
            <a:noFill/>
          </a:ln>
        </p:spPr>
      </p:pic>
      <p:sp>
        <p:nvSpPr>
          <p:cNvPr id="226" name="Rectangle 4"/>
          <p:cNvSpPr/>
          <p:nvPr/>
        </p:nvSpPr>
        <p:spPr>
          <a:xfrm>
            <a:off x="1504800" y="5324400"/>
            <a:ext cx="4849560" cy="196560"/>
          </a:xfrm>
          <a:prstGeom prst="rect">
            <a:avLst/>
          </a:prstGeom>
          <a:noFill/>
          <a:ln w="635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7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D. Types d’action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228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D.3 Action </a:t>
            </a:r>
            <a:r>
              <a:rPr lang="fr-FR" sz="2000" b="0" i="1" strike="noStrike" spc="-1">
                <a:solidFill>
                  <a:srgbClr val="000000"/>
                </a:solidFill>
                <a:latin typeface="Gill Sans MT"/>
              </a:rPr>
              <a:t>répétitive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29" name="Connecteur droit avec flèche 7"/>
          <p:cNvSpPr/>
          <p:nvPr/>
        </p:nvSpPr>
        <p:spPr>
          <a:xfrm flipH="1">
            <a:off x="6354360" y="3785040"/>
            <a:ext cx="1261440" cy="1539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0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0" name="ZoneTexte 9"/>
          <p:cNvSpPr/>
          <p:nvPr/>
        </p:nvSpPr>
        <p:spPr>
          <a:xfrm>
            <a:off x="6939000" y="3415680"/>
            <a:ext cx="20019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Action</a:t>
            </a:r>
            <a:r>
              <a:rPr lang="fr-FR" sz="1800" b="0" i="1" strike="noStrike" spc="-1">
                <a:solidFill>
                  <a:srgbClr val="000000"/>
                </a:solidFill>
                <a:latin typeface="Gill Sans MT"/>
              </a:rPr>
              <a:t> répétitive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 3" descr="Une image contenant texte&#10;&#10;Description générée automatiquement"/>
          <p:cNvPicPr/>
          <p:nvPr/>
        </p:nvPicPr>
        <p:blipFill>
          <a:blip r:embed="rId3"/>
          <a:stretch/>
        </p:blipFill>
        <p:spPr>
          <a:xfrm>
            <a:off x="685800" y="1544760"/>
            <a:ext cx="6504480" cy="4890600"/>
          </a:xfrm>
          <a:prstGeom prst="rect">
            <a:avLst/>
          </a:prstGeom>
          <a:ln w="0">
            <a:noFill/>
          </a:ln>
        </p:spPr>
      </p:pic>
      <p:sp>
        <p:nvSpPr>
          <p:cNvPr id="232" name="Rectangle 4"/>
          <p:cNvSpPr/>
          <p:nvPr/>
        </p:nvSpPr>
        <p:spPr>
          <a:xfrm>
            <a:off x="1516320" y="5926680"/>
            <a:ext cx="4849560" cy="196560"/>
          </a:xfrm>
          <a:prstGeom prst="rect">
            <a:avLst/>
          </a:prstGeom>
          <a:noFill/>
          <a:ln w="6350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3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D. Types d’action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234" name="Text Box 4"/>
          <p:cNvSpPr/>
          <p:nvPr/>
        </p:nvSpPr>
        <p:spPr>
          <a:xfrm>
            <a:off x="685800" y="133668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D.4 Action </a:t>
            </a:r>
            <a:r>
              <a:rPr lang="fr-FR" sz="2000" b="0" i="1" strike="noStrike" spc="-1">
                <a:solidFill>
                  <a:srgbClr val="000000"/>
                </a:solidFill>
                <a:latin typeface="Gill Sans MT"/>
              </a:rPr>
              <a:t>complexe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35" name="Rectangle 5"/>
          <p:cNvSpPr/>
          <p:nvPr/>
        </p:nvSpPr>
        <p:spPr>
          <a:xfrm>
            <a:off x="1527840" y="6111360"/>
            <a:ext cx="4965120" cy="196560"/>
          </a:xfrm>
          <a:prstGeom prst="rect">
            <a:avLst/>
          </a:prstGeom>
          <a:noFill/>
          <a:ln>
            <a:solidFill>
              <a:srgbClr val="B5771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6" name="Connecteur droit avec flèche 7"/>
          <p:cNvSpPr/>
          <p:nvPr/>
        </p:nvSpPr>
        <p:spPr>
          <a:xfrm flipH="1">
            <a:off x="6354360" y="3785040"/>
            <a:ext cx="1261440" cy="2326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0325">
            <a:solidFill>
              <a:srgbClr val="000000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37" name="ZoneTexte 9"/>
          <p:cNvSpPr/>
          <p:nvPr/>
        </p:nvSpPr>
        <p:spPr>
          <a:xfrm>
            <a:off x="7303680" y="3429000"/>
            <a:ext cx="16084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Action</a:t>
            </a:r>
            <a:r>
              <a:rPr lang="fr-FR" sz="1800" b="0" i="1" strike="noStrike" spc="-1">
                <a:solidFill>
                  <a:srgbClr val="000000"/>
                </a:solidFill>
                <a:latin typeface="Gill Sans MT"/>
              </a:rPr>
              <a:t> simple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38" name="ZoneTexte 1"/>
          <p:cNvSpPr/>
          <p:nvPr/>
        </p:nvSpPr>
        <p:spPr>
          <a:xfrm>
            <a:off x="6354360" y="891360"/>
            <a:ext cx="2684880" cy="255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Combinaison des toutes les autres actions :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Simple : répartir le Nutella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Répétitive : répartir le Nutella uniformément</a:t>
            </a:r>
            <a:endParaRPr lang="fr-F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Conditionnelle : il se passe quoi si on n’a plus de Nutella ? 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1"/>
          <p:cNvSpPr/>
          <p:nvPr/>
        </p:nvSpPr>
        <p:spPr>
          <a:xfrm>
            <a:off x="492120" y="3816720"/>
            <a:ext cx="2378160" cy="426240"/>
          </a:xfrm>
          <a:prstGeom prst="rect">
            <a:avLst/>
          </a:prstGeom>
          <a:solidFill>
            <a:schemeClr val="bg1"/>
          </a:solidFill>
          <a:ln>
            <a:solidFill>
              <a:srgbClr val="F6A21D"/>
            </a:solidFill>
            <a:round/>
          </a:ln>
          <a:effectLst>
            <a:glow rad="101520">
              <a:srgbClr val="4A5356">
                <a:alpha val="75000"/>
              </a:srgbClr>
            </a:glow>
            <a:outerShdw blurRad="76320" dist="3816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0" name="ZoneTexte 3"/>
          <p:cNvSpPr/>
          <p:nvPr/>
        </p:nvSpPr>
        <p:spPr>
          <a:xfrm>
            <a:off x="492120" y="1449360"/>
            <a:ext cx="7924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Info diverses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C’est quoi un algo ?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Premiers exemples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Types d’action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 en cascade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de choix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Expression logique complexe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41" name="Titre 2"/>
          <p:cNvSpPr txBox="1"/>
          <p:nvPr/>
        </p:nvSpPr>
        <p:spPr>
          <a:xfrm>
            <a:off x="369720" y="33660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Plan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itre 2"/>
          <p:cNvSpPr txBox="1"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E. Schéma alternatif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243" name="Text Box 4"/>
          <p:cNvSpPr/>
          <p:nvPr/>
        </p:nvSpPr>
        <p:spPr>
          <a:xfrm>
            <a:off x="785880" y="1332000"/>
            <a:ext cx="3276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Coller du tube PVC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244" name="Group 15"/>
          <p:cNvGrpSpPr/>
          <p:nvPr/>
        </p:nvGrpSpPr>
        <p:grpSpPr>
          <a:xfrm>
            <a:off x="557280" y="1278000"/>
            <a:ext cx="6083280" cy="587160"/>
            <a:chOff x="557280" y="1278000"/>
            <a:chExt cx="6083280" cy="587160"/>
          </a:xfrm>
        </p:grpSpPr>
        <p:sp>
          <p:nvSpPr>
            <p:cNvPr id="245" name="Rectangle 5"/>
            <p:cNvSpPr/>
            <p:nvPr/>
          </p:nvSpPr>
          <p:spPr>
            <a:xfrm>
              <a:off x="557280" y="1278000"/>
              <a:ext cx="3580920" cy="5871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46" name="Group 11"/>
            <p:cNvGrpSpPr/>
            <p:nvPr/>
          </p:nvGrpSpPr>
          <p:grpSpPr>
            <a:xfrm>
              <a:off x="4138560" y="1395360"/>
              <a:ext cx="2502000" cy="364680"/>
              <a:chOff x="4138560" y="1395360"/>
              <a:chExt cx="2502000" cy="364680"/>
            </a:xfrm>
          </p:grpSpPr>
          <p:sp>
            <p:nvSpPr>
              <p:cNvPr id="247" name="Text Box 6"/>
              <p:cNvSpPr/>
              <p:nvPr/>
            </p:nvSpPr>
            <p:spPr>
              <a:xfrm>
                <a:off x="5644080" y="1395360"/>
                <a:ext cx="99648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800" b="0" strike="noStrike" spc="-1">
                    <a:solidFill>
                      <a:srgbClr val="FF3300"/>
                    </a:solidFill>
                    <a:latin typeface="Gill Sans MT"/>
                  </a:rPr>
                  <a:t>Fonction</a:t>
                </a:r>
                <a:endParaRPr lang="fr-FR" sz="1800" b="0" strike="noStrike" spc="-1">
                  <a:latin typeface="Arial"/>
                </a:endParaRPr>
              </a:p>
            </p:txBody>
          </p:sp>
          <p:sp>
            <p:nvSpPr>
              <p:cNvPr id="248" name="Line 7"/>
              <p:cNvSpPr/>
              <p:nvPr/>
            </p:nvSpPr>
            <p:spPr>
              <a:xfrm flipH="1">
                <a:off x="4138560" y="1571400"/>
                <a:ext cx="1295280" cy="360"/>
              </a:xfrm>
              <a:prstGeom prst="line">
                <a:avLst/>
              </a:prstGeom>
              <a:ln w="28575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249" name="Grouper 24"/>
          <p:cNvGrpSpPr/>
          <p:nvPr/>
        </p:nvGrpSpPr>
        <p:grpSpPr>
          <a:xfrm>
            <a:off x="328556" y="2932200"/>
            <a:ext cx="7597440" cy="3746160"/>
            <a:chOff x="480960" y="2932200"/>
            <a:chExt cx="7597440" cy="3746160"/>
          </a:xfrm>
        </p:grpSpPr>
        <p:sp>
          <p:nvSpPr>
            <p:cNvPr id="250" name="Rectangle 8"/>
            <p:cNvSpPr/>
            <p:nvPr/>
          </p:nvSpPr>
          <p:spPr>
            <a:xfrm>
              <a:off x="480960" y="2932200"/>
              <a:ext cx="6886080" cy="12189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51" name="Group 12"/>
            <p:cNvGrpSpPr/>
            <p:nvPr/>
          </p:nvGrpSpPr>
          <p:grpSpPr>
            <a:xfrm>
              <a:off x="4084560" y="4151520"/>
              <a:ext cx="2490120" cy="516960"/>
              <a:chOff x="4084560" y="4151520"/>
              <a:chExt cx="2490120" cy="516960"/>
            </a:xfrm>
          </p:grpSpPr>
          <p:sp>
            <p:nvSpPr>
              <p:cNvPr id="252" name="Text Box 9"/>
              <p:cNvSpPr/>
              <p:nvPr/>
            </p:nvSpPr>
            <p:spPr>
              <a:xfrm>
                <a:off x="5015880" y="4303800"/>
                <a:ext cx="155880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800" b="0" strike="noStrike" spc="-1">
                    <a:solidFill>
                      <a:srgbClr val="FF3300"/>
                    </a:solidFill>
                    <a:latin typeface="Gill Sans MT"/>
                  </a:rPr>
                  <a:t>Commentaires</a:t>
                </a:r>
                <a:endParaRPr lang="fr-FR" sz="1800" b="0" strike="noStrike" spc="-1">
                  <a:latin typeface="Arial"/>
                </a:endParaRPr>
              </a:p>
            </p:txBody>
          </p:sp>
          <p:sp>
            <p:nvSpPr>
              <p:cNvPr id="253" name="Freeform 10"/>
              <p:cNvSpPr/>
              <p:nvPr/>
            </p:nvSpPr>
            <p:spPr>
              <a:xfrm>
                <a:off x="4084560" y="4151520"/>
                <a:ext cx="640440" cy="380520"/>
              </a:xfrm>
              <a:custGeom>
                <a:avLst/>
                <a:gdLst/>
                <a:ahLst/>
                <a:cxnLst/>
                <a:rect l="l" t="t" r="r" b="b"/>
                <a:pathLst>
                  <a:path w="384" h="240">
                    <a:moveTo>
                      <a:pt x="384" y="240"/>
                    </a:moveTo>
                    <a:lnTo>
                      <a:pt x="0" y="24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54" name="Rectangle 13"/>
            <p:cNvSpPr/>
            <p:nvPr/>
          </p:nvSpPr>
          <p:spPr>
            <a:xfrm>
              <a:off x="3014640" y="6221520"/>
              <a:ext cx="4644720" cy="45684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55" name="Freeform 14"/>
            <p:cNvSpPr/>
            <p:nvPr/>
          </p:nvSpPr>
          <p:spPr>
            <a:xfrm>
              <a:off x="6637320" y="4452120"/>
              <a:ext cx="1441080" cy="1985400"/>
            </a:xfrm>
            <a:custGeom>
              <a:avLst/>
              <a:gdLst/>
              <a:ahLst/>
              <a:cxnLst/>
              <a:rect l="l" t="t" r="r" b="b"/>
              <a:pathLst>
                <a:path w="864" h="1440">
                  <a:moveTo>
                    <a:pt x="0" y="0"/>
                  </a:moveTo>
                  <a:lnTo>
                    <a:pt x="864" y="0"/>
                  </a:lnTo>
                  <a:lnTo>
                    <a:pt x="864" y="1440"/>
                  </a:lnTo>
                  <a:lnTo>
                    <a:pt x="672" y="144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56" name="Text Box 19"/>
          <p:cNvSpPr/>
          <p:nvPr/>
        </p:nvSpPr>
        <p:spPr>
          <a:xfrm>
            <a:off x="785880" y="5087880"/>
            <a:ext cx="7467120" cy="146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1. Nettoyer les surfaces à coller avec du papier de verre fin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2. Eventuellement les dégraisser au trichloréthylène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3. Etaler de la colle sur les deux surfaces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4. Emboîter les deux éléments bien à fond et dans la  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   position souhaitée. La colle sèche en quelques minutes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57" name="Text Box 20"/>
          <p:cNvSpPr/>
          <p:nvPr/>
        </p:nvSpPr>
        <p:spPr>
          <a:xfrm>
            <a:off x="785880" y="2954160"/>
            <a:ext cx="617184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Le tube PVC est devenu le matériau courant des évacuations d</a:t>
            </a: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’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eau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Une canalisation est constituée ...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58" name="Rectangle 21"/>
          <p:cNvSpPr/>
          <p:nvPr/>
        </p:nvSpPr>
        <p:spPr>
          <a:xfrm>
            <a:off x="165240" y="2093760"/>
            <a:ext cx="79351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(voir  </a:t>
            </a:r>
            <a:r>
              <a:rPr lang="fr-FR" sz="1400" b="1" strike="noStrike" spc="-1">
                <a:solidFill>
                  <a:srgbClr val="9BAFB5"/>
                </a:solidFill>
                <a:latin typeface="Courier New"/>
              </a:rPr>
              <a:t>www.mr-bricolage.fr/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9BAFB5"/>
                </a:solidFill>
                <a:latin typeface="Courier New"/>
              </a:rPr>
              <a:t>     ?cat=espconseil&amp;page=7&amp;chapitre=Plomberie&amp;choix=386&amp;livre=bricolage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)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Effect">
                      <p:stCondLst>
                        <p:cond delay="indefinite"/>
                      </p:stCondLst>
                      <p:childTnLst>
                        <p:par>
                          <p:cTn id="1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Effect">
                      <p:stCondLst>
                        <p:cond delay="indefinite"/>
                      </p:stCondLst>
                      <p:childTnLst>
                        <p:par>
                          <p:cTn id="2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ZoneTexte 1"/>
          <p:cNvSpPr/>
          <p:nvPr/>
        </p:nvSpPr>
        <p:spPr>
          <a:xfrm>
            <a:off x="3176280" y="3071880"/>
            <a:ext cx="3916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9BAFB5"/>
                </a:solidFill>
                <a:latin typeface="Palatino Linotype"/>
              </a:rPr>
              <a:t>//</a:t>
            </a: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 La colle sèche en quelques minutes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60" name="Text Box 16"/>
          <p:cNvSpPr/>
          <p:nvPr/>
        </p:nvSpPr>
        <p:spPr>
          <a:xfrm>
            <a:off x="762120" y="1981080"/>
            <a:ext cx="7848360" cy="146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1. Nettoyer les surfaces à coller avec du papier de verre fin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2. </a:t>
            </a:r>
            <a:r>
              <a:rPr lang="fr-FR" sz="1800" b="1" strike="noStrike" spc="-1">
                <a:solidFill>
                  <a:srgbClr val="297FD5"/>
                </a:solidFill>
                <a:latin typeface="Gill Sans MT"/>
              </a:rPr>
              <a:t>Eventuellement</a:t>
            </a:r>
            <a:r>
              <a:rPr lang="fr-FR" sz="1800" b="0" strike="noStrike" spc="-1">
                <a:solidFill>
                  <a:srgbClr val="297FD5"/>
                </a:solidFill>
                <a:latin typeface="Gill Sans MT"/>
              </a:rPr>
              <a:t> 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les dégraisser au trichloréthylène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3. Etaler de la colle sur les deux surfaces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4. Emboîter les deux éléments bien à fond et dans la  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   position souhaitée       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61" name="Text Box 37"/>
          <p:cNvSpPr/>
          <p:nvPr/>
        </p:nvSpPr>
        <p:spPr>
          <a:xfrm>
            <a:off x="977760" y="4803840"/>
            <a:ext cx="30369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Instruction(s) </a:t>
            </a:r>
            <a:r>
              <a:rPr lang="fr-FR" sz="1800" b="1" strike="noStrike" spc="-1">
                <a:solidFill>
                  <a:srgbClr val="FF0000"/>
                </a:solidFill>
                <a:latin typeface="Gill Sans MT"/>
              </a:rPr>
              <a:t>impérative(s)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62" name="Text Box 38"/>
          <p:cNvSpPr/>
          <p:nvPr/>
        </p:nvSpPr>
        <p:spPr>
          <a:xfrm>
            <a:off x="990720" y="5251320"/>
            <a:ext cx="29016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Instruction </a:t>
            </a:r>
            <a:r>
              <a:rPr lang="fr-FR" sz="1800" b="1" strike="noStrike" spc="-1">
                <a:solidFill>
                  <a:srgbClr val="FF0000"/>
                </a:solidFill>
                <a:latin typeface="Gill Sans MT"/>
              </a:rPr>
              <a:t>conditionnelle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63" name="Text Box 41"/>
          <p:cNvSpPr/>
          <p:nvPr/>
        </p:nvSpPr>
        <p:spPr>
          <a:xfrm>
            <a:off x="1219320" y="457200"/>
            <a:ext cx="3276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Coller du tube PVC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264" name="Group 42"/>
          <p:cNvGrpSpPr/>
          <p:nvPr/>
        </p:nvGrpSpPr>
        <p:grpSpPr>
          <a:xfrm>
            <a:off x="990720" y="403200"/>
            <a:ext cx="6048360" cy="587160"/>
            <a:chOff x="990720" y="403200"/>
            <a:chExt cx="6048360" cy="587160"/>
          </a:xfrm>
        </p:grpSpPr>
        <p:sp>
          <p:nvSpPr>
            <p:cNvPr id="265" name="Rectangle 43"/>
            <p:cNvSpPr/>
            <p:nvPr/>
          </p:nvSpPr>
          <p:spPr>
            <a:xfrm>
              <a:off x="990720" y="403200"/>
              <a:ext cx="3580920" cy="5871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66" name="Group 44"/>
            <p:cNvGrpSpPr/>
            <p:nvPr/>
          </p:nvGrpSpPr>
          <p:grpSpPr>
            <a:xfrm>
              <a:off x="4572000" y="520560"/>
              <a:ext cx="2467080" cy="364680"/>
              <a:chOff x="4572000" y="520560"/>
              <a:chExt cx="2467080" cy="364680"/>
            </a:xfrm>
          </p:grpSpPr>
          <p:sp>
            <p:nvSpPr>
              <p:cNvPr id="267" name="Text Box 45"/>
              <p:cNvSpPr/>
              <p:nvPr/>
            </p:nvSpPr>
            <p:spPr>
              <a:xfrm>
                <a:off x="6111360" y="520560"/>
                <a:ext cx="92772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800" b="0" strike="noStrike" spc="-1">
                    <a:solidFill>
                      <a:srgbClr val="FF3300"/>
                    </a:solidFill>
                    <a:latin typeface="Gill Sans MT"/>
                  </a:rPr>
                  <a:t>Objectif</a:t>
                </a:r>
                <a:endParaRPr lang="fr-FR" sz="1800" b="0" strike="noStrike" spc="-1">
                  <a:latin typeface="Arial"/>
                </a:endParaRPr>
              </a:p>
            </p:txBody>
          </p:sp>
          <p:sp>
            <p:nvSpPr>
              <p:cNvPr id="268" name="Line 46"/>
              <p:cNvSpPr/>
              <p:nvPr/>
            </p:nvSpPr>
            <p:spPr>
              <a:xfrm flipH="1">
                <a:off x="4572000" y="696600"/>
                <a:ext cx="1295280" cy="360"/>
              </a:xfrm>
              <a:prstGeom prst="line">
                <a:avLst/>
              </a:prstGeom>
              <a:ln w="28575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269" name="Rectangle 47"/>
          <p:cNvSpPr/>
          <p:nvPr/>
        </p:nvSpPr>
        <p:spPr>
          <a:xfrm>
            <a:off x="598680" y="1219320"/>
            <a:ext cx="79351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(voir  </a:t>
            </a:r>
            <a:r>
              <a:rPr lang="fr-FR" sz="1400" b="1" strike="noStrike" spc="-1">
                <a:solidFill>
                  <a:srgbClr val="9BAFB5"/>
                </a:solidFill>
                <a:latin typeface="Courier New"/>
              </a:rPr>
              <a:t>www.mr-bricolage.fr/</a:t>
            </a:r>
            <a:endParaRPr lang="fr-FR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9BAFB5"/>
                </a:solidFill>
                <a:latin typeface="Courier New"/>
              </a:rPr>
              <a:t>     ?cat=espconseil&amp;page=7&amp;chapitre=Plomberie&amp;choix=386&amp;livre=bricolage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70" name="ZoneTexte 2"/>
          <p:cNvSpPr/>
          <p:nvPr/>
        </p:nvSpPr>
        <p:spPr>
          <a:xfrm>
            <a:off x="6146640" y="2249640"/>
            <a:ext cx="202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0000"/>
                </a:solidFill>
                <a:latin typeface="Palatino Linotype"/>
              </a:rPr>
              <a:t>;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71" name="ZoneTexte 32"/>
          <p:cNvSpPr/>
          <p:nvPr/>
        </p:nvSpPr>
        <p:spPr>
          <a:xfrm>
            <a:off x="6715080" y="1981080"/>
            <a:ext cx="202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0000"/>
                </a:solidFill>
                <a:latin typeface="Palatino Linotype"/>
              </a:rPr>
              <a:t>;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72" name="ZoneTexte 33"/>
          <p:cNvSpPr/>
          <p:nvPr/>
        </p:nvSpPr>
        <p:spPr>
          <a:xfrm>
            <a:off x="4861080" y="2535120"/>
            <a:ext cx="202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0000"/>
                </a:solidFill>
                <a:latin typeface="Palatino Linotype"/>
              </a:rPr>
              <a:t>;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73" name="ZoneTexte 34"/>
          <p:cNvSpPr/>
          <p:nvPr/>
        </p:nvSpPr>
        <p:spPr>
          <a:xfrm>
            <a:off x="2919240" y="3081240"/>
            <a:ext cx="202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FF0000"/>
                </a:solidFill>
                <a:latin typeface="Palatino Linotype"/>
              </a:rPr>
              <a:t>;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274" name="Grouper 9"/>
          <p:cNvGrpSpPr/>
          <p:nvPr/>
        </p:nvGrpSpPr>
        <p:grpSpPr>
          <a:xfrm>
            <a:off x="2916360" y="3121200"/>
            <a:ext cx="5749560" cy="1143000"/>
            <a:chOff x="2916360" y="3121200"/>
            <a:chExt cx="5749560" cy="1143000"/>
          </a:xfrm>
        </p:grpSpPr>
        <p:sp>
          <p:nvSpPr>
            <p:cNvPr id="275" name="Ellipse 3"/>
            <p:cNvSpPr/>
            <p:nvPr/>
          </p:nvSpPr>
          <p:spPr>
            <a:xfrm>
              <a:off x="3134520" y="3121200"/>
              <a:ext cx="325440" cy="279720"/>
            </a:xfrm>
            <a:prstGeom prst="ellipse">
              <a:avLst/>
            </a:prstGeom>
            <a:noFill/>
            <a:ln>
              <a:solidFill>
                <a:srgbClr val="F6A21D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76" name="Grouper 8"/>
            <p:cNvGrpSpPr/>
            <p:nvPr/>
          </p:nvGrpSpPr>
          <p:grpSpPr>
            <a:xfrm>
              <a:off x="2916360" y="3401640"/>
              <a:ext cx="5749560" cy="862560"/>
              <a:chOff x="2916360" y="3401640"/>
              <a:chExt cx="5749560" cy="862560"/>
            </a:xfrm>
          </p:grpSpPr>
          <p:sp>
            <p:nvSpPr>
              <p:cNvPr id="277" name="ZoneTexte 4"/>
              <p:cNvSpPr/>
              <p:nvPr/>
            </p:nvSpPr>
            <p:spPr>
              <a:xfrm>
                <a:off x="2916360" y="3625200"/>
                <a:ext cx="5749560" cy="6390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800" b="0" strike="noStrike" spc="-1">
                    <a:solidFill>
                      <a:srgbClr val="000000"/>
                    </a:solidFill>
                    <a:latin typeface="Palatino Linotype"/>
                  </a:rPr>
                  <a:t>Marque de commentaire(s). Tout ce qui suit n’est pas pris en compte. Aide le développeur!</a:t>
                </a:r>
                <a:endParaRPr lang="fr-FR" sz="1800" b="0" strike="noStrike" spc="-1">
                  <a:latin typeface="Arial"/>
                </a:endParaRPr>
              </a:p>
            </p:txBody>
          </p:sp>
          <p:sp>
            <p:nvSpPr>
              <p:cNvPr id="278" name="Connecteur droit avec flèche 6"/>
              <p:cNvSpPr/>
              <p:nvPr/>
            </p:nvSpPr>
            <p:spPr>
              <a:xfrm flipV="1">
                <a:off x="3295800" y="3401280"/>
                <a:ext cx="360" cy="2235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>
                <a:solidFill>
                  <a:srgbClr val="F6A21D"/>
                </a:solidFill>
                <a:round/>
                <a:tailEnd type="arrow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279" name="Grouper 5"/>
          <p:cNvGrpSpPr/>
          <p:nvPr/>
        </p:nvGrpSpPr>
        <p:grpSpPr>
          <a:xfrm>
            <a:off x="473040" y="2152440"/>
            <a:ext cx="517320" cy="2840040"/>
            <a:chOff x="473040" y="2152440"/>
            <a:chExt cx="517320" cy="2840040"/>
          </a:xfrm>
        </p:grpSpPr>
        <p:sp>
          <p:nvSpPr>
            <p:cNvPr id="280" name="Connecteur droit 12"/>
            <p:cNvSpPr/>
            <p:nvPr/>
          </p:nvSpPr>
          <p:spPr>
            <a:xfrm>
              <a:off x="474480" y="2152440"/>
              <a:ext cx="9360" cy="2840040"/>
            </a:xfrm>
            <a:prstGeom prst="line">
              <a:avLst/>
            </a:prstGeom>
            <a:ln>
              <a:solidFill>
                <a:srgbClr val="F6A21D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81" name="Connecteur droit 14"/>
            <p:cNvSpPr/>
            <p:nvPr/>
          </p:nvSpPr>
          <p:spPr>
            <a:xfrm flipV="1">
              <a:off x="474480" y="4987800"/>
              <a:ext cx="515880" cy="4680"/>
            </a:xfrm>
            <a:prstGeom prst="line">
              <a:avLst/>
            </a:prstGeom>
            <a:ln>
              <a:solidFill>
                <a:srgbClr val="F6A21D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82" name="Connecteur droit avec flèche 16"/>
            <p:cNvSpPr/>
            <p:nvPr/>
          </p:nvSpPr>
          <p:spPr>
            <a:xfrm>
              <a:off x="484200" y="2152800"/>
              <a:ext cx="2775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6A21D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83" name="Connecteur droit avec flèche 50"/>
            <p:cNvSpPr/>
            <p:nvPr/>
          </p:nvSpPr>
          <p:spPr>
            <a:xfrm>
              <a:off x="498600" y="2722680"/>
              <a:ext cx="2775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6A21D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84" name="Connecteur droit avec flèche 51"/>
            <p:cNvSpPr/>
            <p:nvPr/>
          </p:nvSpPr>
          <p:spPr>
            <a:xfrm>
              <a:off x="473040" y="2981160"/>
              <a:ext cx="27756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6A21D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285" name="Grouper 23"/>
          <p:cNvGrpSpPr/>
          <p:nvPr/>
        </p:nvGrpSpPr>
        <p:grpSpPr>
          <a:xfrm>
            <a:off x="193320" y="2452680"/>
            <a:ext cx="797040" cy="2982600"/>
            <a:chOff x="193320" y="2452680"/>
            <a:chExt cx="797040" cy="2982600"/>
          </a:xfrm>
        </p:grpSpPr>
        <p:sp>
          <p:nvSpPr>
            <p:cNvPr id="286" name="Connecteur droit 18"/>
            <p:cNvSpPr/>
            <p:nvPr/>
          </p:nvSpPr>
          <p:spPr>
            <a:xfrm>
              <a:off x="193320" y="2452680"/>
              <a:ext cx="19080" cy="2976480"/>
            </a:xfrm>
            <a:prstGeom prst="line">
              <a:avLst/>
            </a:prstGeom>
            <a:ln>
              <a:solidFill>
                <a:srgbClr val="FFFF00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87" name="Connecteur droit 20"/>
            <p:cNvSpPr/>
            <p:nvPr/>
          </p:nvSpPr>
          <p:spPr>
            <a:xfrm>
              <a:off x="212400" y="5429160"/>
              <a:ext cx="777960" cy="6120"/>
            </a:xfrm>
            <a:prstGeom prst="line">
              <a:avLst/>
            </a:prstGeom>
            <a:ln>
              <a:solidFill>
                <a:srgbClr val="FFFF00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88" name="Connecteur droit avec flèche 22"/>
            <p:cNvSpPr/>
            <p:nvPr/>
          </p:nvSpPr>
          <p:spPr>
            <a:xfrm>
              <a:off x="193680" y="2452680"/>
              <a:ext cx="556920" cy="3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FFF00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89" name="Ellipse 1"/>
          <p:cNvSpPr/>
          <p:nvPr/>
        </p:nvSpPr>
        <p:spPr>
          <a:xfrm>
            <a:off x="6715080" y="1981080"/>
            <a:ext cx="399600" cy="369360"/>
          </a:xfrm>
          <a:prstGeom prst="ellipse">
            <a:avLst/>
          </a:prstGeom>
          <a:noFill/>
          <a:ln>
            <a:solidFill>
              <a:srgbClr val="B57715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90" name="Connecteur droit avec flèche 4"/>
          <p:cNvSpPr/>
          <p:nvPr/>
        </p:nvSpPr>
        <p:spPr>
          <a:xfrm flipH="1" flipV="1">
            <a:off x="6918480" y="2451960"/>
            <a:ext cx="871200" cy="2211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6A21D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91" name="ZoneTexte 7"/>
          <p:cNvSpPr/>
          <p:nvPr/>
        </p:nvSpPr>
        <p:spPr>
          <a:xfrm>
            <a:off x="6918480" y="4803840"/>
            <a:ext cx="18666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Marqueur de fin d’instruction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Effect">
                      <p:stCondLst>
                        <p:cond delay="indefinite"/>
                      </p:stCondLst>
                      <p:childTnLst>
                        <p:par>
                          <p:cTn id="1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8"/>
          <p:cNvSpPr/>
          <p:nvPr/>
        </p:nvSpPr>
        <p:spPr>
          <a:xfrm>
            <a:off x="938520" y="685800"/>
            <a:ext cx="2432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Quelle est la condition ?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293" name="Group 14"/>
          <p:cNvGrpSpPr/>
          <p:nvPr/>
        </p:nvGrpSpPr>
        <p:grpSpPr>
          <a:xfrm>
            <a:off x="1350360" y="1774800"/>
            <a:ext cx="3213720" cy="869040"/>
            <a:chOff x="1350360" y="1774800"/>
            <a:chExt cx="3213720" cy="869040"/>
          </a:xfrm>
        </p:grpSpPr>
        <p:sp>
          <p:nvSpPr>
            <p:cNvPr id="294" name="Freeform 10"/>
            <p:cNvSpPr/>
            <p:nvPr/>
          </p:nvSpPr>
          <p:spPr>
            <a:xfrm>
              <a:off x="1596600" y="1774800"/>
              <a:ext cx="2547000" cy="151920"/>
            </a:xfrm>
            <a:custGeom>
              <a:avLst/>
              <a:gdLst/>
              <a:ahLst/>
              <a:cxnLst/>
              <a:rect l="l" t="t" r="r" b="b"/>
              <a:pathLst>
                <a:path w="1824" h="96">
                  <a:moveTo>
                    <a:pt x="0" y="0"/>
                  </a:moveTo>
                  <a:lnTo>
                    <a:pt x="0" y="96"/>
                  </a:lnTo>
                  <a:lnTo>
                    <a:pt x="1824" y="96"/>
                  </a:lnTo>
                  <a:lnTo>
                    <a:pt x="1824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95" name="Line 12"/>
            <p:cNvSpPr/>
            <p:nvPr/>
          </p:nvSpPr>
          <p:spPr>
            <a:xfrm>
              <a:off x="2869920" y="1927080"/>
              <a:ext cx="360" cy="15228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96" name="Text Box 13"/>
            <p:cNvSpPr/>
            <p:nvPr/>
          </p:nvSpPr>
          <p:spPr>
            <a:xfrm>
              <a:off x="1350360" y="2278800"/>
              <a:ext cx="3213720" cy="365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FF3300"/>
                  </a:solidFill>
                  <a:latin typeface="Gill Sans MT"/>
                </a:rPr>
                <a:t>expression logique</a:t>
              </a: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 (vrai ou faux)</a:t>
              </a:r>
              <a:endParaRPr lang="fr-FR" sz="1800" b="0" strike="noStrike" spc="-1">
                <a:latin typeface="Arial"/>
              </a:endParaRPr>
            </a:p>
          </p:txBody>
        </p:sp>
      </p:grpSp>
      <p:sp>
        <p:nvSpPr>
          <p:cNvPr id="297" name="Rectangle 17"/>
          <p:cNvSpPr/>
          <p:nvPr/>
        </p:nvSpPr>
        <p:spPr>
          <a:xfrm>
            <a:off x="1470600" y="1403280"/>
            <a:ext cx="4795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297FD5"/>
                </a:solidFill>
                <a:latin typeface="Gill Sans MT"/>
              </a:rPr>
              <a:t>si</a:t>
            </a:r>
            <a:r>
              <a:rPr lang="fr-FR" sz="1800" b="0" strike="noStrike" spc="-1">
                <a:solidFill>
                  <a:srgbClr val="FF3300"/>
                </a:solidFill>
                <a:latin typeface="Gill Sans MT"/>
              </a:rPr>
              <a:t> les surfaces sont grasses, </a:t>
            </a:r>
            <a:r>
              <a:rPr lang="fr-FR" sz="1800" b="0" strike="noStrike" spc="-1">
                <a:solidFill>
                  <a:srgbClr val="297FD5"/>
                </a:solidFill>
                <a:latin typeface="Gill Sans MT"/>
              </a:rPr>
              <a:t>alors 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les dégraisser</a:t>
            </a:r>
            <a:r>
              <a:rPr lang="fr-FR" sz="1800" b="0" strike="noStrike" spc="-1">
                <a:solidFill>
                  <a:srgbClr val="FF3300"/>
                </a:solidFill>
                <a:latin typeface="Gill Sans MT"/>
              </a:rPr>
              <a:t> ...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98" name="Text Box 18"/>
          <p:cNvSpPr/>
          <p:nvPr/>
        </p:nvSpPr>
        <p:spPr>
          <a:xfrm>
            <a:off x="1548000" y="3429000"/>
            <a:ext cx="13546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sinon RIEN !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99" name="Text Box 19"/>
          <p:cNvSpPr/>
          <p:nvPr/>
        </p:nvSpPr>
        <p:spPr>
          <a:xfrm>
            <a:off x="1514160" y="2946240"/>
            <a:ext cx="1064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et sinon ?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00" name="Text Box 20"/>
          <p:cNvSpPr/>
          <p:nvPr/>
        </p:nvSpPr>
        <p:spPr>
          <a:xfrm>
            <a:off x="896040" y="4191120"/>
            <a:ext cx="13759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Cas général :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01" name="Text Box 21"/>
          <p:cNvSpPr/>
          <p:nvPr/>
        </p:nvSpPr>
        <p:spPr>
          <a:xfrm>
            <a:off x="1610640" y="4800600"/>
            <a:ext cx="4888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- plusieurs actions à enchaîner si condition remplie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02" name="Text Box 23"/>
          <p:cNvSpPr/>
          <p:nvPr/>
        </p:nvSpPr>
        <p:spPr>
          <a:xfrm>
            <a:off x="1542960" y="5257800"/>
            <a:ext cx="57574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- plusieurs </a:t>
            </a:r>
            <a:r>
              <a:rPr lang="fr-FR" sz="1800" b="1" strike="noStrike" spc="-1">
                <a:solidFill>
                  <a:srgbClr val="000000"/>
                </a:solidFill>
                <a:latin typeface="Gill Sans MT"/>
              </a:rPr>
              <a:t>autres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actions à enchaîner dans le cas contraire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03" name="Text Box 24"/>
          <p:cNvSpPr/>
          <p:nvPr/>
        </p:nvSpPr>
        <p:spPr>
          <a:xfrm>
            <a:off x="1592640" y="5715000"/>
            <a:ext cx="5585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- dans tous les cas reprendre ensuite le traitement normal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Effect">
                      <p:stCondLst>
                        <p:cond delay="indefinite"/>
                      </p:stCondLst>
                      <p:childTnLst>
                        <p:par>
                          <p:cTn id="1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Effect">
                      <p:stCondLst>
                        <p:cond delay="indefinite"/>
                      </p:stCondLst>
                      <p:childTnLst>
                        <p:par>
                          <p:cTn id="2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Effect">
                      <p:stCondLst>
                        <p:cond delay="indefinite"/>
                      </p:stCondLst>
                      <p:childTnLst>
                        <p:par>
                          <p:cTn id="4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 Box 3"/>
          <p:cNvSpPr/>
          <p:nvPr/>
        </p:nvSpPr>
        <p:spPr>
          <a:xfrm>
            <a:off x="1078560" y="1449360"/>
            <a:ext cx="12783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action1;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action2;</a:t>
            </a:r>
            <a:endParaRPr lang="fr-FR" sz="1800" b="0" strike="noStrike" spc="-1" dirty="0">
              <a:latin typeface="Arial"/>
            </a:endParaRPr>
          </a:p>
        </p:txBody>
      </p:sp>
      <p:grpSp>
        <p:nvGrpSpPr>
          <p:cNvPr id="305" name="Group 23"/>
          <p:cNvGrpSpPr/>
          <p:nvPr/>
        </p:nvGrpSpPr>
        <p:grpSpPr>
          <a:xfrm>
            <a:off x="787320" y="1312920"/>
            <a:ext cx="5488920" cy="1294920"/>
            <a:chOff x="787320" y="1312920"/>
            <a:chExt cx="5488920" cy="1294920"/>
          </a:xfrm>
        </p:grpSpPr>
        <p:sp>
          <p:nvSpPr>
            <p:cNvPr id="306" name="Rectangle 4"/>
            <p:cNvSpPr/>
            <p:nvPr/>
          </p:nvSpPr>
          <p:spPr>
            <a:xfrm>
              <a:off x="787320" y="1312920"/>
              <a:ext cx="2209320" cy="12949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07" name="Text Box 6"/>
            <p:cNvSpPr/>
            <p:nvPr/>
          </p:nvSpPr>
          <p:spPr>
            <a:xfrm>
              <a:off x="3861000" y="1754280"/>
              <a:ext cx="24152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dans tous les cas</a:t>
              </a:r>
              <a:endParaRPr lang="fr-FR" sz="1800" b="0" strike="noStrike" spc="-1">
                <a:latin typeface="Arial"/>
              </a:endParaRPr>
            </a:p>
          </p:txBody>
        </p:sp>
      </p:grpSp>
      <p:grpSp>
        <p:nvGrpSpPr>
          <p:cNvPr id="308" name="Group 16"/>
          <p:cNvGrpSpPr/>
          <p:nvPr/>
        </p:nvGrpSpPr>
        <p:grpSpPr>
          <a:xfrm>
            <a:off x="787320" y="2735280"/>
            <a:ext cx="6479280" cy="1371240"/>
            <a:chOff x="787320" y="2735280"/>
            <a:chExt cx="6479280" cy="1371240"/>
          </a:xfrm>
        </p:grpSpPr>
        <p:sp>
          <p:nvSpPr>
            <p:cNvPr id="309" name="Rectangle 5"/>
            <p:cNvSpPr/>
            <p:nvPr/>
          </p:nvSpPr>
          <p:spPr>
            <a:xfrm>
              <a:off x="787320" y="2735280"/>
              <a:ext cx="2209320" cy="1371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10" name="Text Box 10"/>
            <p:cNvSpPr/>
            <p:nvPr/>
          </p:nvSpPr>
          <p:spPr>
            <a:xfrm>
              <a:off x="3747600" y="3038400"/>
              <a:ext cx="351900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si </a:t>
              </a:r>
              <a:r>
                <a:rPr lang="fr-FR" sz="1800" b="1" strike="noStrike" spc="-1">
                  <a:solidFill>
                    <a:srgbClr val="000000"/>
                  </a:solidFill>
                  <a:latin typeface="Gill Sans MT"/>
                </a:rPr>
                <a:t>une certaine</a:t>
              </a: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 condition 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est vraie</a:t>
              </a:r>
              <a:endParaRPr lang="fr-FR" sz="1800" b="0" strike="noStrike" spc="-1">
                <a:latin typeface="Arial"/>
              </a:endParaRPr>
            </a:p>
          </p:txBody>
        </p:sp>
      </p:grpSp>
      <p:grpSp>
        <p:nvGrpSpPr>
          <p:cNvPr id="311" name="Group 17"/>
          <p:cNvGrpSpPr/>
          <p:nvPr/>
        </p:nvGrpSpPr>
        <p:grpSpPr>
          <a:xfrm>
            <a:off x="787320" y="4208400"/>
            <a:ext cx="6385680" cy="1371240"/>
            <a:chOff x="787320" y="4208400"/>
            <a:chExt cx="6385680" cy="1371240"/>
          </a:xfrm>
        </p:grpSpPr>
        <p:sp>
          <p:nvSpPr>
            <p:cNvPr id="312" name="Text Box 11"/>
            <p:cNvSpPr/>
            <p:nvPr/>
          </p:nvSpPr>
          <p:spPr>
            <a:xfrm>
              <a:off x="3705840" y="4486320"/>
              <a:ext cx="346716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si </a:t>
              </a:r>
              <a:r>
                <a:rPr lang="fr-FR" sz="1800" b="1" strike="noStrike" spc="-1">
                  <a:solidFill>
                    <a:srgbClr val="000000"/>
                  </a:solidFill>
                  <a:latin typeface="Gill Sans MT"/>
                </a:rPr>
                <a:t>cette même</a:t>
              </a: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 condition 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est fausse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313" name="Rectangle 12"/>
            <p:cNvSpPr/>
            <p:nvPr/>
          </p:nvSpPr>
          <p:spPr>
            <a:xfrm>
              <a:off x="787320" y="4208400"/>
              <a:ext cx="2209320" cy="1371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14" name="Group 18"/>
          <p:cNvGrpSpPr/>
          <p:nvPr/>
        </p:nvGrpSpPr>
        <p:grpSpPr>
          <a:xfrm>
            <a:off x="787320" y="5732640"/>
            <a:ext cx="5488920" cy="533160"/>
            <a:chOff x="787320" y="5732640"/>
            <a:chExt cx="5488920" cy="533160"/>
          </a:xfrm>
        </p:grpSpPr>
        <p:sp>
          <p:nvSpPr>
            <p:cNvPr id="315" name="Text Box 8"/>
            <p:cNvSpPr/>
            <p:nvPr/>
          </p:nvSpPr>
          <p:spPr>
            <a:xfrm>
              <a:off x="3861000" y="5781600"/>
              <a:ext cx="24152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dans tous les cas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316" name="Rectangle 13"/>
            <p:cNvSpPr/>
            <p:nvPr/>
          </p:nvSpPr>
          <p:spPr>
            <a:xfrm>
              <a:off x="787320" y="5732640"/>
              <a:ext cx="2209320" cy="5331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317" name="Text Box 20"/>
          <p:cNvSpPr/>
          <p:nvPr/>
        </p:nvSpPr>
        <p:spPr>
          <a:xfrm>
            <a:off x="1078560" y="2897280"/>
            <a:ext cx="12783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action3;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action4;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18" name="Text Box 21"/>
          <p:cNvSpPr/>
          <p:nvPr/>
        </p:nvSpPr>
        <p:spPr>
          <a:xfrm>
            <a:off x="1078560" y="4361040"/>
            <a:ext cx="12783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action5;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action6;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19" name="Text Box 22"/>
          <p:cNvSpPr/>
          <p:nvPr/>
        </p:nvSpPr>
        <p:spPr>
          <a:xfrm>
            <a:off x="1078560" y="5792760"/>
            <a:ext cx="1278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action7;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20" name="ZoneTexte 19"/>
          <p:cNvSpPr/>
          <p:nvPr/>
        </p:nvSpPr>
        <p:spPr>
          <a:xfrm>
            <a:off x="777960" y="635040"/>
            <a:ext cx="5941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En général: 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Effect">
                      <p:stCondLst>
                        <p:cond delay="indefinite"/>
                      </p:stCondLst>
                      <p:childTnLst>
                        <p:par>
                          <p:cTn id="1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Effect">
                      <p:stCondLst>
                        <p:cond delay="indefinite"/>
                      </p:stCondLst>
                      <p:childTnLst>
                        <p:par>
                          <p:cTn id="2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 Box 4"/>
          <p:cNvSpPr/>
          <p:nvPr/>
        </p:nvSpPr>
        <p:spPr>
          <a:xfrm>
            <a:off x="838080" y="18288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A.1 Contact Informaix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35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A. Info diverses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136" name="Text Box 4"/>
          <p:cNvSpPr/>
          <p:nvPr/>
        </p:nvSpPr>
        <p:spPr>
          <a:xfrm>
            <a:off x="838080" y="28062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A.2 Journée du sport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137" name="AutoShape 4"/>
          <p:cNvSpPr/>
          <p:nvPr/>
        </p:nvSpPr>
        <p:spPr>
          <a:xfrm>
            <a:off x="4419720" y="3276720"/>
            <a:ext cx="3138480" cy="313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39" name="ZoneTexte 138"/>
          <p:cNvSpPr txBox="1"/>
          <p:nvPr/>
        </p:nvSpPr>
        <p:spPr>
          <a:xfrm>
            <a:off x="1080000" y="2340000"/>
            <a:ext cx="4140000" cy="2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fr-FR" sz="1200" b="0" u="sng" strike="noStrike" spc="-1">
                <a:solidFill>
                  <a:srgbClr val="3586FF"/>
                </a:solidFill>
                <a:uFill>
                  <a:solidFill>
                    <a:srgbClr val="3586FF"/>
                  </a:solidFill>
                </a:uFill>
                <a:latin typeface="Arial"/>
                <a:ea typeface="Arial"/>
              </a:rPr>
              <a:t>https://discord.gg/chqTEBhzsC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97A6F8-0B89-7B29-0679-46C253187430}"/>
              </a:ext>
            </a:extLst>
          </p:cNvPr>
          <p:cNvSpPr txBox="1"/>
          <p:nvPr/>
        </p:nvSpPr>
        <p:spPr>
          <a:xfrm>
            <a:off x="1079999" y="3518149"/>
            <a:ext cx="6975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https://</a:t>
            </a:r>
            <a:r>
              <a:rPr lang="fr-FR" dirty="0" err="1">
                <a:hlinkClick r:id="rId3"/>
              </a:rPr>
              <a:t>iut.univ-amu.fr</a:t>
            </a:r>
            <a:r>
              <a:rPr lang="fr-FR" dirty="0">
                <a:hlinkClick r:id="rId3"/>
              </a:rPr>
              <a:t>/</a:t>
            </a:r>
            <a:r>
              <a:rPr lang="fr-FR" dirty="0" err="1">
                <a:hlinkClick r:id="rId3"/>
              </a:rPr>
              <a:t>fr</a:t>
            </a:r>
            <a:r>
              <a:rPr lang="fr-FR" dirty="0">
                <a:hlinkClick r:id="rId3"/>
              </a:rPr>
              <a:t>/</a:t>
            </a:r>
            <a:r>
              <a:rPr lang="fr-FR" dirty="0" err="1">
                <a:hlinkClick r:id="rId3"/>
              </a:rPr>
              <a:t>actualites</a:t>
            </a:r>
            <a:r>
              <a:rPr lang="fr-FR" dirty="0">
                <a:hlinkClick r:id="rId3"/>
              </a:rPr>
              <a:t>/</a:t>
            </a:r>
            <a:r>
              <a:rPr lang="fr-FR" dirty="0" err="1">
                <a:hlinkClick r:id="rId3"/>
              </a:rPr>
              <a:t>journee</a:t>
            </a:r>
            <a:r>
              <a:rPr lang="fr-FR" dirty="0">
                <a:hlinkClick r:id="rId3"/>
              </a:rPr>
              <a:t>-sport-iut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 Box 3"/>
          <p:cNvSpPr/>
          <p:nvPr/>
        </p:nvSpPr>
        <p:spPr>
          <a:xfrm>
            <a:off x="865080" y="1704960"/>
            <a:ext cx="21013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verifierVie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verifierArmes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</p:txBody>
      </p:sp>
      <p:grpSp>
        <p:nvGrpSpPr>
          <p:cNvPr id="322" name="Group 23"/>
          <p:cNvGrpSpPr/>
          <p:nvPr/>
        </p:nvGrpSpPr>
        <p:grpSpPr>
          <a:xfrm>
            <a:off x="787320" y="1568520"/>
            <a:ext cx="5488920" cy="1294920"/>
            <a:chOff x="787320" y="1568520"/>
            <a:chExt cx="5488920" cy="1294920"/>
          </a:xfrm>
        </p:grpSpPr>
        <p:sp>
          <p:nvSpPr>
            <p:cNvPr id="323" name="Rectangle 3"/>
            <p:cNvSpPr/>
            <p:nvPr/>
          </p:nvSpPr>
          <p:spPr>
            <a:xfrm>
              <a:off x="787320" y="1568520"/>
              <a:ext cx="2209320" cy="12949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24" name="Text Box 6"/>
            <p:cNvSpPr/>
            <p:nvPr/>
          </p:nvSpPr>
          <p:spPr>
            <a:xfrm>
              <a:off x="3861000" y="2009880"/>
              <a:ext cx="24152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dans tous les cas</a:t>
              </a:r>
              <a:endParaRPr lang="fr-FR" sz="1800" b="0" strike="noStrike" spc="-1">
                <a:latin typeface="Arial"/>
              </a:endParaRPr>
            </a:p>
          </p:txBody>
        </p:sp>
      </p:grpSp>
      <p:grpSp>
        <p:nvGrpSpPr>
          <p:cNvPr id="325" name="Group 16"/>
          <p:cNvGrpSpPr/>
          <p:nvPr/>
        </p:nvGrpSpPr>
        <p:grpSpPr>
          <a:xfrm>
            <a:off x="787320" y="2990880"/>
            <a:ext cx="6479280" cy="1371240"/>
            <a:chOff x="787320" y="2990880"/>
            <a:chExt cx="6479280" cy="1371240"/>
          </a:xfrm>
        </p:grpSpPr>
        <p:sp>
          <p:nvSpPr>
            <p:cNvPr id="326" name="Rectangle 5"/>
            <p:cNvSpPr/>
            <p:nvPr/>
          </p:nvSpPr>
          <p:spPr>
            <a:xfrm>
              <a:off x="787320" y="2990880"/>
              <a:ext cx="2209320" cy="1371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27" name="Text Box 10"/>
            <p:cNvSpPr/>
            <p:nvPr/>
          </p:nvSpPr>
          <p:spPr>
            <a:xfrm>
              <a:off x="3747600" y="3294000"/>
              <a:ext cx="351900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si </a:t>
              </a:r>
              <a:r>
                <a:rPr lang="fr-FR" sz="1800" b="1" strike="noStrike" spc="-1">
                  <a:solidFill>
                    <a:srgbClr val="000000"/>
                  </a:solidFill>
                  <a:latin typeface="Gill Sans MT"/>
                </a:rPr>
                <a:t>une certaine</a:t>
              </a: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 condition 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est vraie</a:t>
              </a:r>
              <a:endParaRPr lang="fr-FR" sz="1800" b="0" strike="noStrike" spc="-1">
                <a:latin typeface="Arial"/>
              </a:endParaRPr>
            </a:p>
          </p:txBody>
        </p:sp>
      </p:grpSp>
      <p:grpSp>
        <p:nvGrpSpPr>
          <p:cNvPr id="328" name="Group 17"/>
          <p:cNvGrpSpPr/>
          <p:nvPr/>
        </p:nvGrpSpPr>
        <p:grpSpPr>
          <a:xfrm>
            <a:off x="787320" y="4464000"/>
            <a:ext cx="6385680" cy="1371240"/>
            <a:chOff x="787320" y="4464000"/>
            <a:chExt cx="6385680" cy="1371240"/>
          </a:xfrm>
        </p:grpSpPr>
        <p:sp>
          <p:nvSpPr>
            <p:cNvPr id="329" name="Text Box 11"/>
            <p:cNvSpPr/>
            <p:nvPr/>
          </p:nvSpPr>
          <p:spPr>
            <a:xfrm>
              <a:off x="3705840" y="4741920"/>
              <a:ext cx="346716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si </a:t>
              </a:r>
              <a:r>
                <a:rPr lang="fr-FR" sz="1800" b="1" strike="noStrike" spc="-1">
                  <a:solidFill>
                    <a:srgbClr val="000000"/>
                  </a:solidFill>
                  <a:latin typeface="Gill Sans MT"/>
                </a:rPr>
                <a:t>cette même</a:t>
              </a: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 condition 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est fausse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330" name="Rectangle 12"/>
            <p:cNvSpPr/>
            <p:nvPr/>
          </p:nvSpPr>
          <p:spPr>
            <a:xfrm>
              <a:off x="787320" y="4464000"/>
              <a:ext cx="2209320" cy="1371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31" name="Group 18"/>
          <p:cNvGrpSpPr/>
          <p:nvPr/>
        </p:nvGrpSpPr>
        <p:grpSpPr>
          <a:xfrm>
            <a:off x="787320" y="5987880"/>
            <a:ext cx="5488920" cy="533160"/>
            <a:chOff x="787320" y="5987880"/>
            <a:chExt cx="5488920" cy="533160"/>
          </a:xfrm>
        </p:grpSpPr>
        <p:sp>
          <p:nvSpPr>
            <p:cNvPr id="332" name="Text Box 8"/>
            <p:cNvSpPr/>
            <p:nvPr/>
          </p:nvSpPr>
          <p:spPr>
            <a:xfrm>
              <a:off x="3861000" y="6037200"/>
              <a:ext cx="24152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dans tous les cas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333" name="Rectangle 13"/>
            <p:cNvSpPr/>
            <p:nvPr/>
          </p:nvSpPr>
          <p:spPr>
            <a:xfrm>
              <a:off x="787320" y="5987880"/>
              <a:ext cx="2209320" cy="5331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334" name="Text Box 20"/>
          <p:cNvSpPr/>
          <p:nvPr/>
        </p:nvSpPr>
        <p:spPr>
          <a:xfrm>
            <a:off x="963360" y="3152880"/>
            <a:ext cx="19641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attaquerBoss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…;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35" name="Text Box 21"/>
          <p:cNvSpPr/>
          <p:nvPr/>
        </p:nvSpPr>
        <p:spPr>
          <a:xfrm>
            <a:off x="884160" y="4616280"/>
            <a:ext cx="21013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prendrePotion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…;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36" name="Text Box 22"/>
          <p:cNvSpPr/>
          <p:nvPr/>
        </p:nvSpPr>
        <p:spPr>
          <a:xfrm>
            <a:off x="1146600" y="6048360"/>
            <a:ext cx="11412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partir;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37" name="ZoneTexte 17"/>
          <p:cNvSpPr/>
          <p:nvPr/>
        </p:nvSpPr>
        <p:spPr>
          <a:xfrm>
            <a:off x="787320" y="787320"/>
            <a:ext cx="3296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sng" strike="noStrike" spc="-1">
                <a:solidFill>
                  <a:srgbClr val="000000"/>
                </a:solidFill>
                <a:uFillTx/>
                <a:latin typeface="Palatino Linotype"/>
              </a:rPr>
              <a:t>Exemple :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Effect">
                      <p:stCondLst>
                        <p:cond delay="indefinite"/>
                      </p:stCondLst>
                      <p:childTnLst>
                        <p:par>
                          <p:cTn id="1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Effect">
                      <p:stCondLst>
                        <p:cond delay="indefinite"/>
                      </p:stCondLst>
                      <p:childTnLst>
                        <p:par>
                          <p:cTn id="2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Effect">
                      <p:stCondLst>
                        <p:cond delay="indefinite"/>
                      </p:stCondLst>
                      <p:childTnLst>
                        <p:par>
                          <p:cTn id="3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2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Rectangle 9"/>
          <p:cNvSpPr/>
          <p:nvPr/>
        </p:nvSpPr>
        <p:spPr>
          <a:xfrm>
            <a:off x="380880" y="304920"/>
            <a:ext cx="2087640" cy="82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E.1 représentation</a:t>
            </a:r>
            <a:endParaRPr lang="fr-FR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1" strike="noStrike" spc="-1">
                <a:solidFill>
                  <a:srgbClr val="000000"/>
                </a:solidFill>
                <a:latin typeface="Gill Sans MT"/>
              </a:rPr>
              <a:t>graphique</a:t>
            </a: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 </a:t>
            </a:r>
            <a:endParaRPr lang="fr-FR" sz="2000" b="0" strike="noStrike" spc="-1">
              <a:latin typeface="Arial"/>
            </a:endParaRPr>
          </a:p>
        </p:txBody>
      </p:sp>
      <p:grpSp>
        <p:nvGrpSpPr>
          <p:cNvPr id="339" name="Group 35"/>
          <p:cNvGrpSpPr/>
          <p:nvPr/>
        </p:nvGrpSpPr>
        <p:grpSpPr>
          <a:xfrm>
            <a:off x="3398400" y="304920"/>
            <a:ext cx="2314800" cy="1371240"/>
            <a:chOff x="3398400" y="304920"/>
            <a:chExt cx="2314800" cy="1371240"/>
          </a:xfrm>
        </p:grpSpPr>
        <p:sp>
          <p:nvSpPr>
            <p:cNvPr id="340" name="Text Box 2"/>
            <p:cNvSpPr/>
            <p:nvPr/>
          </p:nvSpPr>
          <p:spPr>
            <a:xfrm>
              <a:off x="3398400" y="517680"/>
              <a:ext cx="2314800" cy="1005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2000" b="0" strike="noStrike" spc="-1" dirty="0" err="1">
                  <a:solidFill>
                    <a:srgbClr val="000000"/>
                  </a:solidFill>
                  <a:latin typeface="Courier New"/>
                </a:rPr>
                <a:t>verifierVie</a:t>
              </a:r>
              <a:r>
                <a:rPr lang="fr-FR" sz="2000" b="0" strike="noStrike" spc="-1" dirty="0">
                  <a:solidFill>
                    <a:srgbClr val="000000"/>
                  </a:solidFill>
                  <a:latin typeface="Courier New"/>
                </a:rPr>
                <a:t>;</a:t>
              </a:r>
              <a:endParaRPr lang="fr-FR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fr-FR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fr-FR" sz="2000" b="0" strike="noStrike" spc="-1" dirty="0" err="1">
                  <a:solidFill>
                    <a:srgbClr val="000000"/>
                  </a:solidFill>
                  <a:latin typeface="Courier New"/>
                </a:rPr>
                <a:t>verifierArmes</a:t>
              </a:r>
              <a:r>
                <a:rPr lang="fr-FR" sz="2000" b="0" strike="noStrike" spc="-1" dirty="0">
                  <a:solidFill>
                    <a:srgbClr val="000000"/>
                  </a:solidFill>
                  <a:latin typeface="Courier New"/>
                </a:rPr>
                <a:t>;</a:t>
              </a:r>
              <a:endParaRPr lang="fr-FR" sz="2000" b="0" strike="noStrike" spc="-1" dirty="0">
                <a:latin typeface="Arial"/>
              </a:endParaRPr>
            </a:p>
          </p:txBody>
        </p:sp>
        <p:sp>
          <p:nvSpPr>
            <p:cNvPr id="341" name="Rectangle 18"/>
            <p:cNvSpPr/>
            <p:nvPr/>
          </p:nvSpPr>
          <p:spPr>
            <a:xfrm>
              <a:off x="3468600" y="304920"/>
              <a:ext cx="2214360" cy="1371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42" name="Group 47"/>
          <p:cNvGrpSpPr/>
          <p:nvPr/>
        </p:nvGrpSpPr>
        <p:grpSpPr>
          <a:xfrm>
            <a:off x="914400" y="2514600"/>
            <a:ext cx="3428640" cy="2361960"/>
            <a:chOff x="914400" y="2514600"/>
            <a:chExt cx="3428640" cy="2361960"/>
          </a:xfrm>
        </p:grpSpPr>
        <p:sp>
          <p:nvSpPr>
            <p:cNvPr id="343" name="Rectangle 4"/>
            <p:cNvSpPr/>
            <p:nvPr/>
          </p:nvSpPr>
          <p:spPr>
            <a:xfrm>
              <a:off x="914400" y="3505320"/>
              <a:ext cx="3428640" cy="1371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44" name="Text Box 6"/>
            <p:cNvSpPr/>
            <p:nvPr/>
          </p:nvSpPr>
          <p:spPr>
            <a:xfrm>
              <a:off x="1602360" y="3666960"/>
              <a:ext cx="2162160" cy="1005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2000" b="0" strike="noStrike" spc="-1" dirty="0" err="1">
                  <a:solidFill>
                    <a:srgbClr val="000000"/>
                  </a:solidFill>
                  <a:latin typeface="Courier New"/>
                </a:rPr>
                <a:t>attaquerBoss</a:t>
              </a:r>
              <a:r>
                <a:rPr lang="fr-FR" sz="2000" b="0" strike="noStrike" spc="-1" dirty="0">
                  <a:solidFill>
                    <a:srgbClr val="000000"/>
                  </a:solidFill>
                  <a:latin typeface="Courier New"/>
                </a:rPr>
                <a:t>;</a:t>
              </a:r>
              <a:endParaRPr lang="fr-FR" sz="2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2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2000" b="0" strike="noStrike" spc="-1" dirty="0">
                  <a:solidFill>
                    <a:srgbClr val="000000"/>
                  </a:solidFill>
                  <a:latin typeface="Courier New"/>
                </a:rPr>
                <a:t>…;</a:t>
              </a:r>
              <a:endParaRPr lang="fr-FR" sz="2000" b="0" strike="noStrike" spc="-1" dirty="0">
                <a:latin typeface="Arial"/>
              </a:endParaRPr>
            </a:p>
          </p:txBody>
        </p:sp>
        <p:sp>
          <p:nvSpPr>
            <p:cNvPr id="345" name="Freeform 25"/>
            <p:cNvSpPr/>
            <p:nvPr/>
          </p:nvSpPr>
          <p:spPr>
            <a:xfrm>
              <a:off x="2362320" y="2514600"/>
              <a:ext cx="685440" cy="990360"/>
            </a:xfrm>
            <a:custGeom>
              <a:avLst/>
              <a:gdLst/>
              <a:ahLst/>
              <a:cxnLst/>
              <a:rect l="l" t="t" r="r" b="b"/>
              <a:pathLst>
                <a:path w="432" h="624">
                  <a:moveTo>
                    <a:pt x="432" y="0"/>
                  </a:moveTo>
                  <a:lnTo>
                    <a:pt x="0" y="0"/>
                  </a:lnTo>
                  <a:lnTo>
                    <a:pt x="0" y="624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46" name="Rectangle 27"/>
            <p:cNvSpPr/>
            <p:nvPr/>
          </p:nvSpPr>
          <p:spPr>
            <a:xfrm>
              <a:off x="2049120" y="2681280"/>
              <a:ext cx="740520" cy="516960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Ctr="1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800" b="1" strike="noStrike" spc="-1">
                  <a:solidFill>
                    <a:srgbClr val="FF0000"/>
                  </a:solidFill>
                  <a:latin typeface="Gill Sans MT"/>
                </a:rPr>
                <a:t>oui</a:t>
              </a:r>
              <a:endParaRPr lang="fr-FR" sz="2800" b="0" strike="noStrike" spc="-1">
                <a:latin typeface="Arial"/>
              </a:endParaRPr>
            </a:p>
          </p:txBody>
        </p:sp>
      </p:grpSp>
      <p:grpSp>
        <p:nvGrpSpPr>
          <p:cNvPr id="347" name="Group 48"/>
          <p:cNvGrpSpPr/>
          <p:nvPr/>
        </p:nvGrpSpPr>
        <p:grpSpPr>
          <a:xfrm>
            <a:off x="4921200" y="2514600"/>
            <a:ext cx="3428640" cy="2361960"/>
            <a:chOff x="4921200" y="2514600"/>
            <a:chExt cx="3428640" cy="2361960"/>
          </a:xfrm>
        </p:grpSpPr>
        <p:sp>
          <p:nvSpPr>
            <p:cNvPr id="348" name="Text Box 7"/>
            <p:cNvSpPr/>
            <p:nvPr/>
          </p:nvSpPr>
          <p:spPr>
            <a:xfrm>
              <a:off x="5162040" y="3657600"/>
              <a:ext cx="2314800" cy="1005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000" b="0" strike="noStrike" spc="-1" dirty="0" err="1">
                  <a:solidFill>
                    <a:srgbClr val="000000"/>
                  </a:solidFill>
                  <a:latin typeface="Courier New"/>
                </a:rPr>
                <a:t>prendrePotion</a:t>
              </a:r>
              <a:r>
                <a:rPr lang="fr-FR" sz="2000" b="0" strike="noStrike" spc="-1" dirty="0">
                  <a:solidFill>
                    <a:srgbClr val="000000"/>
                  </a:solidFill>
                  <a:latin typeface="Courier New"/>
                </a:rPr>
                <a:t>;</a:t>
              </a:r>
              <a:endParaRPr lang="fr-FR" sz="2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20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2000" b="0" strike="noStrike" spc="-1" dirty="0">
                  <a:solidFill>
                    <a:srgbClr val="000000"/>
                  </a:solidFill>
                  <a:latin typeface="Courier New"/>
                </a:rPr>
                <a:t>…;</a:t>
              </a:r>
              <a:endParaRPr lang="fr-FR" sz="2000" b="0" strike="noStrike" spc="-1" dirty="0">
                <a:latin typeface="Arial"/>
              </a:endParaRPr>
            </a:p>
          </p:txBody>
        </p:sp>
        <p:sp>
          <p:nvSpPr>
            <p:cNvPr id="349" name="Rectangle 12"/>
            <p:cNvSpPr/>
            <p:nvPr/>
          </p:nvSpPr>
          <p:spPr>
            <a:xfrm>
              <a:off x="4921200" y="3505320"/>
              <a:ext cx="3428640" cy="1371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50" name="Freeform 26"/>
            <p:cNvSpPr/>
            <p:nvPr/>
          </p:nvSpPr>
          <p:spPr>
            <a:xfrm flipH="1">
              <a:off x="6095880" y="2514600"/>
              <a:ext cx="685440" cy="990360"/>
            </a:xfrm>
            <a:custGeom>
              <a:avLst/>
              <a:gdLst/>
              <a:ahLst/>
              <a:cxnLst/>
              <a:rect l="l" t="t" r="r" b="b"/>
              <a:pathLst>
                <a:path w="432" h="624">
                  <a:moveTo>
                    <a:pt x="432" y="0"/>
                  </a:moveTo>
                  <a:lnTo>
                    <a:pt x="0" y="0"/>
                  </a:lnTo>
                  <a:lnTo>
                    <a:pt x="0" y="624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51" name="Rectangle 28"/>
            <p:cNvSpPr/>
            <p:nvPr/>
          </p:nvSpPr>
          <p:spPr>
            <a:xfrm>
              <a:off x="6386040" y="2666880"/>
              <a:ext cx="857880" cy="516960"/>
            </a:xfrm>
            <a:prstGeom prst="rect">
              <a:avLst/>
            </a:prstGeom>
            <a:solidFill>
              <a:schemeClr val="tx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Ctr="1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800" b="1" strike="noStrike" spc="-1">
                  <a:solidFill>
                    <a:srgbClr val="FF0000"/>
                  </a:solidFill>
                  <a:latin typeface="Gill Sans MT"/>
                </a:rPr>
                <a:t>non</a:t>
              </a:r>
              <a:endParaRPr lang="fr-FR" sz="2800" b="0" strike="noStrike" spc="-1">
                <a:latin typeface="Arial"/>
              </a:endParaRPr>
            </a:p>
          </p:txBody>
        </p:sp>
      </p:grpSp>
      <p:sp>
        <p:nvSpPr>
          <p:cNvPr id="352" name="Rectangle 29"/>
          <p:cNvSpPr/>
          <p:nvPr/>
        </p:nvSpPr>
        <p:spPr>
          <a:xfrm>
            <a:off x="306720" y="1371600"/>
            <a:ext cx="1957437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(</a:t>
            </a:r>
            <a:r>
              <a:rPr lang="fr-FR" sz="2000" b="0" strike="noStrike" spc="-1" dirty="0">
                <a:solidFill>
                  <a:srgbClr val="FF0000"/>
                </a:solidFill>
                <a:latin typeface="Gill Sans MT"/>
              </a:rPr>
              <a:t>organigramme / </a:t>
            </a:r>
          </a:p>
          <a:p>
            <a:pPr>
              <a:lnSpc>
                <a:spcPct val="100000"/>
              </a:lnSpc>
            </a:pPr>
            <a:r>
              <a:rPr lang="fr-FR" sz="2000" spc="-1" dirty="0">
                <a:solidFill>
                  <a:srgbClr val="FF0000"/>
                </a:solidFill>
                <a:latin typeface="Gill Sans MT"/>
              </a:rPr>
              <a:t>  </a:t>
            </a:r>
            <a:r>
              <a:rPr lang="fr-FR" sz="2000" b="0" strike="noStrike" spc="-1" dirty="0">
                <a:solidFill>
                  <a:srgbClr val="FF0000"/>
                </a:solidFill>
                <a:latin typeface="Gill Sans MT"/>
              </a:rPr>
              <a:t>algorigramme</a:t>
            </a: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) </a:t>
            </a:r>
            <a:endParaRPr lang="fr-FR" sz="2000" b="0" strike="noStrike" spc="-1" dirty="0">
              <a:latin typeface="Arial"/>
            </a:endParaRPr>
          </a:p>
        </p:txBody>
      </p:sp>
      <p:grpSp>
        <p:nvGrpSpPr>
          <p:cNvPr id="353" name="Group 44"/>
          <p:cNvGrpSpPr/>
          <p:nvPr/>
        </p:nvGrpSpPr>
        <p:grpSpPr>
          <a:xfrm>
            <a:off x="3048120" y="1676160"/>
            <a:ext cx="3047760" cy="1371240"/>
            <a:chOff x="3048120" y="1676160"/>
            <a:chExt cx="3047760" cy="1371240"/>
          </a:xfrm>
        </p:grpSpPr>
        <p:sp>
          <p:nvSpPr>
            <p:cNvPr id="354" name="Text Box 19"/>
            <p:cNvSpPr/>
            <p:nvPr/>
          </p:nvSpPr>
          <p:spPr>
            <a:xfrm>
              <a:off x="3497400" y="2224080"/>
              <a:ext cx="2129727" cy="52176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400"/>
                </a:spcBef>
              </a:pPr>
              <a:r>
                <a:rPr lang="fr-FR" sz="2800" b="1" strike="noStrike" spc="-1" dirty="0" err="1">
                  <a:solidFill>
                    <a:srgbClr val="000000"/>
                  </a:solidFill>
                  <a:latin typeface="Gill Sans MT"/>
                </a:rPr>
                <a:t>toutEstOK</a:t>
              </a:r>
              <a:r>
                <a:rPr lang="fr-FR" sz="2800" b="1" strike="noStrike" spc="-1" dirty="0">
                  <a:solidFill>
                    <a:srgbClr val="000000"/>
                  </a:solidFill>
                  <a:latin typeface="Gill Sans MT"/>
                </a:rPr>
                <a:t>?</a:t>
              </a:r>
              <a:endParaRPr lang="fr-FR" sz="2800" b="0" strike="noStrike" spc="-1" dirty="0">
                <a:latin typeface="Arial"/>
              </a:endParaRPr>
            </a:p>
          </p:txBody>
        </p:sp>
        <p:sp>
          <p:nvSpPr>
            <p:cNvPr id="355" name="AutoShape 24"/>
            <p:cNvSpPr/>
            <p:nvPr/>
          </p:nvSpPr>
          <p:spPr>
            <a:xfrm>
              <a:off x="3048120" y="1981080"/>
              <a:ext cx="3047760" cy="1066320"/>
            </a:xfrm>
            <a:prstGeom prst="diamond">
              <a:avLst/>
            </a:prstGeom>
            <a:noFill/>
            <a:ln w="2857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56" name="Line 31"/>
            <p:cNvSpPr/>
            <p:nvPr/>
          </p:nvSpPr>
          <p:spPr>
            <a:xfrm>
              <a:off x="4572000" y="1676160"/>
              <a:ext cx="360" cy="30492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57" name="Group 49"/>
          <p:cNvGrpSpPr/>
          <p:nvPr/>
        </p:nvGrpSpPr>
        <p:grpSpPr>
          <a:xfrm>
            <a:off x="2362320" y="4876920"/>
            <a:ext cx="4419360" cy="1523880"/>
            <a:chOff x="2362320" y="4876920"/>
            <a:chExt cx="4419360" cy="1523880"/>
          </a:xfrm>
        </p:grpSpPr>
        <p:sp>
          <p:nvSpPr>
            <p:cNvPr id="358" name="Text Box 8"/>
            <p:cNvSpPr/>
            <p:nvPr/>
          </p:nvSpPr>
          <p:spPr>
            <a:xfrm>
              <a:off x="3945600" y="5622840"/>
              <a:ext cx="1247760" cy="39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2000" b="0" strike="noStrike" spc="-1" dirty="0">
                  <a:solidFill>
                    <a:srgbClr val="000000"/>
                  </a:solidFill>
                  <a:latin typeface="Courier New"/>
                </a:rPr>
                <a:t>partir;</a:t>
              </a:r>
              <a:endParaRPr lang="fr-FR" sz="2000" b="0" strike="noStrike" spc="-1" dirty="0">
                <a:latin typeface="Arial"/>
              </a:endParaRPr>
            </a:p>
          </p:txBody>
        </p:sp>
        <p:sp>
          <p:nvSpPr>
            <p:cNvPr id="359" name="Rectangle 15"/>
            <p:cNvSpPr/>
            <p:nvPr/>
          </p:nvSpPr>
          <p:spPr>
            <a:xfrm>
              <a:off x="2971800" y="5511960"/>
              <a:ext cx="3123720" cy="5839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60" name="Freeform 32"/>
            <p:cNvSpPr/>
            <p:nvPr/>
          </p:nvSpPr>
          <p:spPr>
            <a:xfrm>
              <a:off x="2362320" y="4876920"/>
              <a:ext cx="4419360" cy="304560"/>
            </a:xfrm>
            <a:custGeom>
              <a:avLst/>
              <a:gdLst/>
              <a:ahLst/>
              <a:cxnLst/>
              <a:rect l="l" t="t" r="r" b="b"/>
              <a:pathLst>
                <a:path w="2784" h="192">
                  <a:moveTo>
                    <a:pt x="0" y="0"/>
                  </a:moveTo>
                  <a:lnTo>
                    <a:pt x="0" y="192"/>
                  </a:lnTo>
                  <a:lnTo>
                    <a:pt x="2784" y="192"/>
                  </a:lnTo>
                  <a:lnTo>
                    <a:pt x="2784" y="0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61" name="Line 33"/>
            <p:cNvSpPr/>
            <p:nvPr/>
          </p:nvSpPr>
          <p:spPr>
            <a:xfrm>
              <a:off x="4572000" y="5181480"/>
              <a:ext cx="360" cy="30492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62" name="Line 34"/>
            <p:cNvSpPr/>
            <p:nvPr/>
          </p:nvSpPr>
          <p:spPr>
            <a:xfrm>
              <a:off x="4572000" y="6095880"/>
              <a:ext cx="360" cy="30492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Effect">
                      <p:stCondLst>
                        <p:cond delay="indefinite"/>
                      </p:stCondLst>
                      <p:childTnLst>
                        <p:par>
                          <p:cTn id="1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1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Effect">
                      <p:stCondLst>
                        <p:cond delay="indefinite"/>
                      </p:stCondLst>
                      <p:childTnLst>
                        <p:par>
                          <p:cTn id="2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Effect">
                      <p:stCondLst>
                        <p:cond delay="indefinite"/>
                      </p:stCondLst>
                      <p:childTnLst>
                        <p:par>
                          <p:cTn id="3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6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5"/>
          <p:cNvSpPr/>
          <p:nvPr/>
        </p:nvSpPr>
        <p:spPr>
          <a:xfrm>
            <a:off x="443160" y="1697040"/>
            <a:ext cx="4433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1" strike="noStrike" spc="-1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une condition </a:t>
            </a:r>
            <a:r>
              <a:rPr lang="fr-FR" sz="1800" b="1" strike="noStrike" spc="-1">
                <a:solidFill>
                  <a:srgbClr val="FF0000"/>
                </a:solidFill>
                <a:latin typeface="Courier New"/>
              </a:rPr>
              <a:t>est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vérifiée</a:t>
            </a: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64" name="Rectangle 6"/>
          <p:cNvSpPr/>
          <p:nvPr/>
        </p:nvSpPr>
        <p:spPr>
          <a:xfrm>
            <a:off x="531360" y="2801880"/>
            <a:ext cx="54572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si (</a:t>
            </a:r>
            <a:r>
              <a:rPr lang="fr-FR" sz="1800" b="1" strike="noStrike" spc="-1">
                <a:solidFill>
                  <a:srgbClr val="000000"/>
                </a:solidFill>
                <a:latin typeface="Courier New"/>
              </a:rPr>
              <a:t>cette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condition </a:t>
            </a:r>
            <a:r>
              <a:rPr lang="fr-FR" sz="1800" b="1" strike="noStrike" spc="-1">
                <a:solidFill>
                  <a:srgbClr val="FF0000"/>
                </a:solidFill>
                <a:latin typeface="Courier New"/>
              </a:rPr>
              <a:t>n</a:t>
            </a: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’</a:t>
            </a:r>
            <a:r>
              <a:rPr lang="fr-FR" sz="1800" b="1" strike="noStrike" spc="-1">
                <a:solidFill>
                  <a:srgbClr val="FF0000"/>
                </a:solidFill>
                <a:latin typeface="Courier New"/>
              </a:rPr>
              <a:t>est pas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vérifiée</a:t>
            </a: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65" name="Rectangle 7"/>
          <p:cNvSpPr/>
          <p:nvPr/>
        </p:nvSpPr>
        <p:spPr>
          <a:xfrm>
            <a:off x="434160" y="3860640"/>
            <a:ext cx="2512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dans tous les cas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66" name="Rectangle 8"/>
          <p:cNvSpPr/>
          <p:nvPr/>
        </p:nvSpPr>
        <p:spPr>
          <a:xfrm>
            <a:off x="304920" y="304920"/>
            <a:ext cx="39128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E.2 Représentation </a:t>
            </a:r>
            <a:r>
              <a:rPr lang="fr-FR" sz="2000" b="1" strike="noStrike" spc="-1">
                <a:solidFill>
                  <a:srgbClr val="000000"/>
                </a:solidFill>
                <a:latin typeface="Gill Sans MT"/>
              </a:rPr>
              <a:t>textuelle</a:t>
            </a: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67" name="Text Box 10"/>
          <p:cNvSpPr/>
          <p:nvPr/>
        </p:nvSpPr>
        <p:spPr>
          <a:xfrm>
            <a:off x="420840" y="968400"/>
            <a:ext cx="3190320" cy="365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action1;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action2;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action3;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action4;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action5;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action6;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action7;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Effect">
                      <p:stCondLst>
                        <p:cond delay="indefinite"/>
                      </p:stCondLst>
                      <p:childTnLst>
                        <p:par>
                          <p:cTn id="1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0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4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 Box 10"/>
          <p:cNvSpPr/>
          <p:nvPr/>
        </p:nvSpPr>
        <p:spPr>
          <a:xfrm>
            <a:off x="430920" y="968400"/>
            <a:ext cx="2206928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action1;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action2;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action3;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action4;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action5;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	action6;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action7;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69" name="ZoneTexte 1"/>
          <p:cNvSpPr/>
          <p:nvPr/>
        </p:nvSpPr>
        <p:spPr>
          <a:xfrm>
            <a:off x="5499720" y="874800"/>
            <a:ext cx="3012840" cy="393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verfifierVie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verifierArmes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toutEstOK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attaquerBoss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…</a:t>
            </a:r>
            <a:br>
              <a:rPr dirty="0"/>
            </a:br>
            <a:br>
              <a:rPr dirty="0"/>
            </a:b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1" strike="noStrike" spc="-1" dirty="0">
                <a:solidFill>
                  <a:srgbClr val="FF0000"/>
                </a:solidFill>
                <a:latin typeface="Courier New"/>
                <a:ea typeface="Courier New"/>
              </a:rPr>
              <a:t>non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toutEstOK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prendrePotion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partir;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70" name="Rectangle 5"/>
          <p:cNvSpPr/>
          <p:nvPr/>
        </p:nvSpPr>
        <p:spPr>
          <a:xfrm>
            <a:off x="443160" y="1790640"/>
            <a:ext cx="44330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1" strike="noStrike" spc="-1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une condition </a:t>
            </a:r>
            <a:r>
              <a:rPr lang="fr-FR" sz="1800" b="1" strike="noStrike" spc="-1">
                <a:solidFill>
                  <a:srgbClr val="FF0000"/>
                </a:solidFill>
                <a:latin typeface="Courier New"/>
              </a:rPr>
              <a:t>est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vérifiée</a:t>
            </a: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1" name="Rectangle 6"/>
          <p:cNvSpPr/>
          <p:nvPr/>
        </p:nvSpPr>
        <p:spPr>
          <a:xfrm>
            <a:off x="456120" y="2981160"/>
            <a:ext cx="42228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si (</a:t>
            </a:r>
            <a:r>
              <a:rPr lang="fr-FR" sz="1800" b="1" strike="noStrike" spc="-1">
                <a:solidFill>
                  <a:srgbClr val="000000"/>
                </a:solidFill>
                <a:latin typeface="Courier New"/>
              </a:rPr>
              <a:t>cette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condition </a:t>
            </a:r>
            <a:r>
              <a:rPr lang="fr-FR" sz="1800" b="1" strike="noStrike" spc="-1">
                <a:solidFill>
                  <a:srgbClr val="FF0000"/>
                </a:solidFill>
                <a:latin typeface="Courier New"/>
              </a:rPr>
              <a:t>n</a:t>
            </a: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’</a:t>
            </a:r>
            <a:r>
              <a:rPr lang="fr-FR" sz="1800" b="1" strike="noStrike" spc="-1">
                <a:solidFill>
                  <a:srgbClr val="FF0000"/>
                </a:solidFill>
                <a:latin typeface="Courier New"/>
              </a:rPr>
              <a:t>est pas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</a:t>
            </a:r>
            <a:br/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vérifiée</a:t>
            </a: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2" name="Rectangle 7"/>
          <p:cNvSpPr/>
          <p:nvPr/>
        </p:nvSpPr>
        <p:spPr>
          <a:xfrm>
            <a:off x="434160" y="4164120"/>
            <a:ext cx="2512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dans tous les cas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3" name="Rectangle 7"/>
          <p:cNvSpPr/>
          <p:nvPr/>
        </p:nvSpPr>
        <p:spPr>
          <a:xfrm>
            <a:off x="5548320" y="4057560"/>
            <a:ext cx="2512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dans tous les cas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" name="Connecteur droit avec flèche 4">
            <a:extLst>
              <a:ext uri="{FF2B5EF4-FFF2-40B4-BE49-F238E27FC236}">
                <a16:creationId xmlns:a16="http://schemas.microsoft.com/office/drawing/2014/main" id="{68D46E5A-63CA-43AA-6F10-171EFD8A265E}"/>
              </a:ext>
            </a:extLst>
          </p:cNvPr>
          <p:cNvSpPr/>
          <p:nvPr/>
        </p:nvSpPr>
        <p:spPr>
          <a:xfrm flipV="1">
            <a:off x="4572000" y="3172580"/>
            <a:ext cx="1788480" cy="2211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6A21D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DDC5F269-7B89-2976-D05E-CBB05C6C0D8A}"/>
              </a:ext>
            </a:extLst>
          </p:cNvPr>
          <p:cNvSpPr/>
          <p:nvPr/>
        </p:nvSpPr>
        <p:spPr>
          <a:xfrm>
            <a:off x="3798948" y="5384060"/>
            <a:ext cx="269268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Opérateur de négation d’une expression logique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Effect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Rectangle 8"/>
          <p:cNvSpPr/>
          <p:nvPr/>
        </p:nvSpPr>
        <p:spPr>
          <a:xfrm>
            <a:off x="304920" y="304920"/>
            <a:ext cx="49464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E.3 Autre représentation </a:t>
            </a:r>
            <a:r>
              <a:rPr lang="fr-FR" sz="2000" b="1" strike="noStrike" spc="-1">
                <a:solidFill>
                  <a:srgbClr val="000000"/>
                </a:solidFill>
                <a:latin typeface="Gill Sans MT"/>
              </a:rPr>
              <a:t>textuelle</a:t>
            </a: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75" name="ZoneTexte 2"/>
          <p:cNvSpPr/>
          <p:nvPr/>
        </p:nvSpPr>
        <p:spPr>
          <a:xfrm>
            <a:off x="304920" y="1179360"/>
            <a:ext cx="4679640" cy="365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verfifierVie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verifierArmes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attaquerBoss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…</a:t>
            </a:r>
            <a:br>
              <a:rPr dirty="0"/>
            </a:b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	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prendrePotion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partir;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76" name="Rectangle 7"/>
          <p:cNvSpPr/>
          <p:nvPr/>
        </p:nvSpPr>
        <p:spPr>
          <a:xfrm>
            <a:off x="299160" y="4067280"/>
            <a:ext cx="25128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dans tous les cas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77" name="ZoneTexte 4"/>
          <p:cNvSpPr/>
          <p:nvPr/>
        </p:nvSpPr>
        <p:spPr>
          <a:xfrm>
            <a:off x="304920" y="2009880"/>
            <a:ext cx="31824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toutEstOK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78" name="ZoneTexte 5"/>
          <p:cNvSpPr/>
          <p:nvPr/>
        </p:nvSpPr>
        <p:spPr>
          <a:xfrm>
            <a:off x="304920" y="3027240"/>
            <a:ext cx="40003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1" strike="noStrike" spc="-1" dirty="0">
                <a:solidFill>
                  <a:srgbClr val="FF0000"/>
                </a:solidFill>
                <a:latin typeface="Courier New"/>
                <a:ea typeface="Courier New"/>
              </a:rPr>
              <a:t>non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toutEstOK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79" name="ZoneTexte 6"/>
          <p:cNvSpPr/>
          <p:nvPr/>
        </p:nvSpPr>
        <p:spPr>
          <a:xfrm>
            <a:off x="4757760" y="884160"/>
            <a:ext cx="3790440" cy="393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verfifierVie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verifierArmes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toutEstOK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attaquerBoss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…</a:t>
            </a:r>
            <a:br>
              <a:rPr dirty="0"/>
            </a:br>
            <a:br>
              <a:rPr dirty="0"/>
            </a:b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prendrePotion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partir;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80" name="Flèche vers la droite 7"/>
          <p:cNvSpPr/>
          <p:nvPr/>
        </p:nvSpPr>
        <p:spPr>
          <a:xfrm>
            <a:off x="3488040" y="3402360"/>
            <a:ext cx="937800" cy="255600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6A842"/>
              </a:gs>
              <a:gs pos="100000">
                <a:srgbClr val="F8A21A"/>
              </a:gs>
            </a:gsLst>
            <a:lin ang="5400000"/>
          </a:gradFill>
          <a:ln>
            <a:solidFill>
              <a:srgbClr val="F6A21D"/>
            </a:soli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81" name="Text Box 16"/>
          <p:cNvSpPr/>
          <p:nvPr/>
        </p:nvSpPr>
        <p:spPr>
          <a:xfrm>
            <a:off x="530280" y="5907240"/>
            <a:ext cx="2536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Décalage = </a:t>
            </a:r>
            <a:r>
              <a:rPr lang="fr-FR" sz="1800" b="0" strike="noStrike" spc="-1">
                <a:solidFill>
                  <a:srgbClr val="FF3300"/>
                </a:solidFill>
                <a:latin typeface="Palatino Linotype"/>
              </a:rPr>
              <a:t>Indentation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" name="Connecteur droit avec flèche 4">
            <a:extLst>
              <a:ext uri="{FF2B5EF4-FFF2-40B4-BE49-F238E27FC236}">
                <a16:creationId xmlns:a16="http://schemas.microsoft.com/office/drawing/2014/main" id="{75E2BC1F-1867-005E-1763-AD777AA860AA}"/>
              </a:ext>
            </a:extLst>
          </p:cNvPr>
          <p:cNvSpPr/>
          <p:nvPr/>
        </p:nvSpPr>
        <p:spPr>
          <a:xfrm flipH="1" flipV="1">
            <a:off x="2367751" y="2186082"/>
            <a:ext cx="2204249" cy="319797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6A21D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19602EEB-BC47-C86B-3025-9BD900116E85}"/>
              </a:ext>
            </a:extLst>
          </p:cNvPr>
          <p:cNvSpPr/>
          <p:nvPr/>
        </p:nvSpPr>
        <p:spPr>
          <a:xfrm>
            <a:off x="4232060" y="5461162"/>
            <a:ext cx="269268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On répète deux fois la </a:t>
            </a:r>
            <a:r>
              <a:rPr lang="fr-FR" sz="1800" b="1" strike="noStrike" spc="-1" dirty="0">
                <a:solidFill>
                  <a:srgbClr val="000000"/>
                </a:solidFill>
                <a:latin typeface="Gill Sans MT"/>
              </a:rPr>
              <a:t>même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condition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" name="Connecteur droit avec flèche 4">
            <a:extLst>
              <a:ext uri="{FF2B5EF4-FFF2-40B4-BE49-F238E27FC236}">
                <a16:creationId xmlns:a16="http://schemas.microsoft.com/office/drawing/2014/main" id="{7A0FDA54-E193-FCAA-893D-8D7EF4F04C62}"/>
              </a:ext>
            </a:extLst>
          </p:cNvPr>
          <p:cNvSpPr/>
          <p:nvPr/>
        </p:nvSpPr>
        <p:spPr>
          <a:xfrm flipH="1" flipV="1">
            <a:off x="2811959" y="3205080"/>
            <a:ext cx="1760041" cy="21789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F6A21D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ZoneTexte 6"/>
          <p:cNvSpPr/>
          <p:nvPr/>
        </p:nvSpPr>
        <p:spPr>
          <a:xfrm>
            <a:off x="379440" y="874800"/>
            <a:ext cx="3592080" cy="447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verfifierVie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verifierArmes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toutEstOK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attaquerBoss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…</a:t>
            </a:r>
            <a:br>
              <a:rPr dirty="0"/>
            </a:br>
            <a:br>
              <a:rPr dirty="0"/>
            </a:b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prendrePotion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…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partir;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383" name="Rectangle 14"/>
          <p:cNvSpPr/>
          <p:nvPr/>
        </p:nvSpPr>
        <p:spPr>
          <a:xfrm>
            <a:off x="379080" y="1762920"/>
            <a:ext cx="3591720" cy="3183840"/>
          </a:xfrm>
          <a:prstGeom prst="rect">
            <a:avLst/>
          </a:prstGeom>
          <a:noFill/>
          <a:ln w="34925">
            <a:solidFill>
              <a:srgbClr val="F6A21D"/>
            </a:solidFill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384" name="Grouper 3"/>
          <p:cNvGrpSpPr/>
          <p:nvPr/>
        </p:nvGrpSpPr>
        <p:grpSpPr>
          <a:xfrm>
            <a:off x="3222720" y="4946400"/>
            <a:ext cx="3231720" cy="876600"/>
            <a:chOff x="3222720" y="4946400"/>
            <a:chExt cx="3231720" cy="876600"/>
          </a:xfrm>
        </p:grpSpPr>
        <p:sp>
          <p:nvSpPr>
            <p:cNvPr id="385" name="Connecteur droit avec flèche 20"/>
            <p:cNvSpPr/>
            <p:nvPr/>
          </p:nvSpPr>
          <p:spPr>
            <a:xfrm flipV="1">
              <a:off x="3517920" y="4946040"/>
              <a:ext cx="360" cy="510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6A21D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86" name="ZoneTexte 21"/>
            <p:cNvSpPr/>
            <p:nvPr/>
          </p:nvSpPr>
          <p:spPr>
            <a:xfrm>
              <a:off x="3222720" y="5458320"/>
              <a:ext cx="3231720" cy="364680"/>
            </a:xfrm>
            <a:prstGeom prst="rect">
              <a:avLst/>
            </a:prstGeom>
            <a:noFill/>
            <a:ln w="25400">
              <a:solidFill>
                <a:srgbClr val="F6A21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Palatino Linotype"/>
                </a:rPr>
                <a:t>Schéma alternatif</a:t>
              </a:r>
              <a:endParaRPr lang="fr-FR" sz="1800" b="0" strike="noStrike" spc="-1">
                <a:latin typeface="Arial"/>
              </a:endParaRPr>
            </a:p>
          </p:txBody>
        </p:sp>
      </p:grpSp>
      <p:grpSp>
        <p:nvGrpSpPr>
          <p:cNvPr id="387" name="Grouper 9"/>
          <p:cNvGrpSpPr/>
          <p:nvPr/>
        </p:nvGrpSpPr>
        <p:grpSpPr>
          <a:xfrm>
            <a:off x="379440" y="947880"/>
            <a:ext cx="3128400" cy="4969800"/>
            <a:chOff x="379440" y="947880"/>
            <a:chExt cx="3128400" cy="4969800"/>
          </a:xfrm>
        </p:grpSpPr>
        <p:sp>
          <p:nvSpPr>
            <p:cNvPr id="388" name="Rectangle 23"/>
            <p:cNvSpPr/>
            <p:nvPr/>
          </p:nvSpPr>
          <p:spPr>
            <a:xfrm>
              <a:off x="379440" y="947880"/>
              <a:ext cx="2634840" cy="63468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89" name="Rectangle 24"/>
            <p:cNvSpPr/>
            <p:nvPr/>
          </p:nvSpPr>
          <p:spPr>
            <a:xfrm>
              <a:off x="663840" y="2189160"/>
              <a:ext cx="2805480" cy="9187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90" name="Rectangle 25"/>
            <p:cNvSpPr/>
            <p:nvPr/>
          </p:nvSpPr>
          <p:spPr>
            <a:xfrm>
              <a:off x="702360" y="3488400"/>
              <a:ext cx="2805480" cy="9187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91" name="Rectangle 26"/>
            <p:cNvSpPr/>
            <p:nvPr/>
          </p:nvSpPr>
          <p:spPr>
            <a:xfrm>
              <a:off x="379440" y="4998960"/>
              <a:ext cx="2056680" cy="91872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92" name="Grouper 8"/>
          <p:cNvGrpSpPr/>
          <p:nvPr/>
        </p:nvGrpSpPr>
        <p:grpSpPr>
          <a:xfrm>
            <a:off x="2435400" y="1308240"/>
            <a:ext cx="6009480" cy="4150800"/>
            <a:chOff x="2435400" y="1308240"/>
            <a:chExt cx="6009480" cy="4150800"/>
          </a:xfrm>
        </p:grpSpPr>
        <p:sp>
          <p:nvSpPr>
            <p:cNvPr id="393" name="Connecteur en angle 29"/>
            <p:cNvSpPr/>
            <p:nvPr/>
          </p:nvSpPr>
          <p:spPr>
            <a:xfrm rot="10800000">
              <a:off x="3013560" y="1307880"/>
              <a:ext cx="2322000" cy="1800000"/>
            </a:xfrm>
            <a:prstGeom prst="bentConnector3">
              <a:avLst>
                <a:gd name="adj1" fmla="val 50000"/>
              </a:avLst>
            </a:prstGeom>
            <a:noFill/>
            <a:ln>
              <a:solidFill>
                <a:srgbClr val="FF0000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394" name="Grouper 7"/>
            <p:cNvGrpSpPr/>
            <p:nvPr/>
          </p:nvGrpSpPr>
          <p:grpSpPr>
            <a:xfrm>
              <a:off x="2435400" y="2577960"/>
              <a:ext cx="6009480" cy="2881080"/>
              <a:chOff x="2435400" y="2577960"/>
              <a:chExt cx="6009480" cy="2881080"/>
            </a:xfrm>
          </p:grpSpPr>
          <p:sp>
            <p:nvSpPr>
              <p:cNvPr id="395" name="ZoneTexte 27"/>
              <p:cNvSpPr/>
              <p:nvPr/>
            </p:nvSpPr>
            <p:spPr>
              <a:xfrm>
                <a:off x="5335920" y="2924280"/>
                <a:ext cx="3108960" cy="3646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800" b="0" strike="noStrike" spc="-1">
                    <a:solidFill>
                      <a:srgbClr val="000000"/>
                    </a:solidFill>
                    <a:latin typeface="Palatino Linotype"/>
                  </a:rPr>
                  <a:t>Schémas séquentiels</a:t>
                </a:r>
                <a:endParaRPr lang="fr-FR" sz="1800" b="0" strike="noStrike" spc="-1">
                  <a:latin typeface="Arial"/>
                </a:endParaRPr>
              </a:p>
            </p:txBody>
          </p:sp>
          <p:grpSp>
            <p:nvGrpSpPr>
              <p:cNvPr id="396" name="Grouper 4"/>
              <p:cNvGrpSpPr/>
              <p:nvPr/>
            </p:nvGrpSpPr>
            <p:grpSpPr>
              <a:xfrm>
                <a:off x="2435400" y="2577960"/>
                <a:ext cx="2900160" cy="2881080"/>
                <a:chOff x="2435400" y="2577960"/>
                <a:chExt cx="2900160" cy="2881080"/>
              </a:xfrm>
            </p:grpSpPr>
            <p:sp>
              <p:nvSpPr>
                <p:cNvPr id="397" name="Connecteur droit avec flèche 31"/>
                <p:cNvSpPr/>
                <p:nvPr/>
              </p:nvSpPr>
              <p:spPr>
                <a:xfrm flipH="1" flipV="1">
                  <a:off x="3467880" y="2577960"/>
                  <a:ext cx="1866600" cy="529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round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8" name="Connecteur droit avec flèche 33"/>
                <p:cNvSpPr/>
                <p:nvPr/>
              </p:nvSpPr>
              <p:spPr>
                <a:xfrm flipH="1">
                  <a:off x="3506040" y="3108240"/>
                  <a:ext cx="1828440" cy="928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round/>
                  <a:headEnd type="arrow" w="med" len="med"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99" name="Connecteur droit avec flèche 35"/>
                <p:cNvSpPr/>
                <p:nvPr/>
              </p:nvSpPr>
              <p:spPr>
                <a:xfrm flipH="1">
                  <a:off x="2435400" y="3108240"/>
                  <a:ext cx="2900160" cy="235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round/>
                  <a:tailEnd type="arrow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Effect">
                      <p:stCondLst>
                        <p:cond delay="indefinite"/>
                      </p:stCondLst>
                      <p:childTnLst>
                        <p:par>
                          <p:cTn id="1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2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8"/>
          <p:cNvSpPr/>
          <p:nvPr/>
        </p:nvSpPr>
        <p:spPr>
          <a:xfrm>
            <a:off x="304920" y="304920"/>
            <a:ext cx="61974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E.4 Cas particulier : absence de la condition </a:t>
            </a:r>
            <a:r>
              <a:rPr lang="fr-FR" sz="2000" b="1" strike="noStrike" spc="-1">
                <a:solidFill>
                  <a:srgbClr val="297FD5"/>
                </a:solidFill>
                <a:latin typeface="Gill Sans MT"/>
              </a:rPr>
              <a:t>sinon</a:t>
            </a:r>
            <a:endParaRPr lang="fr-FR" sz="2000" b="0" strike="noStrike" spc="-1">
              <a:latin typeface="Arial"/>
            </a:endParaRPr>
          </a:p>
        </p:txBody>
      </p:sp>
      <p:grpSp>
        <p:nvGrpSpPr>
          <p:cNvPr id="401" name="Group 23"/>
          <p:cNvGrpSpPr/>
          <p:nvPr/>
        </p:nvGrpSpPr>
        <p:grpSpPr>
          <a:xfrm>
            <a:off x="787320" y="1568520"/>
            <a:ext cx="5488920" cy="1294920"/>
            <a:chOff x="787320" y="1568520"/>
            <a:chExt cx="5488920" cy="1294920"/>
          </a:xfrm>
        </p:grpSpPr>
        <p:sp>
          <p:nvSpPr>
            <p:cNvPr id="402" name="Rectangle 3"/>
            <p:cNvSpPr/>
            <p:nvPr/>
          </p:nvSpPr>
          <p:spPr>
            <a:xfrm>
              <a:off x="787320" y="1568520"/>
              <a:ext cx="2209320" cy="12949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03" name="Text Box 6"/>
            <p:cNvSpPr/>
            <p:nvPr/>
          </p:nvSpPr>
          <p:spPr>
            <a:xfrm>
              <a:off x="3861000" y="2009880"/>
              <a:ext cx="24152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dans tous les cas</a:t>
              </a:r>
              <a:endParaRPr lang="fr-FR" sz="1800" b="0" strike="noStrike" spc="-1">
                <a:latin typeface="Arial"/>
              </a:endParaRPr>
            </a:p>
          </p:txBody>
        </p:sp>
      </p:grpSp>
      <p:grpSp>
        <p:nvGrpSpPr>
          <p:cNvPr id="404" name="Group 16"/>
          <p:cNvGrpSpPr/>
          <p:nvPr/>
        </p:nvGrpSpPr>
        <p:grpSpPr>
          <a:xfrm>
            <a:off x="787320" y="2990880"/>
            <a:ext cx="6479280" cy="1371240"/>
            <a:chOff x="787320" y="2990880"/>
            <a:chExt cx="6479280" cy="1371240"/>
          </a:xfrm>
        </p:grpSpPr>
        <p:sp>
          <p:nvSpPr>
            <p:cNvPr id="405" name="Rectangle 5"/>
            <p:cNvSpPr/>
            <p:nvPr/>
          </p:nvSpPr>
          <p:spPr>
            <a:xfrm>
              <a:off x="787320" y="2990880"/>
              <a:ext cx="2209320" cy="1371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06" name="Text Box 10"/>
            <p:cNvSpPr/>
            <p:nvPr/>
          </p:nvSpPr>
          <p:spPr>
            <a:xfrm>
              <a:off x="3747600" y="3294000"/>
              <a:ext cx="351900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si </a:t>
              </a:r>
              <a:r>
                <a:rPr lang="fr-FR" sz="1800" b="1" strike="noStrike" spc="-1">
                  <a:solidFill>
                    <a:srgbClr val="000000"/>
                  </a:solidFill>
                  <a:latin typeface="Gill Sans MT"/>
                </a:rPr>
                <a:t>une certaine</a:t>
              </a: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 condition 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est vraie</a:t>
              </a:r>
              <a:endParaRPr lang="fr-FR" sz="1800" b="0" strike="noStrike" spc="-1">
                <a:latin typeface="Arial"/>
              </a:endParaRPr>
            </a:p>
          </p:txBody>
        </p:sp>
      </p:grpSp>
      <p:grpSp>
        <p:nvGrpSpPr>
          <p:cNvPr id="407" name="Group 18"/>
          <p:cNvGrpSpPr/>
          <p:nvPr/>
        </p:nvGrpSpPr>
        <p:grpSpPr>
          <a:xfrm>
            <a:off x="787320" y="4660920"/>
            <a:ext cx="5488920" cy="533160"/>
            <a:chOff x="787320" y="4660920"/>
            <a:chExt cx="5488920" cy="533160"/>
          </a:xfrm>
        </p:grpSpPr>
        <p:sp>
          <p:nvSpPr>
            <p:cNvPr id="408" name="Text Box 8"/>
            <p:cNvSpPr/>
            <p:nvPr/>
          </p:nvSpPr>
          <p:spPr>
            <a:xfrm>
              <a:off x="3861000" y="4710240"/>
              <a:ext cx="2415240" cy="36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A faire dans tous les cas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409" name="Rectangle 13"/>
            <p:cNvSpPr/>
            <p:nvPr/>
          </p:nvSpPr>
          <p:spPr>
            <a:xfrm>
              <a:off x="787320" y="4660920"/>
              <a:ext cx="2209320" cy="5331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10" name="Text Box 3"/>
          <p:cNvSpPr/>
          <p:nvPr/>
        </p:nvSpPr>
        <p:spPr>
          <a:xfrm>
            <a:off x="1078560" y="1704960"/>
            <a:ext cx="12783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action1;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action2;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11" name="Text Box 20"/>
          <p:cNvSpPr/>
          <p:nvPr/>
        </p:nvSpPr>
        <p:spPr>
          <a:xfrm>
            <a:off x="1078560" y="3152880"/>
            <a:ext cx="12783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action3;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action4;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12" name="Text Box 22"/>
          <p:cNvSpPr/>
          <p:nvPr/>
        </p:nvSpPr>
        <p:spPr>
          <a:xfrm>
            <a:off x="992520" y="4713120"/>
            <a:ext cx="1278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action7;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0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5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8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3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ZoneTexte 3"/>
          <p:cNvSpPr/>
          <p:nvPr/>
        </p:nvSpPr>
        <p:spPr>
          <a:xfrm>
            <a:off x="530280" y="558720"/>
            <a:ext cx="35161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sng" strike="noStrike" spc="-1">
                <a:solidFill>
                  <a:srgbClr val="000000"/>
                </a:solidFill>
                <a:uFillTx/>
                <a:latin typeface="Palatino Linotype"/>
              </a:rPr>
              <a:t>Exemple :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14" name="ZoneTexte 4"/>
          <p:cNvSpPr/>
          <p:nvPr/>
        </p:nvSpPr>
        <p:spPr>
          <a:xfrm>
            <a:off x="530280" y="1093680"/>
            <a:ext cx="4132080" cy="255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verfifierVie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verifierArmes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br>
              <a:rPr dirty="0"/>
            </a:b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toutEstOK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attaquerBoss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…</a:t>
            </a:r>
            <a:br>
              <a:rPr dirty="0"/>
            </a:b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partir;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Rectangle 8"/>
          <p:cNvSpPr/>
          <p:nvPr/>
        </p:nvSpPr>
        <p:spPr>
          <a:xfrm>
            <a:off x="304920" y="304920"/>
            <a:ext cx="619740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E.5 En résumé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416" name="Rectangle 26"/>
          <p:cNvSpPr/>
          <p:nvPr/>
        </p:nvSpPr>
        <p:spPr>
          <a:xfrm>
            <a:off x="709920" y="1050840"/>
            <a:ext cx="63547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séquence d'instructions alignées verticalement (même indentation)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17" name="Text Box 29"/>
          <p:cNvSpPr/>
          <p:nvPr/>
        </p:nvSpPr>
        <p:spPr>
          <a:xfrm>
            <a:off x="392040" y="1949400"/>
            <a:ext cx="2355480" cy="364680"/>
          </a:xfrm>
          <a:prstGeom prst="rect">
            <a:avLst/>
          </a:prstGeom>
          <a:noFill/>
          <a:ln w="952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schéma alternatif  :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18" name="Text Box 30"/>
          <p:cNvSpPr/>
          <p:nvPr/>
        </p:nvSpPr>
        <p:spPr>
          <a:xfrm>
            <a:off x="443160" y="4403880"/>
            <a:ext cx="1055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condition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19" name="Rectangle 32"/>
          <p:cNvSpPr/>
          <p:nvPr/>
        </p:nvSpPr>
        <p:spPr>
          <a:xfrm>
            <a:off x="2636280" y="4419720"/>
            <a:ext cx="24883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=  expression booléenne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20" name="Rectangle 33"/>
          <p:cNvSpPr/>
          <p:nvPr/>
        </p:nvSpPr>
        <p:spPr>
          <a:xfrm>
            <a:off x="455400" y="4724280"/>
            <a:ext cx="17143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i="1" strike="noStrike" spc="-1">
                <a:solidFill>
                  <a:srgbClr val="000000"/>
                </a:solidFill>
                <a:latin typeface="Gill Sans MT"/>
              </a:rPr>
              <a:t>entre parenthèses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21" name="Rectangle 34"/>
          <p:cNvSpPr/>
          <p:nvPr/>
        </p:nvSpPr>
        <p:spPr>
          <a:xfrm>
            <a:off x="5385960" y="4419720"/>
            <a:ext cx="17006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(vraie ou fausse)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22" name="Rectangle 35"/>
          <p:cNvSpPr/>
          <p:nvPr/>
        </p:nvSpPr>
        <p:spPr>
          <a:xfrm>
            <a:off x="671760" y="5470560"/>
            <a:ext cx="73742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indentation de la séquence d'instructions dans les blocs "</a:t>
            </a: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alors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" et "</a:t>
            </a:r>
            <a:r>
              <a:rPr lang="fr-FR" sz="1800" b="1" strike="noStrike" spc="-1">
                <a:solidFill>
                  <a:srgbClr val="297FD5"/>
                </a:solidFill>
                <a:latin typeface="Courier New"/>
              </a:rPr>
              <a:t>sinon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"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423" name="Group 52"/>
          <p:cNvGrpSpPr/>
          <p:nvPr/>
        </p:nvGrpSpPr>
        <p:grpSpPr>
          <a:xfrm>
            <a:off x="3318480" y="1935000"/>
            <a:ext cx="1869840" cy="1736280"/>
            <a:chOff x="3318480" y="1935000"/>
            <a:chExt cx="1869840" cy="1736280"/>
          </a:xfrm>
        </p:grpSpPr>
        <p:sp>
          <p:nvSpPr>
            <p:cNvPr id="424" name="Text Box 22"/>
            <p:cNvSpPr/>
            <p:nvPr/>
          </p:nvSpPr>
          <p:spPr>
            <a:xfrm>
              <a:off x="3318480" y="1935000"/>
              <a:ext cx="1869840" cy="173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>
                  <a:solidFill>
                    <a:srgbClr val="297FD5"/>
                  </a:solidFill>
                  <a:latin typeface="Courier New"/>
                </a:rPr>
                <a:t>si (</a:t>
              </a:r>
              <a:r>
                <a:rPr lang="fr-FR" sz="1800" b="0" strike="noStrike" spc="-1">
                  <a:solidFill>
                    <a:srgbClr val="0000FF"/>
                  </a:solidFill>
                  <a:latin typeface="Gill Sans MT"/>
                </a:rPr>
                <a:t> </a:t>
              </a: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condition </a:t>
              </a:r>
              <a:r>
                <a:rPr lang="fr-FR" sz="1800" b="1" strike="noStrike" spc="-1">
                  <a:solidFill>
                    <a:srgbClr val="297FD5"/>
                  </a:solidFill>
                  <a:latin typeface="Courier New"/>
                </a:rPr>
                <a:t>)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>
                  <a:solidFill>
                    <a:srgbClr val="297FD5"/>
                  </a:solidFill>
                  <a:latin typeface="Courier New"/>
                </a:rPr>
                <a:t>sinon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>
                  <a:solidFill>
                    <a:srgbClr val="297FD5"/>
                  </a:solidFill>
                  <a:latin typeface="Courier New"/>
                </a:rPr>
                <a:t>fsi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425" name="Line 41"/>
            <p:cNvSpPr/>
            <p:nvPr/>
          </p:nvSpPr>
          <p:spPr>
            <a:xfrm>
              <a:off x="3717720" y="2458800"/>
              <a:ext cx="76212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6" name="Line 42"/>
            <p:cNvSpPr/>
            <p:nvPr/>
          </p:nvSpPr>
          <p:spPr>
            <a:xfrm>
              <a:off x="3717720" y="2611080"/>
              <a:ext cx="76212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7" name="Line 43"/>
            <p:cNvSpPr/>
            <p:nvPr/>
          </p:nvSpPr>
          <p:spPr>
            <a:xfrm>
              <a:off x="3717720" y="2763720"/>
              <a:ext cx="76212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8" name="Line 44"/>
            <p:cNvSpPr/>
            <p:nvPr/>
          </p:nvSpPr>
          <p:spPr>
            <a:xfrm>
              <a:off x="3717720" y="3106440"/>
              <a:ext cx="76212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9" name="Line 45"/>
            <p:cNvSpPr/>
            <p:nvPr/>
          </p:nvSpPr>
          <p:spPr>
            <a:xfrm>
              <a:off x="3717720" y="3259080"/>
              <a:ext cx="76212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30" name="Line 46"/>
            <p:cNvSpPr/>
            <p:nvPr/>
          </p:nvSpPr>
          <p:spPr>
            <a:xfrm>
              <a:off x="3717720" y="3411360"/>
              <a:ext cx="76212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431" name="Group 53"/>
          <p:cNvGrpSpPr/>
          <p:nvPr/>
        </p:nvGrpSpPr>
        <p:grpSpPr>
          <a:xfrm>
            <a:off x="5671080" y="1951200"/>
            <a:ext cx="1869840" cy="1187640"/>
            <a:chOff x="5671080" y="1951200"/>
            <a:chExt cx="1869840" cy="1187640"/>
          </a:xfrm>
        </p:grpSpPr>
        <p:sp>
          <p:nvSpPr>
            <p:cNvPr id="432" name="Text Box 36"/>
            <p:cNvSpPr/>
            <p:nvPr/>
          </p:nvSpPr>
          <p:spPr>
            <a:xfrm>
              <a:off x="5671080" y="1951200"/>
              <a:ext cx="1869840" cy="1187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>
                  <a:solidFill>
                    <a:srgbClr val="297FD5"/>
                  </a:solidFill>
                  <a:latin typeface="Courier New"/>
                </a:rPr>
                <a:t>si (</a:t>
              </a:r>
              <a:r>
                <a:rPr lang="fr-FR" sz="1800" b="0" strike="noStrike" spc="-1">
                  <a:solidFill>
                    <a:srgbClr val="0000FF"/>
                  </a:solidFill>
                  <a:latin typeface="Gill Sans MT"/>
                </a:rPr>
                <a:t> </a:t>
              </a: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condition </a:t>
              </a:r>
              <a:r>
                <a:rPr lang="fr-FR" sz="1800" b="1" strike="noStrike" spc="-1">
                  <a:solidFill>
                    <a:srgbClr val="297FD5"/>
                  </a:solidFill>
                  <a:latin typeface="Courier New"/>
                </a:rPr>
                <a:t>)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>
                  <a:solidFill>
                    <a:srgbClr val="297FD5"/>
                  </a:solidFill>
                  <a:latin typeface="Courier New"/>
                </a:rPr>
                <a:t>fsi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433" name="Line 47"/>
            <p:cNvSpPr/>
            <p:nvPr/>
          </p:nvSpPr>
          <p:spPr>
            <a:xfrm>
              <a:off x="6080040" y="2449440"/>
              <a:ext cx="76176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34" name="Line 48"/>
            <p:cNvSpPr/>
            <p:nvPr/>
          </p:nvSpPr>
          <p:spPr>
            <a:xfrm>
              <a:off x="6080040" y="2601720"/>
              <a:ext cx="76176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35" name="Line 49"/>
            <p:cNvSpPr/>
            <p:nvPr/>
          </p:nvSpPr>
          <p:spPr>
            <a:xfrm>
              <a:off x="6080040" y="2754000"/>
              <a:ext cx="761760" cy="360"/>
            </a:xfrm>
            <a:prstGeom prst="line">
              <a:avLst/>
            </a:prstGeom>
            <a:ln w="952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1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Effect">
                      <p:stCondLst>
                        <p:cond delay="indefinite"/>
                      </p:stCondLst>
                      <p:childTnLst>
                        <p:par>
                          <p:cTn id="2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Effect">
                      <p:stCondLst>
                        <p:cond delay="indefinite"/>
                      </p:stCondLst>
                      <p:childTnLst>
                        <p:par>
                          <p:cTn id="3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0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Rectangle 1"/>
          <p:cNvSpPr/>
          <p:nvPr/>
        </p:nvSpPr>
        <p:spPr>
          <a:xfrm>
            <a:off x="492120" y="4383720"/>
            <a:ext cx="3396600" cy="426240"/>
          </a:xfrm>
          <a:prstGeom prst="rect">
            <a:avLst/>
          </a:prstGeom>
          <a:solidFill>
            <a:schemeClr val="bg1"/>
          </a:solidFill>
          <a:ln>
            <a:solidFill>
              <a:srgbClr val="F6A21D"/>
            </a:solidFill>
            <a:round/>
          </a:ln>
          <a:effectLst>
            <a:glow rad="101520">
              <a:srgbClr val="4A5356">
                <a:alpha val="75000"/>
              </a:srgbClr>
            </a:glow>
            <a:outerShdw blurRad="76320" dist="3816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7" name="ZoneTexte 3"/>
          <p:cNvSpPr/>
          <p:nvPr/>
        </p:nvSpPr>
        <p:spPr>
          <a:xfrm>
            <a:off x="492120" y="1449360"/>
            <a:ext cx="7924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Info diverses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C’est quoi un algo ?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Premiers exemples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Types d’action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 en cascade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de choix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Expression logique complexe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38" name="Titre 2"/>
          <p:cNvSpPr txBox="1"/>
          <p:nvPr/>
        </p:nvSpPr>
        <p:spPr>
          <a:xfrm>
            <a:off x="369720" y="33660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Plan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 Box 4"/>
          <p:cNvSpPr/>
          <p:nvPr/>
        </p:nvSpPr>
        <p:spPr>
          <a:xfrm>
            <a:off x="838080" y="18288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A.3 Ma personne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41" name="ZoneTexte 1"/>
          <p:cNvSpPr/>
          <p:nvPr/>
        </p:nvSpPr>
        <p:spPr>
          <a:xfrm>
            <a:off x="1134360" y="2326680"/>
            <a:ext cx="7094880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Site web : </a:t>
            </a:r>
            <a:r>
              <a:rPr lang="fr-FR" sz="1800" b="0" u="sng" strike="noStrike" spc="-1" dirty="0">
                <a:solidFill>
                  <a:srgbClr val="00B0F0"/>
                </a:solidFill>
                <a:uFillTx/>
                <a:latin typeface="Gill Sans MT"/>
                <a:hlinkClick r:id="rId3"/>
              </a:rPr>
              <a:t>ens.casali.me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Mail : </a:t>
            </a:r>
            <a:r>
              <a:rPr lang="fr-FR" sz="1800" b="0" u="sng" strike="noStrike" spc="-1" dirty="0">
                <a:solidFill>
                  <a:srgbClr val="00B0F0"/>
                </a:solidFill>
                <a:uFillTx/>
                <a:latin typeface="Gill Sans MT"/>
                <a:hlinkClick r:id="rId4"/>
              </a:rPr>
              <a:t>alain.casali@univ-amu.fr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Discord : 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fr-FR" b="0" i="0" dirty="0">
                <a:effectLst/>
                <a:latin typeface="Helvetica" pitchFamily="2" charset="0"/>
                <a:hlinkClick r:id="rId5"/>
              </a:rPr>
              <a:t>https://discord.gg/apDPpk5RSe</a:t>
            </a:r>
            <a:endParaRPr lang="fr-FR" sz="1800" b="0" strike="noStrike" spc="-1" dirty="0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Voir section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#règles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pour vous nommer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pc="-1" dirty="0">
                <a:solidFill>
                  <a:srgbClr val="000000"/>
                </a:solidFill>
                <a:latin typeface="Gill Sans MT"/>
              </a:rPr>
              <a:t>Nommage pas correct =&gt; ban (temp / définitif)</a:t>
            </a: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fr-FR" sz="1800" b="0" strike="noStrike" spc="-1" dirty="0">
              <a:latin typeface="Arial"/>
            </a:endParaRPr>
          </a:p>
        </p:txBody>
      </p:sp>
      <p:sp>
        <p:nvSpPr>
          <p:cNvPr id="142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A. Info diverses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143" name="Rectangle 2"/>
          <p:cNvSpPr/>
          <p:nvPr/>
        </p:nvSpPr>
        <p:spPr>
          <a:xfrm>
            <a:off x="1005840" y="5304600"/>
            <a:ext cx="3349292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fr-FR" b="0" i="0" dirty="0">
                <a:effectLst/>
                <a:latin typeface="Helvetica" pitchFamily="2" charset="0"/>
                <a:hlinkClick r:id="rId6"/>
              </a:rPr>
              <a:t>https://discord.gg/YfVCKP6yf3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44" name="Text Box 4"/>
          <p:cNvSpPr/>
          <p:nvPr/>
        </p:nvSpPr>
        <p:spPr>
          <a:xfrm>
            <a:off x="685800" y="490464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A.4 Discord du Dept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45" name="Image 9" descr="IMG_3210.jpg"/>
          <p:cNvPicPr/>
          <p:nvPr/>
        </p:nvPicPr>
        <p:blipFill>
          <a:blip r:embed="rId7"/>
          <a:stretch/>
        </p:blipFill>
        <p:spPr>
          <a:xfrm>
            <a:off x="6513120" y="1828800"/>
            <a:ext cx="2010960" cy="2681280"/>
          </a:xfrm>
          <a:prstGeom prst="rect">
            <a:avLst/>
          </a:prstGeom>
          <a:ln w="0">
            <a:noFill/>
          </a:ln>
        </p:spPr>
      </p:pic>
      <p:sp>
        <p:nvSpPr>
          <p:cNvPr id="146" name="ZoneTexte 3"/>
          <p:cNvSpPr/>
          <p:nvPr/>
        </p:nvSpPr>
        <p:spPr>
          <a:xfrm>
            <a:off x="2495074" y="5833800"/>
            <a:ext cx="537840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latin typeface="Arial"/>
              </a:rPr>
              <a:t>Pensez à bien vous nommer  (les règles de </a:t>
            </a:r>
            <a:r>
              <a:rPr lang="fr-FR" sz="1800" b="0" i="1" strike="noStrike" spc="-1" dirty="0">
                <a:latin typeface="Arial"/>
              </a:rPr>
              <a:t>nommage</a:t>
            </a:r>
            <a:r>
              <a:rPr lang="fr-FR" sz="1800" b="0" strike="noStrike" spc="-1" dirty="0">
                <a:latin typeface="Arial"/>
              </a:rPr>
              <a:t> sont les mêmes que celles de mon discord).</a:t>
            </a:r>
          </a:p>
        </p:txBody>
      </p:sp>
      <p:pic>
        <p:nvPicPr>
          <p:cNvPr id="2" name="Picture 23" descr="C:\Archives\Images\PanneauxRoutiers\SecuriteRoutiere\SmallAutreDanger.gif">
            <a:extLst>
              <a:ext uri="{FF2B5EF4-FFF2-40B4-BE49-F238E27FC236}">
                <a16:creationId xmlns:a16="http://schemas.microsoft.com/office/drawing/2014/main" id="{567EE211-69BA-9677-94D6-F5513E044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2" y="5729008"/>
            <a:ext cx="952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tre 2"/>
          <p:cNvSpPr txBox="1"/>
          <p:nvPr/>
        </p:nvSpPr>
        <p:spPr>
          <a:xfrm>
            <a:off x="685800" y="422280"/>
            <a:ext cx="7543440" cy="14252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F. Schéma alternatif en cascade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40" name="Text Box 7"/>
          <p:cNvSpPr/>
          <p:nvPr/>
        </p:nvSpPr>
        <p:spPr>
          <a:xfrm>
            <a:off x="718560" y="1792440"/>
            <a:ext cx="3335760" cy="365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exprLog1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sequ1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sequ2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exprLog3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    sequ3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    sequ4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41" name="Rectangle 8"/>
          <p:cNvSpPr/>
          <p:nvPr/>
        </p:nvSpPr>
        <p:spPr>
          <a:xfrm>
            <a:off x="1327320" y="2719440"/>
            <a:ext cx="3200040" cy="2971440"/>
          </a:xfrm>
          <a:prstGeom prst="rect">
            <a:avLst/>
          </a:prstGeom>
          <a:noFill/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2" name="Rectangle 9"/>
          <p:cNvSpPr/>
          <p:nvPr/>
        </p:nvSpPr>
        <p:spPr>
          <a:xfrm>
            <a:off x="641520" y="1805040"/>
            <a:ext cx="4038120" cy="4038120"/>
          </a:xfrm>
          <a:prstGeom prst="rect">
            <a:avLst/>
          </a:prstGeom>
          <a:noFill/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3" name="Rectangle 10"/>
          <p:cNvSpPr/>
          <p:nvPr/>
        </p:nvSpPr>
        <p:spPr>
          <a:xfrm>
            <a:off x="1879560" y="3462480"/>
            <a:ext cx="2437920" cy="1599840"/>
          </a:xfrm>
          <a:prstGeom prst="rect">
            <a:avLst/>
          </a:prstGeom>
          <a:noFill/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4" name="Text Box 11"/>
          <p:cNvSpPr/>
          <p:nvPr/>
        </p:nvSpPr>
        <p:spPr>
          <a:xfrm>
            <a:off x="641520" y="6010200"/>
            <a:ext cx="814500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3 niveaux d'imbrication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=&gt;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3 niveaux d'indentation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=&gt;</a:t>
            </a:r>
            <a:r>
              <a:rPr lang="fr-FR" sz="1800" b="1" strike="noStrike" spc="-1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3 fois  plus pénible à gérer =&gt; 3 fois plus illisible que du code « </a:t>
            </a:r>
            <a:r>
              <a:rPr lang="fr-FR" sz="1800" b="0" i="1" strike="noStrike" spc="-1">
                <a:solidFill>
                  <a:srgbClr val="000000"/>
                </a:solidFill>
                <a:latin typeface="Gill Sans MT"/>
              </a:rPr>
              <a:t>normal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 » 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445" name="Grouper 7"/>
          <p:cNvGrpSpPr/>
          <p:nvPr/>
        </p:nvGrpSpPr>
        <p:grpSpPr>
          <a:xfrm>
            <a:off x="2900160" y="2122560"/>
            <a:ext cx="5411520" cy="1577520"/>
            <a:chOff x="2900160" y="2122560"/>
            <a:chExt cx="5411520" cy="1577520"/>
          </a:xfrm>
        </p:grpSpPr>
        <p:sp>
          <p:nvSpPr>
            <p:cNvPr id="446" name="ZoneTexte 18"/>
            <p:cNvSpPr/>
            <p:nvPr/>
          </p:nvSpPr>
          <p:spPr>
            <a:xfrm>
              <a:off x="5374080" y="2207880"/>
              <a:ext cx="293760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Palatino Linotype"/>
                </a:rPr>
                <a:t>Différentes expressions logiques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447" name="Connecteur droit avec flèche 20"/>
            <p:cNvSpPr/>
            <p:nvPr/>
          </p:nvSpPr>
          <p:spPr>
            <a:xfrm flipH="1" flipV="1">
              <a:off x="2899800" y="2122560"/>
              <a:ext cx="2472840" cy="4075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6A21D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48" name="Connecteur droit avec flèche 22"/>
            <p:cNvSpPr/>
            <p:nvPr/>
          </p:nvSpPr>
          <p:spPr>
            <a:xfrm flipH="1">
              <a:off x="3438360" y="2530440"/>
              <a:ext cx="1934640" cy="323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6A21D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49" name="Connecteur droit avec flèche 24"/>
            <p:cNvSpPr/>
            <p:nvPr/>
          </p:nvSpPr>
          <p:spPr>
            <a:xfrm flipH="1">
              <a:off x="3973680" y="2530440"/>
              <a:ext cx="1399680" cy="11696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F6A21D"/>
              </a:solidFill>
              <a:round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Effect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4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Effect">
                      <p:stCondLst>
                        <p:cond delay="indefinite"/>
                      </p:stCondLst>
                      <p:childTnLst>
                        <p:par>
                          <p:cTn id="2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ZoneTexte 1"/>
          <p:cNvSpPr/>
          <p:nvPr/>
        </p:nvSpPr>
        <p:spPr>
          <a:xfrm>
            <a:off x="446040" y="360360"/>
            <a:ext cx="5581440" cy="420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sng" strike="noStrike" spc="-1" dirty="0">
                <a:solidFill>
                  <a:srgbClr val="000000"/>
                </a:solidFill>
                <a:uFillTx/>
                <a:latin typeface="Palatino Linotype"/>
                <a:ea typeface="Courier New"/>
              </a:rPr>
              <a:t>Exemple :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peuDeVie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prendreUnePotion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jeSuisUnGerrier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attaquerAvecEpee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</a:t>
            </a: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jeSuisUnMage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lancerUnSort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</a:t>
            </a: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   partir;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</a:t>
            </a: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 Box 24"/>
          <p:cNvSpPr/>
          <p:nvPr/>
        </p:nvSpPr>
        <p:spPr>
          <a:xfrm>
            <a:off x="5045400" y="2081160"/>
            <a:ext cx="2798628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 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_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xprLog2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52" name="Text Box 7"/>
          <p:cNvSpPr/>
          <p:nvPr/>
        </p:nvSpPr>
        <p:spPr>
          <a:xfrm>
            <a:off x="839160" y="1523880"/>
            <a:ext cx="3335760" cy="3656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xprLog1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sequ1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sequ2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exprLog3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    sequ3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    sequ4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    </a:t>
            </a: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53" name="Rectangle 8"/>
          <p:cNvSpPr/>
          <p:nvPr/>
        </p:nvSpPr>
        <p:spPr>
          <a:xfrm>
            <a:off x="1447920" y="2451240"/>
            <a:ext cx="3200040" cy="2971440"/>
          </a:xfrm>
          <a:prstGeom prst="rect">
            <a:avLst/>
          </a:prstGeom>
          <a:noFill/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4" name="Rectangle 9"/>
          <p:cNvSpPr/>
          <p:nvPr/>
        </p:nvSpPr>
        <p:spPr>
          <a:xfrm>
            <a:off x="762120" y="1536840"/>
            <a:ext cx="4038120" cy="4038120"/>
          </a:xfrm>
          <a:prstGeom prst="rect">
            <a:avLst/>
          </a:prstGeom>
          <a:noFill/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5" name="Rectangle 10"/>
          <p:cNvSpPr/>
          <p:nvPr/>
        </p:nvSpPr>
        <p:spPr>
          <a:xfrm>
            <a:off x="2000160" y="3195720"/>
            <a:ext cx="2437920" cy="1599840"/>
          </a:xfrm>
          <a:prstGeom prst="rect">
            <a:avLst/>
          </a:prstGeom>
          <a:noFill/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6" name="Text Box 11"/>
          <p:cNvSpPr/>
          <p:nvPr/>
        </p:nvSpPr>
        <p:spPr>
          <a:xfrm>
            <a:off x="864000" y="5932440"/>
            <a:ext cx="280548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3 niveaux d'imbrication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=&gt;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3 niveaux d'indentation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57" name="Text Box 13"/>
          <p:cNvSpPr/>
          <p:nvPr/>
        </p:nvSpPr>
        <p:spPr>
          <a:xfrm>
            <a:off x="5024880" y="1523880"/>
            <a:ext cx="1972248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exprLog1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sequ1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58" name="Rectangle 15"/>
          <p:cNvSpPr/>
          <p:nvPr/>
        </p:nvSpPr>
        <p:spPr>
          <a:xfrm>
            <a:off x="4952880" y="1536840"/>
            <a:ext cx="4038120" cy="2680920"/>
          </a:xfrm>
          <a:prstGeom prst="rect">
            <a:avLst/>
          </a:prstGeom>
          <a:noFill/>
          <a:ln w="28575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9" name="Text Box 17"/>
          <p:cNvSpPr/>
          <p:nvPr/>
        </p:nvSpPr>
        <p:spPr>
          <a:xfrm>
            <a:off x="5054760" y="5440320"/>
            <a:ext cx="280548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3 niveaux d'imbrication</a:t>
            </a:r>
            <a:r>
              <a:rPr lang="fr-FR" sz="1800" b="0" strike="noStrike" spc="-1">
                <a:solidFill>
                  <a:srgbClr val="000000"/>
                </a:solidFill>
                <a:latin typeface="Courier New"/>
              </a:rPr>
              <a:t> =&gt;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FF0000"/>
                </a:solidFill>
                <a:latin typeface="Gill Sans MT"/>
              </a:rPr>
              <a:t>1</a:t>
            </a: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 niveau d'indentation =&gt;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3 fois plus lisible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460" name="Group 23"/>
          <p:cNvGrpSpPr/>
          <p:nvPr/>
        </p:nvGrpSpPr>
        <p:grpSpPr>
          <a:xfrm>
            <a:off x="3276360" y="304920"/>
            <a:ext cx="3489840" cy="3276360"/>
            <a:chOff x="3276360" y="304920"/>
            <a:chExt cx="3489840" cy="3276360"/>
          </a:xfrm>
        </p:grpSpPr>
        <p:sp>
          <p:nvSpPr>
            <p:cNvPr id="461" name="Text Box 18"/>
            <p:cNvSpPr/>
            <p:nvPr/>
          </p:nvSpPr>
          <p:spPr>
            <a:xfrm>
              <a:off x="4675680" y="304920"/>
              <a:ext cx="2090520" cy="639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expressions logiques</a:t>
              </a:r>
              <a:endParaRPr lang="fr-FR" sz="18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différentes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462" name="Freeform 20"/>
            <p:cNvSpPr/>
            <p:nvPr/>
          </p:nvSpPr>
          <p:spPr>
            <a:xfrm>
              <a:off x="4419720" y="990720"/>
              <a:ext cx="304560" cy="2590560"/>
            </a:xfrm>
            <a:custGeom>
              <a:avLst/>
              <a:gdLst/>
              <a:ahLst/>
              <a:cxnLst/>
              <a:rect l="l" t="t" r="r" b="b"/>
              <a:pathLst>
                <a:path w="144" h="1632">
                  <a:moveTo>
                    <a:pt x="144" y="0"/>
                  </a:moveTo>
                  <a:lnTo>
                    <a:pt x="144" y="1632"/>
                  </a:lnTo>
                  <a:lnTo>
                    <a:pt x="0" y="1632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3" name="Line 21"/>
            <p:cNvSpPr/>
            <p:nvPr/>
          </p:nvSpPr>
          <p:spPr>
            <a:xfrm flipH="1">
              <a:off x="3276360" y="1752480"/>
              <a:ext cx="1447920" cy="360"/>
            </a:xfrm>
            <a:prstGeom prst="line">
              <a:avLst/>
            </a:prstGeom>
            <a:ln w="28575">
              <a:solidFill>
                <a:srgbClr val="0000FF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4" name="Line 22"/>
            <p:cNvSpPr/>
            <p:nvPr/>
          </p:nvSpPr>
          <p:spPr>
            <a:xfrm flipH="1">
              <a:off x="3809880" y="2666880"/>
              <a:ext cx="914400" cy="360"/>
            </a:xfrm>
            <a:prstGeom prst="line">
              <a:avLst/>
            </a:prstGeom>
            <a:ln w="28575">
              <a:solidFill>
                <a:srgbClr val="0000FF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65" name="Text Box 25"/>
          <p:cNvSpPr/>
          <p:nvPr/>
        </p:nvSpPr>
        <p:spPr>
          <a:xfrm>
            <a:off x="5053680" y="2627280"/>
            <a:ext cx="2798628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 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_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exprLog3)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sequ3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66" name="Text Box 26"/>
          <p:cNvSpPr/>
          <p:nvPr/>
        </p:nvSpPr>
        <p:spPr>
          <a:xfrm>
            <a:off x="5047560" y="3182760"/>
            <a:ext cx="347292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  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// tous autres cas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sequ4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0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Effect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Effect">
                      <p:stCondLst>
                        <p:cond delay="indefinite"/>
                      </p:stCondLst>
                      <p:childTnLst>
                        <p:par>
                          <p:cTn id="2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9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Effect">
                      <p:stCondLst>
                        <p:cond delay="indefinite"/>
                      </p:stCondLst>
                      <p:childTnLst>
                        <p:par>
                          <p:cTn id="3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4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Effect">
                      <p:stCondLst>
                        <p:cond delay="indefinite"/>
                      </p:stCondLst>
                      <p:childTnLst>
                        <p:par>
                          <p:cTn id="3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9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Effect">
                      <p:stCondLst>
                        <p:cond delay="indefinite"/>
                      </p:stCondLst>
                      <p:childTnLst>
                        <p:par>
                          <p:cTn id="4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4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Effect">
                      <p:stCondLst>
                        <p:cond delay="indefinite"/>
                      </p:stCondLst>
                      <p:childTnLst>
                        <p:par>
                          <p:cTn id="4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49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5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ZoneTexte 1"/>
          <p:cNvSpPr/>
          <p:nvPr/>
        </p:nvSpPr>
        <p:spPr>
          <a:xfrm>
            <a:off x="4518000" y="1112760"/>
            <a:ext cx="5582880" cy="310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peuDeVie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pc="-1" dirty="0" err="1">
                <a:solidFill>
                  <a:srgbClr val="000000"/>
                </a:solidFill>
                <a:latin typeface="Courier New"/>
                <a:ea typeface="Courier New"/>
              </a:rPr>
              <a:t>p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rendreUnePotion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68" name="ZoneTexte 2"/>
          <p:cNvSpPr/>
          <p:nvPr/>
        </p:nvSpPr>
        <p:spPr>
          <a:xfrm>
            <a:off x="146160" y="666720"/>
            <a:ext cx="5582880" cy="420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u="sng" strike="noStrike" spc="-1" dirty="0">
                <a:solidFill>
                  <a:srgbClr val="000000"/>
                </a:solidFill>
                <a:uFillTx/>
                <a:latin typeface="Palatino Linotype"/>
                <a:ea typeface="Courier New"/>
              </a:rPr>
              <a:t>Exemple :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peuDeVie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prendreUnePotion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jeSuisUnGuerrier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attaquerAvecEpee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</a:t>
            </a: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jeSuisUnMage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lancerUnSort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</a:t>
            </a: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   partir;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    </a:t>
            </a: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69" name="ZoneTexte 4"/>
          <p:cNvSpPr/>
          <p:nvPr/>
        </p:nvSpPr>
        <p:spPr>
          <a:xfrm>
            <a:off x="4518000" y="1911240"/>
            <a:ext cx="444456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sinon_si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(</a:t>
            </a:r>
            <a:r>
              <a:rPr lang="fr-FR" spc="-1" dirty="0" err="1">
                <a:solidFill>
                  <a:srgbClr val="000000"/>
                </a:solidFill>
                <a:latin typeface="Courier New"/>
                <a:ea typeface="Courier New"/>
              </a:rPr>
              <a:t>j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eSuisUnGuerrier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attaquerAvecEpee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70" name="ZoneTexte 5"/>
          <p:cNvSpPr/>
          <p:nvPr/>
        </p:nvSpPr>
        <p:spPr>
          <a:xfrm>
            <a:off x="4518000" y="2835360"/>
            <a:ext cx="37461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297FD5"/>
                </a:solidFill>
                <a:latin typeface="Courier New"/>
                <a:ea typeface="Courier New"/>
              </a:rPr>
              <a:t>sinon_si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jeSuisUnMage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  <a:ea typeface="Courier New"/>
              </a:rPr>
              <a:t>lancerUnSort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</p:txBody>
      </p:sp>
      <p:sp>
        <p:nvSpPr>
          <p:cNvPr id="471" name="ZoneTexte 6"/>
          <p:cNvSpPr/>
          <p:nvPr/>
        </p:nvSpPr>
        <p:spPr>
          <a:xfrm>
            <a:off x="4518000" y="3328920"/>
            <a:ext cx="1769760" cy="91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297FD5"/>
                </a:solidFill>
                <a:latin typeface="Courier New"/>
                <a:ea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  <a:ea typeface="Courier New"/>
              </a:rPr>
              <a:t>    partir;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Rectangle 1"/>
          <p:cNvSpPr/>
          <p:nvPr/>
        </p:nvSpPr>
        <p:spPr>
          <a:xfrm>
            <a:off x="492120" y="4982040"/>
            <a:ext cx="2239200" cy="426240"/>
          </a:xfrm>
          <a:prstGeom prst="rect">
            <a:avLst/>
          </a:prstGeom>
          <a:solidFill>
            <a:schemeClr val="bg1"/>
          </a:solidFill>
          <a:ln>
            <a:solidFill>
              <a:srgbClr val="F6A21D"/>
            </a:solidFill>
            <a:round/>
          </a:ln>
          <a:effectLst>
            <a:glow rad="101520">
              <a:srgbClr val="4A5356">
                <a:alpha val="75000"/>
              </a:srgbClr>
            </a:glow>
            <a:outerShdw blurRad="76320" dist="3816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3" name="ZoneTexte 3"/>
          <p:cNvSpPr/>
          <p:nvPr/>
        </p:nvSpPr>
        <p:spPr>
          <a:xfrm>
            <a:off x="492120" y="1449360"/>
            <a:ext cx="7924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Info diverses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C’est quoi un algo ?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Premiers exemples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Types d’action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 en cascade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de choix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Expression logique complexe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74" name="Titre 2"/>
          <p:cNvSpPr txBox="1"/>
          <p:nvPr/>
        </p:nvSpPr>
        <p:spPr>
          <a:xfrm>
            <a:off x="369720" y="33660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Plan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itre 2"/>
          <p:cNvSpPr txBox="1"/>
          <p:nvPr/>
        </p:nvSpPr>
        <p:spPr>
          <a:xfrm>
            <a:off x="685800" y="422280"/>
            <a:ext cx="7543440" cy="74268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G. Schéma de choix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  <p:sp>
        <p:nvSpPr>
          <p:cNvPr id="476" name="Rectangle 12"/>
          <p:cNvSpPr/>
          <p:nvPr/>
        </p:nvSpPr>
        <p:spPr>
          <a:xfrm>
            <a:off x="888480" y="4861080"/>
            <a:ext cx="3335570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ens</a:t>
            </a:r>
            <a:r>
              <a:rPr lang="fr-FR" sz="1800" b="1" i="1" strike="noStrike" spc="-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: ensemble de valeurs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                de même type que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                </a:t>
            </a:r>
            <a:r>
              <a:rPr lang="fr-FR" spc="-1" dirty="0" err="1">
                <a:solidFill>
                  <a:srgbClr val="000000"/>
                </a:solidFill>
                <a:latin typeface="Courier New"/>
              </a:rPr>
              <a:t>v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ariableDeChoix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77" name="Rectangle 13"/>
          <p:cNvSpPr/>
          <p:nvPr/>
        </p:nvSpPr>
        <p:spPr>
          <a:xfrm>
            <a:off x="4756320" y="4948200"/>
            <a:ext cx="3211818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pc="-1" dirty="0" err="1">
                <a:solidFill>
                  <a:srgbClr val="000000"/>
                </a:solidFill>
                <a:latin typeface="Courier New"/>
              </a:rPr>
              <a:t>e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ns</a:t>
            </a:r>
            <a:r>
              <a:rPr lang="fr-FR" sz="1800" b="1" i="1" strike="noStrike" spc="-1" dirty="0" err="1">
                <a:solidFill>
                  <a:srgbClr val="000000"/>
                </a:solidFill>
                <a:latin typeface="Courier New"/>
              </a:rPr>
              <a:t>i</a:t>
            </a:r>
            <a:r>
              <a:rPr lang="fr-FR" sz="1800" b="1" i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z="1800" b="1" strike="noStrike" spc="-1" dirty="0">
                <a:solidFill>
                  <a:srgbClr val="000000"/>
                </a:solidFill>
                <a:latin typeface="Courier New"/>
              </a:rPr>
              <a:t>et 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ens</a:t>
            </a:r>
            <a:r>
              <a:rPr lang="fr-FR" sz="1800" b="1" i="1" strike="noStrike" spc="-1" dirty="0" err="1">
                <a:solidFill>
                  <a:srgbClr val="000000"/>
                </a:solidFill>
                <a:latin typeface="Courier New"/>
              </a:rPr>
              <a:t>j</a:t>
            </a:r>
            <a:r>
              <a:rPr lang="fr-FR" sz="1800" b="1" i="1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z="1800" b="1" strike="noStrike" spc="-1" dirty="0">
                <a:solidFill>
                  <a:srgbClr val="000000"/>
                </a:solidFill>
                <a:latin typeface="Courier New"/>
              </a:rPr>
              <a:t>disjoints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78" name="AutoShape 14"/>
          <p:cNvSpPr/>
          <p:nvPr/>
        </p:nvSpPr>
        <p:spPr>
          <a:xfrm>
            <a:off x="6781680" y="2803680"/>
            <a:ext cx="761760" cy="533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479" name="Group 16"/>
          <p:cNvGrpSpPr/>
          <p:nvPr/>
        </p:nvGrpSpPr>
        <p:grpSpPr>
          <a:xfrm>
            <a:off x="457200" y="1736640"/>
            <a:ext cx="6019560" cy="2958840"/>
            <a:chOff x="457200" y="1736640"/>
            <a:chExt cx="6019560" cy="2958840"/>
          </a:xfrm>
        </p:grpSpPr>
        <p:sp>
          <p:nvSpPr>
            <p:cNvPr id="480" name="Text Box 9"/>
            <p:cNvSpPr/>
            <p:nvPr/>
          </p:nvSpPr>
          <p:spPr>
            <a:xfrm>
              <a:off x="539280" y="1801800"/>
              <a:ext cx="4065450" cy="286086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i="1" spc="-1" dirty="0" err="1">
                  <a:solidFill>
                    <a:srgbClr val="000000"/>
                  </a:solidFill>
                  <a:latin typeface="Courier New"/>
                </a:rPr>
                <a:t>v</a:t>
              </a:r>
              <a:r>
                <a:rPr lang="fr-FR" sz="1800" b="0" i="1" strike="noStrike" spc="-1" dirty="0" err="1">
                  <a:solidFill>
                    <a:srgbClr val="000000"/>
                  </a:solidFill>
                  <a:latin typeface="Courier New"/>
                </a:rPr>
                <a:t>ariableDeChoix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Symbol"/>
                </a:rPr>
                <a:t>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ens1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sequ1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481" name="Rectangle 10"/>
            <p:cNvSpPr/>
            <p:nvPr/>
          </p:nvSpPr>
          <p:spPr>
            <a:xfrm>
              <a:off x="457200" y="1736640"/>
              <a:ext cx="6019560" cy="29588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82" name="Text Box 18"/>
          <p:cNvSpPr/>
          <p:nvPr/>
        </p:nvSpPr>
        <p:spPr>
          <a:xfrm>
            <a:off x="734040" y="2422440"/>
            <a:ext cx="489183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sinon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_</a:t>
            </a: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si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(</a:t>
            </a:r>
            <a:r>
              <a:rPr lang="fr-FR" i="1" spc="-1" dirty="0" err="1">
                <a:solidFill>
                  <a:srgbClr val="000000"/>
                </a:solidFill>
                <a:latin typeface="Courier New"/>
              </a:rPr>
              <a:t>v</a:t>
            </a:r>
            <a:r>
              <a:rPr lang="fr-FR" sz="1800" b="0" i="1" strike="noStrike" spc="-1" dirty="0" err="1">
                <a:solidFill>
                  <a:srgbClr val="000000"/>
                </a:solidFill>
                <a:latin typeface="Courier New"/>
              </a:rPr>
              <a:t>ariableDeChoix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z="1800" b="0" strike="noStrike" spc="-1" dirty="0">
                <a:solidFill>
                  <a:srgbClr val="000000"/>
                </a:solidFill>
                <a:latin typeface="Symbol"/>
              </a:rPr>
              <a:t>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ens2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83" name="Text Box 20"/>
          <p:cNvSpPr/>
          <p:nvPr/>
        </p:nvSpPr>
        <p:spPr>
          <a:xfrm>
            <a:off x="734040" y="3032280"/>
            <a:ext cx="475410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sinon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_</a:t>
            </a: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si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(</a:t>
            </a:r>
            <a:r>
              <a:rPr lang="fr-FR" i="1" spc="-1" dirty="0" err="1">
                <a:solidFill>
                  <a:srgbClr val="000000"/>
                </a:solidFill>
                <a:latin typeface="Courier New"/>
              </a:rPr>
              <a:t>v</a:t>
            </a:r>
            <a:r>
              <a:rPr lang="fr-FR" sz="1800" b="0" i="1" strike="noStrike" spc="-1" dirty="0" err="1">
                <a:solidFill>
                  <a:srgbClr val="000000"/>
                </a:solidFill>
                <a:latin typeface="Courier New"/>
              </a:rPr>
              <a:t>ariableDeChoix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z="1800" b="0" strike="noStrike" spc="-1" dirty="0">
                <a:solidFill>
                  <a:srgbClr val="000000"/>
                </a:solidFill>
                <a:latin typeface="Symbol"/>
              </a:rPr>
              <a:t>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ns3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sequ3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84" name="Text Box 21"/>
          <p:cNvSpPr/>
          <p:nvPr/>
        </p:nvSpPr>
        <p:spPr>
          <a:xfrm>
            <a:off x="685800" y="3657600"/>
            <a:ext cx="347292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// tous autres cas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    sequ4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Effect">
                      <p:stCondLst>
                        <p:cond delay="indefinite"/>
                      </p:stCondLst>
                      <p:childTnLst>
                        <p:par>
                          <p:cTn id="1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3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roup 15"/>
          <p:cNvGrpSpPr/>
          <p:nvPr/>
        </p:nvGrpSpPr>
        <p:grpSpPr>
          <a:xfrm>
            <a:off x="617400" y="841320"/>
            <a:ext cx="6019560" cy="4952520"/>
            <a:chOff x="617400" y="841320"/>
            <a:chExt cx="6019560" cy="4952520"/>
          </a:xfrm>
        </p:grpSpPr>
        <p:sp>
          <p:nvSpPr>
            <p:cNvPr id="486" name="Text Box 5"/>
            <p:cNvSpPr/>
            <p:nvPr/>
          </p:nvSpPr>
          <p:spPr>
            <a:xfrm>
              <a:off x="930600" y="917640"/>
              <a:ext cx="4451388" cy="4390326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choix_sur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</a:t>
              </a:r>
              <a:r>
                <a:rPr lang="fr-FR" sz="1800" b="0" i="1" strike="noStrike" spc="-1" dirty="0" err="1">
                  <a:solidFill>
                    <a:srgbClr val="000000"/>
                  </a:solidFill>
                  <a:latin typeface="Courier New"/>
                </a:rPr>
                <a:t>variableDeChoix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entre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cas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ens1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: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sequ1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cas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ens2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: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sequ2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cas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ens3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: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sequ3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autre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: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sequ4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fchoix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487" name="Rectangle 6"/>
            <p:cNvSpPr/>
            <p:nvPr/>
          </p:nvSpPr>
          <p:spPr>
            <a:xfrm>
              <a:off x="617400" y="841320"/>
              <a:ext cx="6019560" cy="49525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roup 15"/>
          <p:cNvGrpSpPr/>
          <p:nvPr/>
        </p:nvGrpSpPr>
        <p:grpSpPr>
          <a:xfrm>
            <a:off x="617400" y="841320"/>
            <a:ext cx="6019560" cy="4952520"/>
            <a:chOff x="617400" y="841320"/>
            <a:chExt cx="6019560" cy="4952520"/>
          </a:xfrm>
        </p:grpSpPr>
        <p:sp>
          <p:nvSpPr>
            <p:cNvPr id="489" name="Text Box 5"/>
            <p:cNvSpPr/>
            <p:nvPr/>
          </p:nvSpPr>
          <p:spPr>
            <a:xfrm>
              <a:off x="699480" y="917640"/>
              <a:ext cx="4158720" cy="4367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choix_sur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</a:t>
              </a:r>
              <a:r>
                <a:rPr lang="fr-FR" sz="1800" b="0" i="1" strike="noStrike" spc="-1" dirty="0" err="1">
                  <a:solidFill>
                    <a:srgbClr val="000000"/>
                  </a:solidFill>
                  <a:latin typeface="Courier New"/>
                </a:rPr>
                <a:t>monPersonnage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entre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cas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jeSuisUnGuerrier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: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attaquerAvecEpee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cas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jeSuisUnMage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: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lancerUnSort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cas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jeSuisUnSuperPlombier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: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lancerUneBouleDeFeu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autre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: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   partir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fchoix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490" name="Rectangle 6"/>
            <p:cNvSpPr/>
            <p:nvPr/>
          </p:nvSpPr>
          <p:spPr>
            <a:xfrm>
              <a:off x="617400" y="841320"/>
              <a:ext cx="6019560" cy="49525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Rectangle 1"/>
          <p:cNvSpPr/>
          <p:nvPr/>
        </p:nvSpPr>
        <p:spPr>
          <a:xfrm>
            <a:off x="492120" y="5470200"/>
            <a:ext cx="3524040" cy="426240"/>
          </a:xfrm>
          <a:prstGeom prst="rect">
            <a:avLst/>
          </a:prstGeom>
          <a:solidFill>
            <a:schemeClr val="bg1"/>
          </a:solidFill>
          <a:ln>
            <a:solidFill>
              <a:srgbClr val="F6A21D"/>
            </a:solidFill>
            <a:round/>
          </a:ln>
          <a:effectLst>
            <a:glow rad="101520">
              <a:srgbClr val="4A5356">
                <a:alpha val="75000"/>
              </a:srgbClr>
            </a:glow>
            <a:outerShdw blurRad="76320" dist="38160" dir="5400000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2" name="ZoneTexte 3"/>
          <p:cNvSpPr/>
          <p:nvPr/>
        </p:nvSpPr>
        <p:spPr>
          <a:xfrm>
            <a:off x="492120" y="1449360"/>
            <a:ext cx="79243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Info diverses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C’est quoi un algo ?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Premiers exemples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Types d’action 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alternatif en cascade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Schéma de choix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Palatino Linotype"/>
              <a:buAutoNum type="alphaUcPeriod"/>
            </a:pPr>
            <a:r>
              <a:rPr lang="fr-FR" sz="1800" b="0" strike="noStrike" spc="-1">
                <a:solidFill>
                  <a:srgbClr val="000000"/>
                </a:solidFill>
                <a:latin typeface="Palatino Linotype"/>
              </a:rPr>
              <a:t>Expression logique complexe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93" name="Titre 2"/>
          <p:cNvSpPr txBox="1"/>
          <p:nvPr/>
        </p:nvSpPr>
        <p:spPr>
          <a:xfrm>
            <a:off x="369720" y="336600"/>
            <a:ext cx="7543440" cy="914040"/>
          </a:xfrm>
          <a:prstGeom prst="rect">
            <a:avLst/>
          </a:prstGeom>
          <a:solidFill>
            <a:srgbClr val="FFFFFF"/>
          </a:solidFill>
          <a:ln w="31680" cap="sq">
            <a:solidFill>
              <a:srgbClr val="404040"/>
            </a:solidFill>
            <a:miter/>
          </a:ln>
        </p:spPr>
        <p:txBody>
          <a:bodyPr lIns="182880" tIns="182880" rIns="182880" bIns="18288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FR" sz="2600" b="0" strike="noStrike" cap="all" spc="199">
                <a:solidFill>
                  <a:srgbClr val="262626"/>
                </a:solidFill>
                <a:latin typeface="Gill Sans MT"/>
              </a:rPr>
              <a:t>Plan</a:t>
            </a:r>
            <a:endParaRPr lang="en-US" sz="2600" b="0" strike="noStrike" spc="-1">
              <a:solidFill>
                <a:srgbClr val="000000"/>
              </a:solidFill>
              <a:latin typeface="Gill Sans M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Rectangle 2"/>
          <p:cNvSpPr/>
          <p:nvPr/>
        </p:nvSpPr>
        <p:spPr>
          <a:xfrm>
            <a:off x="713160" y="1730520"/>
            <a:ext cx="2918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Schémas alternatifs imbriqués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95" name="Text Box 7"/>
          <p:cNvSpPr/>
          <p:nvPr/>
        </p:nvSpPr>
        <p:spPr>
          <a:xfrm>
            <a:off x="1226880" y="2844720"/>
            <a:ext cx="1972248" cy="11494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sequ1;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496" name="Text Box 8"/>
          <p:cNvSpPr/>
          <p:nvPr/>
        </p:nvSpPr>
        <p:spPr>
          <a:xfrm>
            <a:off x="784800" y="5952960"/>
            <a:ext cx="4070258" cy="921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on n'exécute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sequ1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</a:t>
            </a:r>
            <a:r>
              <a:rPr lang="fr-FR" sz="1800" b="1" strike="noStrike" spc="-1" dirty="0">
                <a:solidFill>
                  <a:srgbClr val="FF0000"/>
                </a:solidFill>
                <a:latin typeface="Gill Sans MT"/>
              </a:rPr>
              <a:t>que si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les deux expressions logiques sont vraies </a:t>
            </a:r>
            <a:b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</a:b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en même temps</a:t>
            </a:r>
            <a:endParaRPr lang="fr-FR" sz="1800" b="0" strike="noStrike" spc="-1" dirty="0">
              <a:latin typeface="Arial"/>
            </a:endParaRPr>
          </a:p>
        </p:txBody>
      </p:sp>
      <p:grpSp>
        <p:nvGrpSpPr>
          <p:cNvPr id="497" name="Group 46"/>
          <p:cNvGrpSpPr/>
          <p:nvPr/>
        </p:nvGrpSpPr>
        <p:grpSpPr>
          <a:xfrm>
            <a:off x="533520" y="2235240"/>
            <a:ext cx="3047760" cy="3352320"/>
            <a:chOff x="533520" y="2235240"/>
            <a:chExt cx="3047760" cy="3352320"/>
          </a:xfrm>
        </p:grpSpPr>
        <p:sp>
          <p:nvSpPr>
            <p:cNvPr id="498" name="Text Box 4"/>
            <p:cNvSpPr/>
            <p:nvPr/>
          </p:nvSpPr>
          <p:spPr>
            <a:xfrm>
              <a:off x="785520" y="2387520"/>
              <a:ext cx="1972248" cy="258386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exprLog1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sequ</a:t>
              </a:r>
              <a:r>
                <a:rPr lang="fr-FR" sz="1800" b="1" i="1" strike="noStrike" spc="-1" dirty="0" err="1">
                  <a:solidFill>
                    <a:srgbClr val="000000"/>
                  </a:solidFill>
                  <a:latin typeface="Courier New"/>
                </a:rPr>
                <a:t>n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;  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499" name="Rectangle 10"/>
            <p:cNvSpPr/>
            <p:nvPr/>
          </p:nvSpPr>
          <p:spPr>
            <a:xfrm>
              <a:off x="533520" y="2235240"/>
              <a:ext cx="3047760" cy="33523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00" name="Group 47"/>
          <p:cNvGrpSpPr/>
          <p:nvPr/>
        </p:nvGrpSpPr>
        <p:grpSpPr>
          <a:xfrm>
            <a:off x="3962520" y="2235240"/>
            <a:ext cx="4800240" cy="2514240"/>
            <a:chOff x="3962520" y="2235240"/>
            <a:chExt cx="4800240" cy="2514240"/>
          </a:xfrm>
        </p:grpSpPr>
        <p:sp>
          <p:nvSpPr>
            <p:cNvPr id="501" name="Text Box 9"/>
            <p:cNvSpPr/>
            <p:nvPr/>
          </p:nvSpPr>
          <p:spPr>
            <a:xfrm>
              <a:off x="4336920" y="2371680"/>
              <a:ext cx="3625008" cy="202987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exprLog1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ET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exprLog2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pc="-1" dirty="0">
                  <a:solidFill>
                    <a:srgbClr val="000000"/>
                  </a:solidFill>
                  <a:latin typeface="Courier New"/>
                </a:rPr>
                <a:t>s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equ1;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sequ</a:t>
              </a:r>
              <a:r>
                <a:rPr lang="fr-FR" sz="1800" b="1" i="1" strike="noStrike" spc="-1" dirty="0" err="1">
                  <a:solidFill>
                    <a:srgbClr val="000000"/>
                  </a:solidFill>
                  <a:latin typeface="Courier New"/>
                </a:rPr>
                <a:t>n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;  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502" name="Rectangle 11"/>
            <p:cNvSpPr/>
            <p:nvPr/>
          </p:nvSpPr>
          <p:spPr>
            <a:xfrm>
              <a:off x="3962520" y="2235240"/>
              <a:ext cx="4800240" cy="2514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03" name="Freeform 13"/>
          <p:cNvSpPr/>
          <p:nvPr/>
        </p:nvSpPr>
        <p:spPr>
          <a:xfrm>
            <a:off x="3733920" y="2540160"/>
            <a:ext cx="1980720" cy="3962160"/>
          </a:xfrm>
          <a:custGeom>
            <a:avLst/>
            <a:gdLst/>
            <a:ahLst/>
            <a:cxnLst/>
            <a:rect l="l" t="t" r="r" b="b"/>
            <a:pathLst>
              <a:path w="1152" h="2496">
                <a:moveTo>
                  <a:pt x="144" y="0"/>
                </a:moveTo>
                <a:lnTo>
                  <a:pt x="0" y="0"/>
                </a:lnTo>
                <a:lnTo>
                  <a:pt x="0" y="2016"/>
                </a:lnTo>
                <a:lnTo>
                  <a:pt x="1152" y="2016"/>
                </a:lnTo>
                <a:lnTo>
                  <a:pt x="1152" y="2496"/>
                </a:lnTo>
                <a:lnTo>
                  <a:pt x="816" y="24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504" name="Group 17"/>
          <p:cNvGrpSpPr/>
          <p:nvPr/>
        </p:nvGrpSpPr>
        <p:grpSpPr>
          <a:xfrm>
            <a:off x="5498280" y="977760"/>
            <a:ext cx="1836000" cy="1371600"/>
            <a:chOff x="5498280" y="977760"/>
            <a:chExt cx="1836000" cy="1371600"/>
          </a:xfrm>
        </p:grpSpPr>
        <p:sp>
          <p:nvSpPr>
            <p:cNvPr id="505" name="Text Box 15"/>
            <p:cNvSpPr/>
            <p:nvPr/>
          </p:nvSpPr>
          <p:spPr>
            <a:xfrm>
              <a:off x="5498280" y="977760"/>
              <a:ext cx="1836000" cy="36468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opérateur logique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506" name="Line 16"/>
            <p:cNvSpPr/>
            <p:nvPr/>
          </p:nvSpPr>
          <p:spPr>
            <a:xfrm>
              <a:off x="6424560" y="1358640"/>
              <a:ext cx="360" cy="99072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07" name="Group 45"/>
          <p:cNvGrpSpPr/>
          <p:nvPr/>
        </p:nvGrpSpPr>
        <p:grpSpPr>
          <a:xfrm>
            <a:off x="4784173" y="2768580"/>
            <a:ext cx="3019514" cy="2654058"/>
            <a:chOff x="4755068" y="2768580"/>
            <a:chExt cx="3963405" cy="2654058"/>
          </a:xfrm>
        </p:grpSpPr>
        <p:sp>
          <p:nvSpPr>
            <p:cNvPr id="508" name="Text Box 42"/>
            <p:cNvSpPr/>
            <p:nvPr/>
          </p:nvSpPr>
          <p:spPr>
            <a:xfrm>
              <a:off x="4755068" y="5054760"/>
              <a:ext cx="3963405" cy="367878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lang="fr-FR" sz="1800" b="0" strike="noStrike" spc="-1">
                  <a:solidFill>
                    <a:srgbClr val="FF0000"/>
                  </a:solidFill>
                  <a:latin typeface="Gill Sans MT"/>
                </a:rPr>
                <a:t>expression logique complexe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509" name="AutoShape 43"/>
            <p:cNvSpPr/>
            <p:nvPr/>
          </p:nvSpPr>
          <p:spPr>
            <a:xfrm rot="5400000">
              <a:off x="6553440" y="1092240"/>
              <a:ext cx="304560" cy="3657240"/>
            </a:xfrm>
            <a:prstGeom prst="rightBrace">
              <a:avLst>
                <a:gd name="adj1" fmla="val 100000"/>
                <a:gd name="adj2" fmla="val 50000"/>
              </a:avLst>
            </a:prstGeom>
            <a:noFill/>
            <a:ln w="2857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10" name="Line 44"/>
            <p:cNvSpPr/>
            <p:nvPr/>
          </p:nvSpPr>
          <p:spPr>
            <a:xfrm>
              <a:off x="6705360" y="2997000"/>
              <a:ext cx="360" cy="205740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11" name="Text Box 14"/>
          <p:cNvSpPr/>
          <p:nvPr/>
        </p:nvSpPr>
        <p:spPr>
          <a:xfrm>
            <a:off x="5634360" y="3530520"/>
            <a:ext cx="2756520" cy="364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un seul niveau d'imbrication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12" name="Titre 2"/>
          <p:cNvSpPr/>
          <p:nvPr/>
        </p:nvSpPr>
        <p:spPr>
          <a:xfrm>
            <a:off x="123840" y="239760"/>
            <a:ext cx="8899200" cy="74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fr-FR" sz="4400" b="0" strike="noStrike" spc="-1">
                <a:solidFill>
                  <a:srgbClr val="000000"/>
                </a:solidFill>
                <a:latin typeface="Gill Sans MT"/>
              </a:rPr>
              <a:t>H. Expressions logiques complexes</a:t>
            </a:r>
            <a:endParaRPr lang="fr-FR" sz="4400" b="0" strike="noStrike" spc="-1">
              <a:latin typeface="Arial"/>
            </a:endParaRPr>
          </a:p>
        </p:txBody>
      </p:sp>
      <p:sp>
        <p:nvSpPr>
          <p:cNvPr id="513" name="ZoneTexte 1"/>
          <p:cNvSpPr/>
          <p:nvPr/>
        </p:nvSpPr>
        <p:spPr>
          <a:xfrm>
            <a:off x="264960" y="1174680"/>
            <a:ext cx="34682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Palatino Linotype"/>
              </a:rPr>
              <a:t>H.1 Opérateur </a:t>
            </a:r>
            <a:r>
              <a:rPr lang="fr-FR" sz="2000" b="1" strike="noStrike" spc="-1">
                <a:solidFill>
                  <a:srgbClr val="297FD5"/>
                </a:solidFill>
                <a:latin typeface="Courier New"/>
                <a:ea typeface="Courier New"/>
              </a:rPr>
              <a:t>ET</a:t>
            </a: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Effect">
                      <p:stCondLst>
                        <p:cond delay="indefinite"/>
                      </p:stCondLst>
                      <p:childTnLst>
                        <p:par>
                          <p:cTn id="13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Effect">
                      <p:stCondLst>
                        <p:cond delay="indefinite"/>
                      </p:stCondLst>
                      <p:childTnLst>
                        <p:par>
                          <p:cTn id="1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5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Effect">
                      <p:stCondLst>
                        <p:cond delay="indefinite"/>
                      </p:stCondLst>
                      <p:childTnLst>
                        <p:par>
                          <p:cTn id="2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0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Effect">
                      <p:stCondLst>
                        <p:cond delay="indefinite"/>
                      </p:stCondLst>
                      <p:childTnLst>
                        <p:par>
                          <p:cTn id="3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5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Effect">
                      <p:stCondLst>
                        <p:cond delay="indefinite"/>
                      </p:stCondLst>
                      <p:childTnLst>
                        <p:par>
                          <p:cTn id="37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0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Effect">
                      <p:stCondLst>
                        <p:cond delay="indefinite"/>
                      </p:stCondLst>
                      <p:childTnLst>
                        <p:par>
                          <p:cTn id="4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5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Box 4"/>
          <p:cNvSpPr/>
          <p:nvPr/>
        </p:nvSpPr>
        <p:spPr>
          <a:xfrm>
            <a:off x="557280" y="412200"/>
            <a:ext cx="631296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A.5 Qu’est ce qui ne va pas si vous voyez :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48" name="Image 3" descr="IMG_3209.jpg"/>
          <p:cNvPicPr/>
          <p:nvPr/>
        </p:nvPicPr>
        <p:blipFill>
          <a:blip r:embed="rId2"/>
          <a:stretch/>
        </p:blipFill>
        <p:spPr>
          <a:xfrm>
            <a:off x="1073160" y="1065960"/>
            <a:ext cx="1779480" cy="2372760"/>
          </a:xfrm>
          <a:prstGeom prst="rect">
            <a:avLst/>
          </a:prstGeom>
          <a:ln w="0">
            <a:noFill/>
          </a:ln>
        </p:spPr>
      </p:pic>
      <p:pic>
        <p:nvPicPr>
          <p:cNvPr id="149" name="Image 4"/>
          <p:cNvPicPr/>
          <p:nvPr/>
        </p:nvPicPr>
        <p:blipFill>
          <a:blip r:embed="rId3"/>
          <a:stretch/>
        </p:blipFill>
        <p:spPr>
          <a:xfrm>
            <a:off x="1073160" y="3848040"/>
            <a:ext cx="3492000" cy="2323800"/>
          </a:xfrm>
          <a:prstGeom prst="rect">
            <a:avLst/>
          </a:prstGeom>
          <a:ln w="0">
            <a:noFill/>
          </a:ln>
        </p:spPr>
      </p:pic>
      <p:sp>
        <p:nvSpPr>
          <p:cNvPr id="150" name="ZoneTexte 5"/>
          <p:cNvSpPr/>
          <p:nvPr/>
        </p:nvSpPr>
        <p:spPr>
          <a:xfrm>
            <a:off x="3859200" y="1257840"/>
            <a:ext cx="4420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Tout va bien, c’est Marc Laporte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51" name="ZoneTexte 6"/>
          <p:cNvSpPr/>
          <p:nvPr/>
        </p:nvSpPr>
        <p:spPr>
          <a:xfrm>
            <a:off x="4860360" y="3944160"/>
            <a:ext cx="380988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Appeler Obi Wan Kenobi 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 2"/>
          <p:cNvSpPr/>
          <p:nvPr/>
        </p:nvSpPr>
        <p:spPr>
          <a:xfrm>
            <a:off x="795960" y="476280"/>
            <a:ext cx="404460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Exemple de schémas alternatifs imbriqués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15" name="Text Box 7"/>
          <p:cNvSpPr/>
          <p:nvPr/>
        </p:nvSpPr>
        <p:spPr>
          <a:xfrm>
            <a:off x="1483920" y="1557360"/>
            <a:ext cx="2649960" cy="1159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beaucoupDeVie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attaquer;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516" name="Text Box 4"/>
          <p:cNvSpPr/>
          <p:nvPr/>
        </p:nvSpPr>
        <p:spPr>
          <a:xfrm>
            <a:off x="971280" y="1125360"/>
            <a:ext cx="251280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z="1800" b="0" strike="noStrike" spc="-1" dirty="0" err="1">
                <a:solidFill>
                  <a:srgbClr val="000000"/>
                </a:solidFill>
                <a:latin typeface="Courier New"/>
              </a:rPr>
              <a:t>jeSuisUnMage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avancer;  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517" name="Rectangle 10"/>
          <p:cNvSpPr/>
          <p:nvPr/>
        </p:nvSpPr>
        <p:spPr>
          <a:xfrm>
            <a:off x="533520" y="981000"/>
            <a:ext cx="5478120" cy="2836440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518" name="Group 47"/>
          <p:cNvGrpSpPr/>
          <p:nvPr/>
        </p:nvGrpSpPr>
        <p:grpSpPr>
          <a:xfrm>
            <a:off x="539640" y="4076640"/>
            <a:ext cx="5616360" cy="2514240"/>
            <a:chOff x="539640" y="4076640"/>
            <a:chExt cx="5616360" cy="2514240"/>
          </a:xfrm>
        </p:grpSpPr>
        <p:sp>
          <p:nvSpPr>
            <p:cNvPr id="519" name="Text Box 9"/>
            <p:cNvSpPr/>
            <p:nvPr/>
          </p:nvSpPr>
          <p:spPr>
            <a:xfrm>
              <a:off x="978840" y="4213080"/>
              <a:ext cx="4844520" cy="1736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jeSuisUnMage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ET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beaucoupDeVie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attaquer;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avancer;  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520" name="Rectangle 11"/>
            <p:cNvSpPr/>
            <p:nvPr/>
          </p:nvSpPr>
          <p:spPr>
            <a:xfrm>
              <a:off x="539640" y="4076640"/>
              <a:ext cx="5616360" cy="25142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Rectangle 1026"/>
          <p:cNvSpPr/>
          <p:nvPr/>
        </p:nvSpPr>
        <p:spPr>
          <a:xfrm>
            <a:off x="627480" y="990720"/>
            <a:ext cx="2918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Schémas alternatifs imbriqués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22" name="Text Box 1029"/>
          <p:cNvSpPr/>
          <p:nvPr/>
        </p:nvSpPr>
        <p:spPr>
          <a:xfrm>
            <a:off x="1226880" y="2209680"/>
            <a:ext cx="1972248" cy="18696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xprLog2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 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equ1;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sinon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 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equ2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  <p:grpSp>
        <p:nvGrpSpPr>
          <p:cNvPr id="523" name="Group 1038"/>
          <p:cNvGrpSpPr/>
          <p:nvPr/>
        </p:nvGrpSpPr>
        <p:grpSpPr>
          <a:xfrm>
            <a:off x="533520" y="1600200"/>
            <a:ext cx="3047760" cy="3047760"/>
            <a:chOff x="533520" y="1600200"/>
            <a:chExt cx="3047760" cy="3047760"/>
          </a:xfrm>
        </p:grpSpPr>
        <p:sp>
          <p:nvSpPr>
            <p:cNvPr id="524" name="Text Box 1028"/>
            <p:cNvSpPr/>
            <p:nvPr/>
          </p:nvSpPr>
          <p:spPr>
            <a:xfrm>
              <a:off x="785520" y="1752480"/>
              <a:ext cx="1972248" cy="258386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exprLog1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525" name="Rectangle 1030"/>
            <p:cNvSpPr/>
            <p:nvPr/>
          </p:nvSpPr>
          <p:spPr>
            <a:xfrm>
              <a:off x="533520" y="1600200"/>
              <a:ext cx="3047760" cy="30477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26" name="Text Box 1031"/>
          <p:cNvSpPr/>
          <p:nvPr/>
        </p:nvSpPr>
        <p:spPr>
          <a:xfrm>
            <a:off x="838440" y="5029200"/>
            <a:ext cx="22201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impossible à simplifier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27" name="Text Box 1032"/>
          <p:cNvSpPr/>
          <p:nvPr/>
        </p:nvSpPr>
        <p:spPr>
          <a:xfrm>
            <a:off x="453960" y="5470560"/>
            <a:ext cx="297468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On ne peut pas simplifier</a:t>
            </a:r>
            <a:endParaRPr lang="fr-FR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s'il y a 2 séquences différentes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528" name="Grouper 2"/>
          <p:cNvGrpSpPr/>
          <p:nvPr/>
        </p:nvGrpSpPr>
        <p:grpSpPr>
          <a:xfrm>
            <a:off x="3780000" y="981000"/>
            <a:ext cx="5113080" cy="4392360"/>
            <a:chOff x="3780000" y="981000"/>
            <a:chExt cx="5113080" cy="4392360"/>
          </a:xfrm>
        </p:grpSpPr>
        <p:sp>
          <p:nvSpPr>
            <p:cNvPr id="529" name="Text Box 7"/>
            <p:cNvSpPr/>
            <p:nvPr/>
          </p:nvSpPr>
          <p:spPr>
            <a:xfrm>
              <a:off x="4756320" y="2205000"/>
              <a:ext cx="3061440" cy="2228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beaucoupDeVie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attaquer;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sinon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prendreUnePotion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</p:txBody>
        </p:sp>
        <p:grpSp>
          <p:nvGrpSpPr>
            <p:cNvPr id="530" name="Grouper 1"/>
            <p:cNvGrpSpPr/>
            <p:nvPr/>
          </p:nvGrpSpPr>
          <p:grpSpPr>
            <a:xfrm>
              <a:off x="3780000" y="981000"/>
              <a:ext cx="5113080" cy="4392360"/>
              <a:chOff x="3780000" y="981000"/>
              <a:chExt cx="5113080" cy="4392360"/>
            </a:xfrm>
          </p:grpSpPr>
          <p:sp>
            <p:nvSpPr>
              <p:cNvPr id="531" name="Text Box 4"/>
              <p:cNvSpPr/>
              <p:nvPr/>
            </p:nvSpPr>
            <p:spPr>
              <a:xfrm>
                <a:off x="4217760" y="1773360"/>
                <a:ext cx="2523168" cy="2860868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fr-FR" sz="1800" b="1" strike="noStrike" spc="-1" dirty="0">
                    <a:solidFill>
                      <a:srgbClr val="9BAFB5"/>
                    </a:solidFill>
                    <a:latin typeface="Courier New"/>
                  </a:rPr>
                  <a:t>si (</a:t>
                </a:r>
                <a:r>
                  <a:rPr lang="fr-FR" spc="-1" dirty="0" err="1">
                    <a:solidFill>
                      <a:srgbClr val="000000"/>
                    </a:solidFill>
                    <a:latin typeface="Courier New"/>
                  </a:rPr>
                  <a:t>j</a:t>
                </a:r>
                <a:r>
                  <a:rPr lang="fr-FR" sz="1800" b="0" strike="noStrike" spc="-1" dirty="0" err="1">
                    <a:solidFill>
                      <a:srgbClr val="000000"/>
                    </a:solidFill>
                    <a:latin typeface="Courier New"/>
                  </a:rPr>
                  <a:t>eSuisUnMage</a:t>
                </a:r>
                <a:r>
                  <a:rPr lang="fr-FR" sz="1800" b="1" strike="noStrike" spc="-1" dirty="0">
                    <a:solidFill>
                      <a:srgbClr val="9BAFB5"/>
                    </a:solidFill>
                    <a:latin typeface="Courier New"/>
                  </a:rPr>
                  <a:t>)</a:t>
                </a: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fr-FR" sz="1800" b="1" strike="noStrike" spc="-1" dirty="0">
                    <a:solidFill>
                      <a:srgbClr val="9BAFB5"/>
                    </a:solidFill>
                    <a:latin typeface="Courier New"/>
                  </a:rPr>
                  <a:t>   </a:t>
                </a: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fr-FR" sz="1800" b="1" strike="noStrike" spc="-1" dirty="0" err="1">
                    <a:solidFill>
                      <a:srgbClr val="9BAFB5"/>
                    </a:solidFill>
                    <a:latin typeface="Courier New"/>
                  </a:rPr>
                  <a:t>fsi</a:t>
                </a:r>
                <a:endParaRPr lang="fr-FR" sz="1800" b="0" strike="noStrike" spc="-1" dirty="0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fr-FR" sz="1800" b="0" strike="noStrike" spc="-1" dirty="0">
                    <a:solidFill>
                      <a:srgbClr val="000000"/>
                    </a:solidFill>
                    <a:latin typeface="Courier New"/>
                  </a:rPr>
                  <a:t>avancer;  </a:t>
                </a:r>
                <a:endParaRPr lang="fr-FR" sz="1800" b="0" strike="noStrike" spc="-1" dirty="0">
                  <a:latin typeface="Arial"/>
                </a:endParaRPr>
              </a:p>
            </p:txBody>
          </p:sp>
          <p:sp>
            <p:nvSpPr>
              <p:cNvPr id="532" name="Rectangle 10"/>
              <p:cNvSpPr/>
              <p:nvPr/>
            </p:nvSpPr>
            <p:spPr>
              <a:xfrm>
                <a:off x="3780000" y="1628640"/>
                <a:ext cx="5113080" cy="374472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33" name="Rectangle 1026"/>
              <p:cNvSpPr/>
              <p:nvPr/>
            </p:nvSpPr>
            <p:spPr>
              <a:xfrm>
                <a:off x="3821400" y="981000"/>
                <a:ext cx="1148760" cy="364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499"/>
                  </a:spcBef>
                  <a:spcAft>
                    <a:spcPts val="499"/>
                  </a:spcAft>
                </a:pPr>
                <a:r>
                  <a:rPr lang="fr-FR" sz="1800" b="0" strike="noStrike" spc="-1">
                    <a:solidFill>
                      <a:srgbClr val="000000"/>
                    </a:solidFill>
                    <a:latin typeface="Gill Sans MT"/>
                  </a:rPr>
                  <a:t>Exemple : </a:t>
                </a:r>
                <a:endParaRPr lang="fr-FR" sz="1800" b="0" strike="noStrike" spc="-1">
                  <a:latin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Effect">
                      <p:stCondLst>
                        <p:cond delay="indefinite"/>
                      </p:stCondLst>
                      <p:childTnLst>
                        <p:par>
                          <p:cTn id="1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2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Rectangle 1026"/>
          <p:cNvSpPr/>
          <p:nvPr/>
        </p:nvSpPr>
        <p:spPr>
          <a:xfrm>
            <a:off x="921240" y="990720"/>
            <a:ext cx="29181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Schémas alternatifs imbriqués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35" name="Text Box 1034"/>
          <p:cNvSpPr/>
          <p:nvPr/>
        </p:nvSpPr>
        <p:spPr>
          <a:xfrm>
            <a:off x="1106280" y="2819520"/>
            <a:ext cx="1972248" cy="11494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si (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xprLog2</a:t>
            </a: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)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>
                <a:solidFill>
                  <a:srgbClr val="9BAFB5"/>
                </a:solidFill>
                <a:latin typeface="Courier New"/>
              </a:rPr>
              <a:t>    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s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equ1;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30000"/>
              </a:lnSpc>
            </a:pPr>
            <a:r>
              <a:rPr lang="fr-FR" sz="1800" b="1" strike="noStrike" spc="-1" dirty="0" err="1">
                <a:solidFill>
                  <a:srgbClr val="9BAFB5"/>
                </a:solidFill>
                <a:latin typeface="Courier New"/>
              </a:rPr>
              <a:t>fsi</a:t>
            </a:r>
            <a:endParaRPr lang="fr-FR" sz="1800" b="0" strike="noStrike" spc="-1" dirty="0">
              <a:latin typeface="Arial"/>
            </a:endParaRPr>
          </a:p>
        </p:txBody>
      </p:sp>
      <p:grpSp>
        <p:nvGrpSpPr>
          <p:cNvPr id="536" name="Group 1063"/>
          <p:cNvGrpSpPr/>
          <p:nvPr/>
        </p:nvGrpSpPr>
        <p:grpSpPr>
          <a:xfrm>
            <a:off x="533520" y="1600200"/>
            <a:ext cx="3047760" cy="3200040"/>
            <a:chOff x="533520" y="1600200"/>
            <a:chExt cx="3047760" cy="3200040"/>
          </a:xfrm>
        </p:grpSpPr>
        <p:sp>
          <p:nvSpPr>
            <p:cNvPr id="537" name="Text Box 1033"/>
            <p:cNvSpPr/>
            <p:nvPr/>
          </p:nvSpPr>
          <p:spPr>
            <a:xfrm>
              <a:off x="785520" y="1684440"/>
              <a:ext cx="1972248" cy="258983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exprLog1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sequ1;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sinon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538" name="Rectangle 1035"/>
            <p:cNvSpPr/>
            <p:nvPr/>
          </p:nvSpPr>
          <p:spPr>
            <a:xfrm>
              <a:off x="533520" y="1600200"/>
              <a:ext cx="3047760" cy="32000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39" name="Text Box 1041"/>
          <p:cNvSpPr/>
          <p:nvPr/>
        </p:nvSpPr>
        <p:spPr>
          <a:xfrm>
            <a:off x="643320" y="5211720"/>
            <a:ext cx="2564077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on exécute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sequ1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</a:t>
            </a:r>
            <a:r>
              <a:rPr lang="fr-FR" sz="1800" b="1" strike="noStrike" spc="-1" dirty="0">
                <a:solidFill>
                  <a:srgbClr val="FF0000"/>
                </a:solidFill>
                <a:latin typeface="Gill Sans MT"/>
              </a:rPr>
              <a:t>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FF0000"/>
                </a:solidFill>
                <a:latin typeface="Gill Sans MT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 </a:t>
            </a:r>
            <a:r>
              <a:rPr lang="fr-FR" spc="-1" dirty="0">
                <a:solidFill>
                  <a:srgbClr val="000000"/>
                </a:solidFill>
                <a:latin typeface="Courier New"/>
              </a:rPr>
              <a:t>e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xprLog1 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est vraie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ou, à défaut,  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strike="noStrike" spc="-1" dirty="0">
                <a:solidFill>
                  <a:srgbClr val="FF0000"/>
                </a:solidFill>
                <a:latin typeface="Gill Sans MT"/>
              </a:rPr>
              <a:t>si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 </a:t>
            </a:r>
            <a:r>
              <a:rPr lang="fr-FR" sz="1800" b="0" strike="noStrike" spc="-1" dirty="0">
                <a:solidFill>
                  <a:srgbClr val="000000"/>
                </a:solidFill>
                <a:latin typeface="Courier New"/>
              </a:rPr>
              <a:t>exprLog2 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est vraie </a:t>
            </a:r>
            <a:endParaRPr lang="fr-FR" sz="1800" b="0" strike="noStrike" spc="-1" dirty="0">
              <a:latin typeface="Arial"/>
            </a:endParaRPr>
          </a:p>
        </p:txBody>
      </p:sp>
      <p:grpSp>
        <p:nvGrpSpPr>
          <p:cNvPr id="540" name="Group 1064"/>
          <p:cNvGrpSpPr/>
          <p:nvPr/>
        </p:nvGrpSpPr>
        <p:grpSpPr>
          <a:xfrm>
            <a:off x="3962520" y="1600200"/>
            <a:ext cx="4800240" cy="1904760"/>
            <a:chOff x="3962520" y="1600200"/>
            <a:chExt cx="4800240" cy="1904760"/>
          </a:xfrm>
        </p:grpSpPr>
        <p:sp>
          <p:nvSpPr>
            <p:cNvPr id="541" name="Text Box 1049"/>
            <p:cNvSpPr/>
            <p:nvPr/>
          </p:nvSpPr>
          <p:spPr>
            <a:xfrm>
              <a:off x="4336920" y="1736640"/>
              <a:ext cx="3625008" cy="147587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exprLog1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OU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exprLog2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sequ1;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542" name="Rectangle 1050"/>
            <p:cNvSpPr/>
            <p:nvPr/>
          </p:nvSpPr>
          <p:spPr>
            <a:xfrm>
              <a:off x="3962520" y="1600200"/>
              <a:ext cx="4800240" cy="19047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43" name="Group 1053"/>
          <p:cNvGrpSpPr/>
          <p:nvPr/>
        </p:nvGrpSpPr>
        <p:grpSpPr>
          <a:xfrm>
            <a:off x="5498280" y="380880"/>
            <a:ext cx="1836000" cy="1371600"/>
            <a:chOff x="5498280" y="380880"/>
            <a:chExt cx="1836000" cy="1371600"/>
          </a:xfrm>
        </p:grpSpPr>
        <p:sp>
          <p:nvSpPr>
            <p:cNvPr id="544" name="Text Box 1054"/>
            <p:cNvSpPr/>
            <p:nvPr/>
          </p:nvSpPr>
          <p:spPr>
            <a:xfrm>
              <a:off x="5498280" y="380880"/>
              <a:ext cx="1836000" cy="364680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lang="fr-FR" sz="1800" b="0" strike="noStrike" spc="-1">
                  <a:solidFill>
                    <a:srgbClr val="000000"/>
                  </a:solidFill>
                  <a:latin typeface="Gill Sans MT"/>
                </a:rPr>
                <a:t>opérateur logique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545" name="Line 1055"/>
            <p:cNvSpPr/>
            <p:nvPr/>
          </p:nvSpPr>
          <p:spPr>
            <a:xfrm>
              <a:off x="6424560" y="761760"/>
              <a:ext cx="360" cy="99072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46" name="Group 1065"/>
          <p:cNvGrpSpPr/>
          <p:nvPr/>
        </p:nvGrpSpPr>
        <p:grpSpPr>
          <a:xfrm>
            <a:off x="3657600" y="1905120"/>
            <a:ext cx="1447560" cy="4419360"/>
            <a:chOff x="3657600" y="1905120"/>
            <a:chExt cx="1447560" cy="4419360"/>
          </a:xfrm>
        </p:grpSpPr>
        <p:sp>
          <p:nvSpPr>
            <p:cNvPr id="547" name="AutoShape 1056"/>
            <p:cNvSpPr/>
            <p:nvPr/>
          </p:nvSpPr>
          <p:spPr>
            <a:xfrm>
              <a:off x="3657600" y="5334120"/>
              <a:ext cx="304560" cy="990360"/>
            </a:xfrm>
            <a:prstGeom prst="rightBrace">
              <a:avLst>
                <a:gd name="adj1" fmla="val 27083"/>
                <a:gd name="adj2" fmla="val 50000"/>
              </a:avLst>
            </a:prstGeom>
            <a:noFill/>
            <a:ln w="2857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48" name="Freeform 1058"/>
            <p:cNvSpPr/>
            <p:nvPr/>
          </p:nvSpPr>
          <p:spPr>
            <a:xfrm>
              <a:off x="3733920" y="1905120"/>
              <a:ext cx="1371240" cy="3962160"/>
            </a:xfrm>
            <a:custGeom>
              <a:avLst/>
              <a:gdLst/>
              <a:ahLst/>
              <a:cxnLst/>
              <a:rect l="l" t="t" r="r" b="b"/>
              <a:pathLst>
                <a:path w="528" h="2688">
                  <a:moveTo>
                    <a:pt x="96" y="2688"/>
                  </a:moveTo>
                  <a:lnTo>
                    <a:pt x="528" y="2688"/>
                  </a:lnTo>
                  <a:lnTo>
                    <a:pt x="528" y="1344"/>
                  </a:lnTo>
                  <a:lnTo>
                    <a:pt x="0" y="1344"/>
                  </a:lnTo>
                  <a:lnTo>
                    <a:pt x="0" y="0"/>
                  </a:lnTo>
                  <a:lnTo>
                    <a:pt x="96" y="0"/>
                  </a:lnTo>
                </a:path>
              </a:pathLst>
            </a:custGeom>
            <a:noFill/>
            <a:ln w="28575">
              <a:solidFill>
                <a:srgbClr val="9BAFB5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49" name="Group 1059"/>
          <p:cNvGrpSpPr/>
          <p:nvPr/>
        </p:nvGrpSpPr>
        <p:grpSpPr>
          <a:xfrm>
            <a:off x="4951260" y="2095560"/>
            <a:ext cx="2880000" cy="2610773"/>
            <a:chOff x="5240880" y="2173627"/>
            <a:chExt cx="2880000" cy="2610773"/>
          </a:xfrm>
        </p:grpSpPr>
        <p:sp>
          <p:nvSpPr>
            <p:cNvPr id="550" name="Text Box 1060"/>
            <p:cNvSpPr/>
            <p:nvPr/>
          </p:nvSpPr>
          <p:spPr>
            <a:xfrm>
              <a:off x="5240880" y="4419720"/>
              <a:ext cx="2880000" cy="36468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rgbClr val="FF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901"/>
                </a:spcBef>
              </a:pPr>
              <a:r>
                <a:rPr lang="fr-FR" sz="1800" b="0" strike="noStrike" spc="-1">
                  <a:solidFill>
                    <a:srgbClr val="FF0000"/>
                  </a:solidFill>
                  <a:latin typeface="Gill Sans MT"/>
                </a:rPr>
                <a:t>expression logique complexe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551" name="AutoShape 1061"/>
            <p:cNvSpPr/>
            <p:nvPr/>
          </p:nvSpPr>
          <p:spPr>
            <a:xfrm rot="5400000">
              <a:off x="6524123" y="947647"/>
              <a:ext cx="304560" cy="2756519"/>
            </a:xfrm>
            <a:prstGeom prst="rightBrace">
              <a:avLst>
                <a:gd name="adj1" fmla="val 100000"/>
                <a:gd name="adj2" fmla="val 50000"/>
              </a:avLst>
            </a:prstGeom>
            <a:noFill/>
            <a:ln w="28575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52" name="Line 1062"/>
            <p:cNvSpPr/>
            <p:nvPr/>
          </p:nvSpPr>
          <p:spPr>
            <a:xfrm>
              <a:off x="6683588" y="2383732"/>
              <a:ext cx="360" cy="2057400"/>
            </a:xfrm>
            <a:prstGeom prst="line">
              <a:avLst/>
            </a:prstGeom>
            <a:ln w="28575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53" name="Text Box 1052"/>
          <p:cNvSpPr/>
          <p:nvPr/>
        </p:nvSpPr>
        <p:spPr>
          <a:xfrm>
            <a:off x="5634360" y="2895480"/>
            <a:ext cx="2756520" cy="3646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901"/>
              </a:spcBef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un seul niveau d'imbrication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54" name="ZoneTexte 23"/>
          <p:cNvSpPr/>
          <p:nvPr/>
        </p:nvSpPr>
        <p:spPr>
          <a:xfrm>
            <a:off x="264960" y="457200"/>
            <a:ext cx="346824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000" b="0" strike="noStrike" spc="-1">
                <a:solidFill>
                  <a:srgbClr val="000000"/>
                </a:solidFill>
                <a:latin typeface="Palatino Linotype"/>
              </a:rPr>
              <a:t>H.2 Opérateur </a:t>
            </a:r>
            <a:r>
              <a:rPr lang="fr-FR" sz="2000" b="1" strike="noStrike" spc="-1">
                <a:solidFill>
                  <a:srgbClr val="297FD5"/>
                </a:solidFill>
                <a:latin typeface="Courier New"/>
                <a:ea typeface="Courier New"/>
              </a:rPr>
              <a:t>OU</a:t>
            </a:r>
            <a:endParaRPr lang="fr-FR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2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Effect">
                      <p:stCondLst>
                        <p:cond delay="indefinite"/>
                      </p:stCondLst>
                      <p:childTnLst>
                        <p:par>
                          <p:cTn id="1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2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Effect">
                      <p:stCondLst>
                        <p:cond delay="indefinite"/>
                      </p:stCondLst>
                      <p:childTnLst>
                        <p:par>
                          <p:cTn id="2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7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Effect">
                      <p:stCondLst>
                        <p:cond delay="indefinite"/>
                      </p:stCondLst>
                      <p:childTnLst>
                        <p:par>
                          <p:cTn id="2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2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6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Effect">
                      <p:stCondLst>
                        <p:cond delay="indefinite"/>
                      </p:stCondLst>
                      <p:childTnLst>
                        <p:par>
                          <p:cTn id="3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41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Rectangle 1026"/>
          <p:cNvSpPr/>
          <p:nvPr/>
        </p:nvSpPr>
        <p:spPr>
          <a:xfrm>
            <a:off x="713520" y="692280"/>
            <a:ext cx="41587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Exemple de schémas alternatifs imbriqués :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556" name="Grouper 1"/>
          <p:cNvGrpSpPr/>
          <p:nvPr/>
        </p:nvGrpSpPr>
        <p:grpSpPr>
          <a:xfrm>
            <a:off x="533520" y="1341360"/>
            <a:ext cx="4254120" cy="3200040"/>
            <a:chOff x="533520" y="1341360"/>
            <a:chExt cx="4254120" cy="3200040"/>
          </a:xfrm>
        </p:grpSpPr>
        <p:sp>
          <p:nvSpPr>
            <p:cNvPr id="557" name="Text Box 1034"/>
            <p:cNvSpPr/>
            <p:nvPr/>
          </p:nvSpPr>
          <p:spPr>
            <a:xfrm>
              <a:off x="1167840" y="2560680"/>
              <a:ext cx="3061440" cy="1159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jeSuisUnGuerrier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attaquer;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558" name="Text Box 1033"/>
            <p:cNvSpPr/>
            <p:nvPr/>
          </p:nvSpPr>
          <p:spPr>
            <a:xfrm>
              <a:off x="836280" y="1514520"/>
              <a:ext cx="2649960" cy="2585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beaucoupDeVie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attaquer;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sinon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3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559" name="Rectangle 1035"/>
            <p:cNvSpPr/>
            <p:nvPr/>
          </p:nvSpPr>
          <p:spPr>
            <a:xfrm>
              <a:off x="533520" y="1341360"/>
              <a:ext cx="4254120" cy="32000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60" name="Group 1064"/>
          <p:cNvGrpSpPr/>
          <p:nvPr/>
        </p:nvGrpSpPr>
        <p:grpSpPr>
          <a:xfrm>
            <a:off x="601560" y="4741920"/>
            <a:ext cx="6624360" cy="1904760"/>
            <a:chOff x="601560" y="4741920"/>
            <a:chExt cx="6624360" cy="1904760"/>
          </a:xfrm>
        </p:grpSpPr>
        <p:sp>
          <p:nvSpPr>
            <p:cNvPr id="561" name="Text Box 1049"/>
            <p:cNvSpPr/>
            <p:nvPr/>
          </p:nvSpPr>
          <p:spPr>
            <a:xfrm>
              <a:off x="1131480" y="4878360"/>
              <a:ext cx="5393160" cy="1461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si (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beaucoupDeVie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OU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 </a:t>
              </a:r>
              <a:r>
                <a:rPr lang="fr-FR" sz="1800" b="0" strike="noStrike" spc="-1" dirty="0" err="1">
                  <a:solidFill>
                    <a:srgbClr val="000000"/>
                  </a:solidFill>
                  <a:latin typeface="Courier New"/>
                </a:rPr>
                <a:t>jeSuisUnGuerrier</a:t>
              </a: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)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>
                  <a:solidFill>
                    <a:srgbClr val="9BAFB5"/>
                  </a:solidFill>
                  <a:latin typeface="Courier New"/>
                </a:rPr>
                <a:t>    </a:t>
              </a:r>
              <a:r>
                <a:rPr lang="fr-FR" sz="1800" b="0" strike="noStrike" spc="-1" dirty="0">
                  <a:solidFill>
                    <a:srgbClr val="000000"/>
                  </a:solidFill>
                  <a:latin typeface="Courier New"/>
                </a:rPr>
                <a:t>Attaquer;</a:t>
              </a: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fr-FR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fr-FR" sz="1800" b="1" strike="noStrike" spc="-1" dirty="0" err="1">
                  <a:solidFill>
                    <a:srgbClr val="9BAFB5"/>
                  </a:solidFill>
                  <a:latin typeface="Courier New"/>
                </a:rPr>
                <a:t>fsi</a:t>
              </a:r>
              <a:endParaRPr lang="fr-FR" sz="1800" b="0" strike="noStrike" spc="-1" dirty="0">
                <a:latin typeface="Arial"/>
              </a:endParaRPr>
            </a:p>
          </p:txBody>
        </p:sp>
        <p:sp>
          <p:nvSpPr>
            <p:cNvPr id="562" name="Rectangle 1050"/>
            <p:cNvSpPr/>
            <p:nvPr/>
          </p:nvSpPr>
          <p:spPr>
            <a:xfrm>
              <a:off x="601560" y="4741920"/>
              <a:ext cx="6624360" cy="19047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 Box 4"/>
          <p:cNvSpPr/>
          <p:nvPr/>
        </p:nvSpPr>
        <p:spPr>
          <a:xfrm>
            <a:off x="838080" y="18288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A.6 Planning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53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A. Info diverses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154" name="ZoneTexte 2"/>
          <p:cNvSpPr/>
          <p:nvPr/>
        </p:nvSpPr>
        <p:spPr>
          <a:xfrm>
            <a:off x="1145880" y="2338200"/>
            <a:ext cx="72223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Disponible : </a:t>
            </a:r>
            <a:r>
              <a:rPr lang="fr-FR" sz="1800" b="0" u="sng" strike="noStrike" spc="-1">
                <a:solidFill>
                  <a:srgbClr val="00B0F0"/>
                </a:solidFill>
                <a:uFillTx/>
                <a:latin typeface="Gill Sans MT"/>
                <a:hlinkClick r:id="rId3"/>
              </a:rPr>
              <a:t>http://ens.casali.me/category/r1-01-init-dev/r1-01-planning/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56" name="Text Box 4"/>
          <p:cNvSpPr/>
          <p:nvPr/>
        </p:nvSpPr>
        <p:spPr>
          <a:xfrm>
            <a:off x="685800" y="34290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A.7 Qui va vous faire cours 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57" name="ZoneTexte 10"/>
          <p:cNvSpPr/>
          <p:nvPr/>
        </p:nvSpPr>
        <p:spPr>
          <a:xfrm>
            <a:off x="1296360" y="3828960"/>
            <a:ext cx="554400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Amphi : moi</a:t>
            </a: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TD /TP : </a:t>
            </a:r>
          </a:p>
          <a:p>
            <a:pPr marL="743040" lvl="1" indent="-285480">
              <a:buClr>
                <a:srgbClr val="000000"/>
              </a:buClr>
              <a:buFont typeface="Arial"/>
              <a:buChar char="•"/>
            </a:pPr>
            <a:r>
              <a:rPr lang="fr-FR" b="0" strike="noStrike" spc="-1" dirty="0">
                <a:solidFill>
                  <a:srgbClr val="000000"/>
                </a:solidFill>
                <a:latin typeface="Gill Sans MT"/>
              </a:rPr>
              <a:t>CDD LRU : Rim </a:t>
            </a:r>
            <a:r>
              <a:rPr lang="fr-FR" spc="-1" dirty="0" err="1">
                <a:solidFill>
                  <a:srgbClr val="000000"/>
                </a:solidFill>
                <a:latin typeface="Gill Sans MT"/>
              </a:rPr>
              <a:t>Jouini</a:t>
            </a:r>
            <a:endParaRPr lang="fr-FR" spc="-1" dirty="0">
              <a:solidFill>
                <a:srgbClr val="000000"/>
              </a:solidFill>
              <a:latin typeface="Gill Sans MT"/>
            </a:endParaRPr>
          </a:p>
          <a:p>
            <a:pPr marL="743040" lvl="1" indent="-285480">
              <a:buClr>
                <a:srgbClr val="000000"/>
              </a:buClr>
              <a:buFont typeface="Arial"/>
              <a:buChar char="•"/>
            </a:pPr>
            <a:r>
              <a:rPr lang="fr-FR" spc="-1" dirty="0">
                <a:solidFill>
                  <a:srgbClr val="000000"/>
                </a:solidFill>
                <a:latin typeface="Gill Sans MT"/>
              </a:rPr>
              <a:t>MCF : </a:t>
            </a:r>
            <a:r>
              <a:rPr lang="fr-FR" spc="-1" dirty="0" err="1">
                <a:solidFill>
                  <a:srgbClr val="000000"/>
                </a:solidFill>
                <a:latin typeface="Gill Sans MT"/>
              </a:rPr>
              <a:t>Khader</a:t>
            </a:r>
            <a:r>
              <a:rPr lang="fr-FR" spc="-1" dirty="0">
                <a:solidFill>
                  <a:srgbClr val="000000"/>
                </a:solidFill>
                <a:latin typeface="Gill Sans MT"/>
              </a:rPr>
              <a:t> </a:t>
            </a:r>
            <a:r>
              <a:rPr lang="fr-FR" spc="-1" dirty="0" err="1">
                <a:solidFill>
                  <a:srgbClr val="000000"/>
                </a:solidFill>
                <a:latin typeface="Gill Sans MT"/>
              </a:rPr>
              <a:t>Betari</a:t>
            </a:r>
            <a:endParaRPr lang="fr-FR" spc="-1" dirty="0">
              <a:solidFill>
                <a:srgbClr val="000000"/>
              </a:solidFill>
              <a:latin typeface="Gill Sans MT"/>
            </a:endParaRPr>
          </a:p>
          <a:p>
            <a:pPr marL="743040" lvl="1" indent="-285480">
              <a:buClr>
                <a:srgbClr val="000000"/>
              </a:buClr>
              <a:buFont typeface="Arial"/>
              <a:buChar char="•"/>
            </a:pPr>
            <a:r>
              <a:rPr lang="fr-FR" spc="-1" dirty="0">
                <a:solidFill>
                  <a:srgbClr val="000000"/>
                </a:solidFill>
                <a:latin typeface="Gill Sans MT"/>
              </a:rPr>
              <a:t>CEA 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>
                <a:solidFill>
                  <a:srgbClr val="000000"/>
                </a:solidFill>
                <a:latin typeface="Gill Sans MT"/>
              </a:rPr>
              <a:t>A. Info diverses</a:t>
            </a:r>
            <a:endParaRPr lang="fr-FR" sz="4900" b="0" strike="noStrike" spc="-1">
              <a:latin typeface="Arial"/>
            </a:endParaRPr>
          </a:p>
        </p:txBody>
      </p:sp>
      <p:sp>
        <p:nvSpPr>
          <p:cNvPr id="159" name="Text Box 4"/>
          <p:cNvSpPr/>
          <p:nvPr/>
        </p:nvSpPr>
        <p:spPr>
          <a:xfrm>
            <a:off x="685800" y="14814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A.7 Notation – </a:t>
            </a:r>
            <a:r>
              <a:rPr lang="fr-FR" sz="2000" b="0" i="1" strike="noStrike" spc="-1">
                <a:solidFill>
                  <a:srgbClr val="000000"/>
                </a:solidFill>
                <a:latin typeface="Gill Sans MT"/>
              </a:rPr>
              <a:t>temporaire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60" name="ZoneTexte 1"/>
          <p:cNvSpPr/>
          <p:nvPr/>
        </p:nvSpPr>
        <p:spPr>
          <a:xfrm>
            <a:off x="810360" y="1881720"/>
            <a:ext cx="6793920" cy="22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Coef : ~ 20% sur le S1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Dans la ressource (matière) : </a:t>
            </a:r>
            <a:endParaRPr lang="fr-FR" sz="1800" b="0" strike="noStrike" spc="-1" dirty="0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Minitest : bonus / malus;</a:t>
            </a:r>
            <a:endParaRPr lang="fr-FR" sz="1800" b="0" strike="noStrike" spc="-1" dirty="0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Test#1 : coef 1;</a:t>
            </a:r>
            <a:endParaRPr lang="fr-FR" sz="1800" b="0" strike="noStrike" spc="-1" dirty="0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Test#2 : coef 1;</a:t>
            </a:r>
            <a:endParaRPr lang="fr-FR" sz="1800" b="0" strike="noStrike" spc="-1" dirty="0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SAE#1 : coef 0,25;</a:t>
            </a:r>
            <a:endParaRPr lang="fr-FR" sz="1800" b="0" strike="noStrike" spc="-1" dirty="0">
              <a:latin typeface="Arial"/>
            </a:endParaRPr>
          </a:p>
          <a:p>
            <a:pPr marL="743040" lvl="1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SAE#2 : coef 0,25;</a:t>
            </a:r>
            <a:endParaRPr lang="fr-FR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</p:txBody>
      </p:sp>
      <p:sp>
        <p:nvSpPr>
          <p:cNvPr id="161" name="Text Box 4"/>
          <p:cNvSpPr/>
          <p:nvPr/>
        </p:nvSpPr>
        <p:spPr>
          <a:xfrm>
            <a:off x="685800" y="425124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A.8 Minitest &amp; test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162" name="ZoneTexte 2"/>
          <p:cNvSpPr/>
          <p:nvPr/>
        </p:nvSpPr>
        <p:spPr>
          <a:xfrm>
            <a:off x="810360" y="4838040"/>
            <a:ext cx="6932880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Un mini test c’est quoi ?</a:t>
            </a: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pc="-1" dirty="0">
                <a:solidFill>
                  <a:srgbClr val="000000"/>
                </a:solidFill>
                <a:latin typeface="Gill Sans MT"/>
              </a:rPr>
              <a:t>Où les trouver :</a:t>
            </a:r>
            <a:r>
              <a:rPr lang="fr-FR" spc="-1" dirty="0">
                <a:solidFill>
                  <a:srgbClr val="000000"/>
                </a:solidFill>
                <a:latin typeface="Gill Sans MT"/>
                <a:hlinkClick r:id="rId3"/>
              </a:rPr>
              <a:t> https://</a:t>
            </a:r>
            <a:r>
              <a:rPr lang="fr-FR" spc="-1" dirty="0" err="1">
                <a:solidFill>
                  <a:srgbClr val="000000"/>
                </a:solidFill>
                <a:latin typeface="Gill Sans MT"/>
                <a:hlinkClick r:id="rId3"/>
              </a:rPr>
              <a:t>ens.casali.me</a:t>
            </a:r>
            <a:r>
              <a:rPr lang="fr-FR" spc="-1" dirty="0">
                <a:solidFill>
                  <a:srgbClr val="000000"/>
                </a:solidFill>
                <a:latin typeface="Gill Sans MT"/>
                <a:hlinkClick r:id="rId3"/>
              </a:rPr>
              <a:t>/</a:t>
            </a:r>
            <a:r>
              <a:rPr lang="fr-FR" spc="-1" dirty="0" err="1">
                <a:solidFill>
                  <a:srgbClr val="000000"/>
                </a:solidFill>
                <a:latin typeface="Gill Sans MT"/>
                <a:hlinkClick r:id="rId3"/>
              </a:rPr>
              <a:t>category</a:t>
            </a:r>
            <a:r>
              <a:rPr lang="fr-FR" spc="-1" dirty="0">
                <a:solidFill>
                  <a:srgbClr val="000000"/>
                </a:solidFill>
                <a:latin typeface="Gill Sans MT"/>
                <a:hlinkClick r:id="rId3"/>
              </a:rPr>
              <a:t>/r1-01-init-dev/r1-01-mini-tests/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Un mini test comment ça fonctionne ? 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Date des tests;</a:t>
            </a:r>
            <a:endParaRPr lang="fr-FR" sz="1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1800" b="0" strike="noStrike" spc="-1" dirty="0" err="1">
                <a:solidFill>
                  <a:srgbClr val="000000"/>
                </a:solidFill>
                <a:latin typeface="Gill Sans MT"/>
              </a:rPr>
              <a:t>Cheat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Code!!</a:t>
            </a:r>
            <a:endParaRPr lang="fr-FR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 dirty="0">
                <a:solidFill>
                  <a:srgbClr val="000000"/>
                </a:solidFill>
                <a:latin typeface="Gill Sans MT"/>
              </a:rPr>
              <a:t>A. Info diverses</a:t>
            </a:r>
            <a:endParaRPr lang="fr-FR" sz="4900" b="0" strike="noStrike" spc="-1" dirty="0">
              <a:latin typeface="Arial"/>
            </a:endParaRPr>
          </a:p>
        </p:txBody>
      </p:sp>
      <p:sp>
        <p:nvSpPr>
          <p:cNvPr id="164" name="Text Box 4"/>
          <p:cNvSpPr/>
          <p:nvPr/>
        </p:nvSpPr>
        <p:spPr>
          <a:xfrm>
            <a:off x="685800" y="1481400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>
                <a:solidFill>
                  <a:srgbClr val="000000"/>
                </a:solidFill>
                <a:latin typeface="Gill Sans MT"/>
              </a:rPr>
              <a:t>A.9 Division de la ressource en 2 parties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65" name="ZoneTexte 3"/>
          <p:cNvSpPr/>
          <p:nvPr/>
        </p:nvSpPr>
        <p:spPr>
          <a:xfrm>
            <a:off x="1134360" y="2106720"/>
            <a:ext cx="5023080" cy="63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Partie algorithmique;</a:t>
            </a:r>
            <a:endParaRPr lang="fr-FR" sz="1800" b="0" strike="noStrike" spc="-1"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Gill Sans MT"/>
              <a:buAutoNum type="arabicPeriod"/>
            </a:pPr>
            <a:r>
              <a:rPr lang="fr-FR" sz="1800" b="0" strike="noStrike" spc="-1">
                <a:solidFill>
                  <a:srgbClr val="000000"/>
                </a:solidFill>
                <a:latin typeface="Gill Sans MT"/>
              </a:rPr>
              <a:t>Partie programmation.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166" name="Text Box 4"/>
          <p:cNvSpPr/>
          <p:nvPr/>
        </p:nvSpPr>
        <p:spPr>
          <a:xfrm>
            <a:off x="685800" y="2906111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A.10 </a:t>
            </a:r>
            <a:r>
              <a:rPr lang="fr-FR" sz="2000" b="0" strike="noStrike" spc="-1" dirty="0" err="1">
                <a:solidFill>
                  <a:srgbClr val="000000"/>
                </a:solidFill>
                <a:latin typeface="Gill Sans MT"/>
              </a:rPr>
              <a:t>Tuteurat</a:t>
            </a: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 (si besoin)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29CEA3DC-0B2B-B3BB-662E-45616D8949D1}"/>
              </a:ext>
            </a:extLst>
          </p:cNvPr>
          <p:cNvSpPr/>
          <p:nvPr/>
        </p:nvSpPr>
        <p:spPr>
          <a:xfrm>
            <a:off x="685800" y="4102926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A.11 VDI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8866050-056A-EF12-8097-0ED251689D4C}"/>
              </a:ext>
            </a:extLst>
          </p:cNvPr>
          <p:cNvSpPr txBox="1"/>
          <p:nvPr/>
        </p:nvSpPr>
        <p:spPr>
          <a:xfrm>
            <a:off x="1242099" y="449692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3"/>
              </a:rPr>
              <a:t>m-vdi-</a:t>
            </a:r>
            <a:r>
              <a:rPr lang="fr-FR" dirty="0" err="1">
                <a:hlinkClick r:id="rId3"/>
              </a:rPr>
              <a:t>etu</a:t>
            </a:r>
            <a:r>
              <a:rPr lang="fr-FR" dirty="0">
                <a:hlinkClick r:id="rId3"/>
              </a:rPr>
              <a:t>-</a:t>
            </a:r>
            <a:r>
              <a:rPr lang="fr-FR" dirty="0" err="1">
                <a:hlinkClick r:id="rId3"/>
              </a:rPr>
              <a:t>ha.univ-amu.fr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41BF6A-C6ED-D50A-BEE5-7D15F0511DC4}"/>
              </a:ext>
            </a:extLst>
          </p:cNvPr>
          <p:cNvSpPr txBox="1"/>
          <p:nvPr/>
        </p:nvSpPr>
        <p:spPr>
          <a:xfrm>
            <a:off x="1195800" y="3400752"/>
            <a:ext cx="660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Quand : le soir 17h45 -&gt; 18h45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Par qui : les 2A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re 2"/>
          <p:cNvSpPr/>
          <p:nvPr/>
        </p:nvSpPr>
        <p:spPr>
          <a:xfrm>
            <a:off x="685800" y="422280"/>
            <a:ext cx="7543440" cy="9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fr-FR" sz="4900" b="0" strike="noStrike" spc="-1" dirty="0">
                <a:solidFill>
                  <a:srgbClr val="000000"/>
                </a:solidFill>
                <a:latin typeface="Gill Sans MT"/>
              </a:rPr>
              <a:t>A. Info diverses</a:t>
            </a:r>
            <a:endParaRPr lang="fr-FR" sz="4900" b="0" strike="noStrike" spc="-1" dirty="0">
              <a:latin typeface="Arial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A398A708-5994-A635-8EC0-2824E4C3C7CE}"/>
              </a:ext>
            </a:extLst>
          </p:cNvPr>
          <p:cNvSpPr/>
          <p:nvPr/>
        </p:nvSpPr>
        <p:spPr>
          <a:xfrm>
            <a:off x="676154" y="1600097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A.12 Question sur les amphis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D97D31-8BC3-D936-0811-89DDB540B5AE}"/>
              </a:ext>
            </a:extLst>
          </p:cNvPr>
          <p:cNvSpPr txBox="1"/>
          <p:nvPr/>
        </p:nvSpPr>
        <p:spPr>
          <a:xfrm>
            <a:off x="1186153" y="2094738"/>
            <a:ext cx="81083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Chaque étudiant doit préparer 5 Questions et 5 réponses (à ses questions)  sur l’amphi précédant;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C’est un autre étudiant qui répond à ses questions (bonus 0.1 / bonne réponse)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 un des étudiant nommé est absent =&gt; moins 0.1 sur la moyenne;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itère jusqu’à avoir toutes les bonnes réponses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b="0" strike="noStrike" spc="-1" dirty="0" err="1">
                <a:solidFill>
                  <a:srgbClr val="000000"/>
                </a:solidFill>
                <a:latin typeface="Gill Sans MT"/>
              </a:rPr>
              <a:t>Cheat</a:t>
            </a:r>
            <a:r>
              <a:rPr lang="fr-FR" sz="1800" b="0" strike="noStrike" spc="-1" dirty="0">
                <a:solidFill>
                  <a:srgbClr val="000000"/>
                </a:solidFill>
                <a:latin typeface="Gill Sans MT"/>
              </a:rPr>
              <a:t> Code!!</a:t>
            </a:r>
            <a:endParaRPr lang="fr-FR" sz="1800" b="0" strike="noStrike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=&gt; la durée des amphis est de ~~1h45 (1h30 programmée)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6608F2D-C805-1F7D-9E82-957D36975C25}"/>
              </a:ext>
            </a:extLst>
          </p:cNvPr>
          <p:cNvSpPr/>
          <p:nvPr/>
        </p:nvSpPr>
        <p:spPr>
          <a:xfrm>
            <a:off x="585486" y="4588296"/>
            <a:ext cx="4952520" cy="39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000" b="0" strike="noStrike" spc="-1" dirty="0">
                <a:solidFill>
                  <a:srgbClr val="000000"/>
                </a:solidFill>
                <a:latin typeface="Gill Sans MT"/>
              </a:rPr>
              <a:t>A.13 Ressources (magasine) en ligne</a:t>
            </a:r>
            <a:endParaRPr lang="fr-FR" sz="2000" b="0" strike="noStrike" spc="-1" dirty="0">
              <a:latin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04FDB4-1ECF-89C3-5CB2-0EC302FC5D6F}"/>
              </a:ext>
            </a:extLst>
          </p:cNvPr>
          <p:cNvSpPr txBox="1"/>
          <p:nvPr/>
        </p:nvSpPr>
        <p:spPr>
          <a:xfrm>
            <a:off x="1118634" y="5048213"/>
            <a:ext cx="8108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Ent</a:t>
            </a:r>
            <a:r>
              <a:rPr lang="fr-FR" dirty="0"/>
              <a:t> =&gt; 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Vos ressources documentaires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Ressources électroniques de A à 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Rechercher « Diamond Éditions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Accès par magasine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28681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{214BADB2-7D7D-7049-9D86-20E5AABE1259}tf10001120</Template>
  <TotalTime>18718</TotalTime>
  <Words>2798</Words>
  <Application>Microsoft Macintosh PowerPoint</Application>
  <PresentationFormat>Affichage à l'écran (4:3)</PresentationFormat>
  <Paragraphs>754</Paragraphs>
  <Slides>53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53</vt:i4>
      </vt:variant>
    </vt:vector>
  </HeadingPairs>
  <TitlesOfParts>
    <vt:vector size="65" baseType="lpstr">
      <vt:lpstr>Arial</vt:lpstr>
      <vt:lpstr>Calibri</vt:lpstr>
      <vt:lpstr>Courier New</vt:lpstr>
      <vt:lpstr>Gill Sans MT</vt:lpstr>
      <vt:lpstr>Helvetica</vt:lpstr>
      <vt:lpstr>Palatino Linotype</vt:lpstr>
      <vt:lpstr>Symbol</vt:lpstr>
      <vt:lpstr>Times New Roman</vt:lpstr>
      <vt:lpstr>Wingdings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LIF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Alain Casali</dc:creator>
  <dc:description/>
  <cp:lastModifiedBy>CASALI Alain</cp:lastModifiedBy>
  <cp:revision>59</cp:revision>
  <dcterms:created xsi:type="dcterms:W3CDTF">2013-09-02T09:14:03Z</dcterms:created>
  <dcterms:modified xsi:type="dcterms:W3CDTF">2024-09-05T07:33:31Z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27</vt:i4>
  </property>
  <property fmtid="{D5CDD505-2E9C-101B-9397-08002B2CF9AE}" pid="3" name="PresentationFormat">
    <vt:lpwstr>Affichage à l'écran (4:3)</vt:lpwstr>
  </property>
  <property fmtid="{D5CDD505-2E9C-101B-9397-08002B2CF9AE}" pid="4" name="Slides">
    <vt:i4>50</vt:i4>
  </property>
</Properties>
</file>