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5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ALI Alain" initials="C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8"/>
    <p:restoredTop sz="94789"/>
  </p:normalViewPr>
  <p:slideViewPr>
    <p:cSldViewPr snapToGrid="0" snapToObjects="1">
      <p:cViewPr varScale="1">
        <p:scale>
          <a:sx n="117" d="100"/>
          <a:sy n="117" d="100"/>
        </p:scale>
        <p:origin x="1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9-07T19:13:10.939" idx="1">
    <p:pos x="0" y="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9-07T19:13:10.939" idx="2">
    <p:pos x="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FFFFFF"/>
                </a:solidFill>
                <a:latin typeface="Gill Sans MT"/>
              </a:rPr>
              <a:t>Click to move the slide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FFD237D-1D42-487E-9D7D-7BBD8301EA14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8CC4AD6-F771-4B2F-B39E-2C276AD88CE6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23B49AD-7B28-403F-8EE3-3E6E52C84E99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15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842A71E-3FC1-4382-A857-73DC18E62D17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16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2A68E95-8857-4FF7-8CCA-E72F7B981729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18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D752389-2049-44FA-93DB-2640C8DFA34D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19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F642485-F1A8-4BEC-930E-0B000282AD8C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20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4A0A9B2-1915-48A1-8B94-E3696EA3CE53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21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788A51E-9D6B-4C12-9B10-713A4B337796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24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DF4B8F8-76DA-4A74-A2D1-1D149452C42B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25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E4A7613-3374-42A8-8AE9-FB4A95D0D38F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28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CD163A0-3D5D-40EB-9708-A77CAA5F59DC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29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3154796-2B0C-4F35-9A7E-078A714D4C17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4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54AD4CB-5958-49B7-BBD3-B483DFE82611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30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B4F32DF-2ECE-4F73-83D9-7471E20DFF19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39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7DA6DF7-C866-40D2-A8DD-81F362A308EF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43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2940CAE-90B9-4BD4-86F1-8B307A0D857B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46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C39ADF3-2D4B-4B59-A440-8306E4FA2088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47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54FD13D-91EF-4794-9000-370EF4E1B24C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48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3D2E7CA-8616-4386-B82A-D80251AAE3C8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49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A5496D7-4956-41A8-BF2B-97EEDD37FCEE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50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034A28C-0F05-4D91-9532-37E3FBB9B13E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6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9CA6D14-706C-4ABF-866A-AF9A4CA5A099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7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831C1F2-D9DA-46EB-BECC-CBB591FEE9FA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8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0351100-F2A4-44C0-9C93-527D402C4F20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10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F2A3072-145F-4240-B244-E3A027AD04ED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11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3283605-5366-43DA-9C93-D86D40DF2677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13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Rectangle 7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05441AC-1388-4639-8610-9E7EF895B9BD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14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02320" y="2386800"/>
            <a:ext cx="6939000" cy="1645560"/>
          </a:xfrm>
          <a:prstGeom prst="rect">
            <a:avLst/>
          </a:prstGeom>
        </p:spPr>
        <p:txBody>
          <a:bodyPr lIns="274320" tIns="182880" rIns="274320" bIns="182880" anchor="ctr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500" b="0" strike="noStrike" cap="all" spc="199">
                <a:solidFill>
                  <a:srgbClr val="262626"/>
                </a:solidFill>
                <a:latin typeface="Gill Sans MT"/>
              </a:rPr>
              <a:t>Modifiez le style du titre</a:t>
            </a:r>
            <a:endParaRPr lang="en-US" sz="3500" b="0" strike="noStrike" spc="-1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5978880" y="6238800"/>
            <a:ext cx="2064960" cy="323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B7B99A6-BDBF-4E74-871F-8B76FA0016FB}" type="datetime">
              <a:rPr lang="en-US" sz="1000" b="0" strike="noStrike" spc="-1">
                <a:solidFill>
                  <a:srgbClr val="FFFFFF">
                    <a:alpha val="70000"/>
                  </a:srgbClr>
                </a:solidFill>
                <a:latin typeface="Gill Sans MT"/>
              </a:rPr>
              <a:t>9/13/21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102320" y="6236280"/>
            <a:ext cx="4556160" cy="319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240040" y="6217920"/>
            <a:ext cx="365400" cy="365400"/>
          </a:xfrm>
          <a:prstGeom prst="rect">
            <a:avLst/>
          </a:prstGeom>
        </p:spPr>
        <p:txBody>
          <a:bodyPr lIns="18360" rIns="18360" anchor="ctr">
            <a:noAutofit/>
          </a:bodyPr>
          <a:lstStyle/>
          <a:p>
            <a:pPr algn="ctr">
              <a:lnSpc>
                <a:spcPct val="100000"/>
              </a:lnSpc>
            </a:pPr>
            <a:fld id="{2CE9D80A-88E6-4ECD-8CC9-4FC08C91C270}" type="slidenum">
              <a:rPr lang="en-US" sz="1100" b="0" strike="noStrike" spc="-1">
                <a:solidFill>
                  <a:srgbClr val="FFFFFF"/>
                </a:solidFill>
                <a:latin typeface="Gill Sans MT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Gill Sans M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FFFFFF"/>
                </a:solidFill>
                <a:latin typeface="Gill Sans M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Gill Sans M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FFFFFF"/>
                </a:solidFill>
                <a:latin typeface="Gill Sans M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Gill Sans M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Gill Sans M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Gill Sans MT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605960" y="964800"/>
            <a:ext cx="5937480" cy="1188360"/>
          </a:xfrm>
          <a:prstGeom prst="rect">
            <a:avLst/>
          </a:prstGeom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600" b="0" strike="noStrike" cap="all" spc="199">
                <a:solidFill>
                  <a:srgbClr val="262626"/>
                </a:solidFill>
                <a:latin typeface="Gill Sans MT"/>
              </a:rPr>
              <a:t>Modifiez le style du titre</a:t>
            </a:r>
            <a:endParaRPr lang="en-US" sz="2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605960" y="2638080"/>
            <a:ext cx="5937480" cy="3101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262626"/>
                </a:solidFill>
                <a:latin typeface="Gill Sans MT"/>
              </a:rPr>
              <a:t>Cliquez pour modifier les styles du texte du masque</a:t>
            </a: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  <a:p>
            <a:pPr marL="457200" lvl="1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262626"/>
                </a:solidFill>
                <a:latin typeface="Gill Sans MT"/>
              </a:rPr>
              <a:t>Deuxième niveau</a:t>
            </a:r>
            <a:endParaRPr lang="en-US" sz="1600" b="0" strike="noStrike" spc="-1">
              <a:solidFill>
                <a:srgbClr val="262626"/>
              </a:solidFill>
              <a:latin typeface="Gill Sans MT"/>
            </a:endParaRPr>
          </a:p>
          <a:p>
            <a:pPr marL="685800" lvl="2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262626"/>
                </a:solidFill>
                <a:latin typeface="Gill Sans MT"/>
              </a:rPr>
              <a:t>Troisième niveau</a:t>
            </a:r>
            <a:endParaRPr lang="en-US" sz="1600" b="0" strike="noStrike" spc="-1">
              <a:solidFill>
                <a:srgbClr val="262626"/>
              </a:solidFill>
              <a:latin typeface="Gill Sans MT"/>
            </a:endParaRPr>
          </a:p>
          <a:p>
            <a:pPr marL="914400" lvl="3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262626"/>
                </a:solidFill>
                <a:latin typeface="Gill Sans MT"/>
              </a:rPr>
              <a:t>Quatrième niveau</a:t>
            </a:r>
            <a:endParaRPr lang="en-US" sz="1600" b="0" strike="noStrike" spc="-1">
              <a:solidFill>
                <a:srgbClr val="262626"/>
              </a:solidFill>
              <a:latin typeface="Gill Sans MT"/>
            </a:endParaRPr>
          </a:p>
          <a:p>
            <a:pPr marL="1143000" lvl="4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262626"/>
                </a:solidFill>
                <a:latin typeface="Gill Sans MT"/>
              </a:rPr>
              <a:t>Cinquième niveau</a:t>
            </a:r>
            <a:endParaRPr lang="en-US" sz="16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978880" y="6238800"/>
            <a:ext cx="2064960" cy="323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7079D23-D82A-47CE-9B30-585FA993CFD2}" type="datetime">
              <a:rPr lang="en-US" sz="1000" b="0" strike="noStrike" spc="-1">
                <a:solidFill>
                  <a:srgbClr val="000000">
                    <a:alpha val="70000"/>
                  </a:srgbClr>
                </a:solidFill>
                <a:latin typeface="Gill Sans MT"/>
              </a:rPr>
              <a:t>9/13/21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1102320" y="6236280"/>
            <a:ext cx="4556160" cy="319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240040" y="6217920"/>
            <a:ext cx="365400" cy="365400"/>
          </a:xfrm>
          <a:prstGeom prst="rect">
            <a:avLst/>
          </a:prstGeom>
        </p:spPr>
        <p:txBody>
          <a:bodyPr lIns="18360" rIns="18360" anchor="ctr">
            <a:noAutofit/>
          </a:bodyPr>
          <a:lstStyle/>
          <a:p>
            <a:pPr algn="ctr">
              <a:lnSpc>
                <a:spcPct val="100000"/>
              </a:lnSpc>
            </a:pPr>
            <a:fld id="{9A7994FB-7B60-40A6-BBE5-75749FE0764F}" type="slidenum">
              <a:rPr lang="en-US" sz="1100" b="0" strike="noStrike" spc="-1">
                <a:solidFill>
                  <a:srgbClr val="FFFFFF"/>
                </a:solidFill>
                <a:latin typeface="Gill Sans MT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5978880" y="6238800"/>
            <a:ext cx="2064960" cy="323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272DE64-31BB-4D24-935D-1ACDE0BFC0CA}" type="datetime">
              <a:rPr lang="en-US" sz="1000" b="0" strike="noStrike" spc="-1">
                <a:solidFill>
                  <a:srgbClr val="000000">
                    <a:alpha val="70000"/>
                  </a:srgbClr>
                </a:solidFill>
                <a:latin typeface="Gill Sans MT"/>
              </a:rPr>
              <a:t>9/13/21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1102320" y="6236280"/>
            <a:ext cx="4556160" cy="319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240040" y="6217920"/>
            <a:ext cx="365400" cy="365400"/>
          </a:xfrm>
          <a:prstGeom prst="rect">
            <a:avLst/>
          </a:prstGeom>
        </p:spPr>
        <p:txBody>
          <a:bodyPr lIns="18360" rIns="18360" anchor="ctr">
            <a:noAutofit/>
          </a:bodyPr>
          <a:lstStyle/>
          <a:p>
            <a:pPr algn="ctr">
              <a:lnSpc>
                <a:spcPct val="100000"/>
              </a:lnSpc>
            </a:pPr>
            <a:fld id="{22359346-62B2-4059-8202-6ED8F18C94CE}" type="slidenum">
              <a:rPr lang="en-US" sz="1100" b="0" strike="noStrike" spc="-1">
                <a:solidFill>
                  <a:srgbClr val="FFFFFF"/>
                </a:solidFill>
                <a:latin typeface="Gill Sans MT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Click to edit the title text format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262626"/>
                </a:solidFill>
                <a:latin typeface="Gill Sans M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262626"/>
                </a:solidFill>
                <a:latin typeface="Gill Sans M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ill Sans M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262626"/>
                </a:solidFill>
                <a:latin typeface="Gill Sans M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ill Sans M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ill Sans M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ill Sans MT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en.wikipedia.org/wiki/Space_Race" TargetMode="External"/><Relationship Id="rId4" Type="http://schemas.openxmlformats.org/officeDocument/2006/relationships/hyperlink" Target="https://fr.wikipedia.org/wiki/Course_&#224;_l%27espac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s.casali.me/" TargetMode="External"/><Relationship Id="rId7" Type="http://schemas.openxmlformats.org/officeDocument/2006/relationships/hyperlink" Target="https://strawpoll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hyperlink" Target="https://discord.gg/WaQj25NrPX" TargetMode="External"/><Relationship Id="rId4" Type="http://schemas.openxmlformats.org/officeDocument/2006/relationships/hyperlink" Target="mailto:alain.casali@univ-amu.fr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s.casali.me/category/r1-01-init-dev/r1-01-plan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re 1"/>
          <p:cNvSpPr txBox="1"/>
          <p:nvPr/>
        </p:nvSpPr>
        <p:spPr>
          <a:xfrm>
            <a:off x="1102320" y="2386800"/>
            <a:ext cx="6939000" cy="1645560"/>
          </a:xfrm>
          <a:prstGeom prst="rect">
            <a:avLst/>
          </a:prstGeom>
          <a:solidFill>
            <a:srgbClr val="FFFFFF"/>
          </a:solidFill>
          <a:ln w="38160" cap="sq">
            <a:solidFill>
              <a:srgbClr val="404040"/>
            </a:solidFill>
            <a:miter/>
          </a:ln>
        </p:spPr>
        <p:txBody>
          <a:bodyPr lIns="274320" tIns="182880" rIns="274320" bIns="182880" anchor="ctr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500" b="0" strike="noStrike" cap="all" spc="199">
                <a:solidFill>
                  <a:srgbClr val="262626"/>
                </a:solidFill>
                <a:latin typeface="Gill Sans MT"/>
              </a:rPr>
              <a:t>R1.01 - Initiation au développement </a:t>
            </a:r>
            <a:endParaRPr lang="en-US" sz="3500" b="0" strike="noStrike" spc="-1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30" name="Sous-titre 2"/>
          <p:cNvSpPr txBox="1"/>
          <p:nvPr/>
        </p:nvSpPr>
        <p:spPr>
          <a:xfrm>
            <a:off x="2021400" y="4352400"/>
            <a:ext cx="5100840" cy="1239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900" b="0" strike="noStrike" spc="-1">
                <a:solidFill>
                  <a:srgbClr val="FFFFFF"/>
                </a:solidFill>
                <a:latin typeface="Gill Sans MT"/>
              </a:rPr>
              <a:t>A. Casali</a:t>
            </a:r>
            <a:endParaRPr lang="fr-FR" sz="1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Box 4"/>
          <p:cNvSpPr/>
          <p:nvPr/>
        </p:nvSpPr>
        <p:spPr>
          <a:xfrm>
            <a:off x="838080" y="182880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B.1 Origine des mots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1" name="Text Box 5"/>
          <p:cNvSpPr/>
          <p:nvPr/>
        </p:nvSpPr>
        <p:spPr>
          <a:xfrm>
            <a:off x="1295280" y="2590920"/>
            <a:ext cx="6400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XIII</a:t>
            </a:r>
            <a:r>
              <a:rPr lang="fr-FR" sz="1800" b="0" strike="noStrike" spc="-1" baseline="30000">
                <a:solidFill>
                  <a:srgbClr val="000000"/>
                </a:solidFill>
                <a:latin typeface="Gill Sans MT"/>
              </a:rPr>
              <a:t>ème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siècle, de la traduction en latin d'un mémoire  de Mohammed Ibn Musa Abu Djefar (IX</a:t>
            </a:r>
            <a:r>
              <a:rPr lang="fr-FR" sz="1800" b="0" strike="noStrike" spc="-1" baseline="30000">
                <a:solidFill>
                  <a:srgbClr val="000000"/>
                </a:solidFill>
                <a:latin typeface="Gill Sans MT"/>
              </a:rPr>
              <a:t>ème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siècle) dit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2" name="Text Box 6"/>
          <p:cNvSpPr/>
          <p:nvPr/>
        </p:nvSpPr>
        <p:spPr>
          <a:xfrm>
            <a:off x="2879640" y="3336840"/>
            <a:ext cx="2285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0" strike="noStrike" spc="-1">
                <a:solidFill>
                  <a:srgbClr val="FF3300"/>
                </a:solidFill>
                <a:latin typeface="Gill Sans MT"/>
              </a:rPr>
              <a:t>Al-Khuwarismi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3" name="Text Box 9"/>
          <p:cNvSpPr/>
          <p:nvPr/>
        </p:nvSpPr>
        <p:spPr>
          <a:xfrm>
            <a:off x="838080" y="4329000"/>
            <a:ext cx="28857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B.2 Définition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4" name="Text Box 10"/>
          <p:cNvSpPr/>
          <p:nvPr/>
        </p:nvSpPr>
        <p:spPr>
          <a:xfrm>
            <a:off x="1295280" y="5025960"/>
            <a:ext cx="74671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Séquence d'opérations visant à la résolution d'un problème en un temps fini  (mentionner la condition d'arrêt)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5" name="Rectangle 13"/>
          <p:cNvSpPr/>
          <p:nvPr/>
        </p:nvSpPr>
        <p:spPr>
          <a:xfrm>
            <a:off x="2045520" y="1295280"/>
            <a:ext cx="446688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Gill Sans MT"/>
              </a:rPr>
              <a:t>(voir  </a:t>
            </a:r>
            <a:r>
              <a:rPr lang="fr-FR" sz="1400" b="1" strike="noStrike" spc="-1">
                <a:solidFill>
                  <a:srgbClr val="9BAFB5"/>
                </a:solidFill>
                <a:latin typeface="Courier New"/>
              </a:rPr>
              <a:t>fr.wikipedia.org/wiki/Algorithmique</a:t>
            </a:r>
            <a:r>
              <a:rPr lang="fr-FR" sz="1400" b="0" strike="noStrike" spc="-1">
                <a:solidFill>
                  <a:srgbClr val="000000"/>
                </a:solidFill>
                <a:latin typeface="Gill Sans MT"/>
              </a:rPr>
              <a:t>) 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76" name="Rectangle 14"/>
          <p:cNvSpPr/>
          <p:nvPr/>
        </p:nvSpPr>
        <p:spPr>
          <a:xfrm>
            <a:off x="1595520" y="3727440"/>
            <a:ext cx="56872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(voir  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fr.wikipedia.org/wiki/Al-Khuwarizmi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)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7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B. C’est quoi un algo ?</a:t>
            </a:r>
            <a:endParaRPr lang="fr-FR" sz="49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Effect">
                      <p:stCondLst>
                        <p:cond delay="indefinite"/>
                      </p:stCondLst>
                      <p:childTnLst>
                        <p:par>
                          <p:cTn id="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 Box 4"/>
          <p:cNvSpPr/>
          <p:nvPr/>
        </p:nvSpPr>
        <p:spPr>
          <a:xfrm>
            <a:off x="838080" y="182880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B.3 Mon problème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9" name="Rectangle 13"/>
          <p:cNvSpPr/>
          <p:nvPr/>
        </p:nvSpPr>
        <p:spPr>
          <a:xfrm>
            <a:off x="2045520" y="1295280"/>
            <a:ext cx="446688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Gill Sans MT"/>
              </a:rPr>
              <a:t>(voir  </a:t>
            </a:r>
            <a:r>
              <a:rPr lang="fr-FR" sz="1400" b="1" strike="noStrike" spc="-1">
                <a:solidFill>
                  <a:srgbClr val="9BAFB5"/>
                </a:solidFill>
                <a:latin typeface="Courier New"/>
              </a:rPr>
              <a:t>fr.wikipedia.org/wiki/Algorithmique</a:t>
            </a:r>
            <a:r>
              <a:rPr lang="fr-FR" sz="1400" b="0" strike="noStrike" spc="-1">
                <a:solidFill>
                  <a:srgbClr val="000000"/>
                </a:solidFill>
                <a:latin typeface="Gill Sans MT"/>
              </a:rPr>
              <a:t>) 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80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B. Définition</a:t>
            </a:r>
            <a:endParaRPr lang="fr-FR" sz="4900" b="0" strike="noStrike" spc="-1">
              <a:latin typeface="Arial"/>
            </a:endParaRPr>
          </a:p>
        </p:txBody>
      </p:sp>
      <p:sp>
        <p:nvSpPr>
          <p:cNvPr id="181" name="ZoneTexte 1"/>
          <p:cNvSpPr/>
          <p:nvPr/>
        </p:nvSpPr>
        <p:spPr>
          <a:xfrm>
            <a:off x="937440" y="2228760"/>
            <a:ext cx="7824240" cy="365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Votre capacité de réflexion :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Exemple(s) :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~~ 50% des étudiants n’ont pas la moyenne au test de positionnement de maths :’( 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82" name="Image 10"/>
          <p:cNvPicPr/>
          <p:nvPr/>
        </p:nvPicPr>
        <p:blipFill>
          <a:blip r:embed="rId3"/>
          <a:stretch/>
        </p:blipFill>
        <p:spPr>
          <a:xfrm>
            <a:off x="5037120" y="1920960"/>
            <a:ext cx="1706400" cy="1354320"/>
          </a:xfrm>
          <a:prstGeom prst="rect">
            <a:avLst/>
          </a:prstGeom>
          <a:ln w="0">
            <a:noFill/>
          </a:ln>
        </p:spPr>
      </p:pic>
      <p:pic>
        <p:nvPicPr>
          <p:cNvPr id="183" name="Image 2"/>
          <p:cNvPicPr/>
          <p:nvPr/>
        </p:nvPicPr>
        <p:blipFill>
          <a:blip r:embed="rId4"/>
          <a:stretch/>
        </p:blipFill>
        <p:spPr>
          <a:xfrm>
            <a:off x="5037120" y="3429000"/>
            <a:ext cx="1305360" cy="1740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1"/>
          <p:cNvSpPr/>
          <p:nvPr/>
        </p:nvSpPr>
        <p:spPr>
          <a:xfrm>
            <a:off x="492120" y="2693880"/>
            <a:ext cx="2447640" cy="426240"/>
          </a:xfrm>
          <a:prstGeom prst="rect">
            <a:avLst/>
          </a:prstGeom>
          <a:solidFill>
            <a:schemeClr val="bg1"/>
          </a:solidFill>
          <a:ln>
            <a:solidFill>
              <a:srgbClr val="F6A21D"/>
            </a:solidFill>
            <a:round/>
          </a:ln>
          <a:effectLst>
            <a:glow rad="101520">
              <a:srgbClr val="4A5356">
                <a:alpha val="75000"/>
              </a:srgbClr>
            </a:glow>
            <a:outerShdw blurRad="76320" dist="3816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5" name="ZoneTexte 3"/>
          <p:cNvSpPr/>
          <p:nvPr/>
        </p:nvSpPr>
        <p:spPr>
          <a:xfrm>
            <a:off x="492120" y="1449360"/>
            <a:ext cx="7924320" cy="447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Info diverses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C’est quoi un algo ?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Premiers exemples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Types d’action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alternatif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alternatif en cascade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de choix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Expression logique complexe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6" name="Titre 2"/>
          <p:cNvSpPr txBox="1"/>
          <p:nvPr/>
        </p:nvSpPr>
        <p:spPr>
          <a:xfrm>
            <a:off x="369720" y="336600"/>
            <a:ext cx="7543440" cy="9140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600" b="0" strike="noStrike" cap="all" spc="199">
                <a:solidFill>
                  <a:srgbClr val="262626"/>
                </a:solidFill>
                <a:latin typeface="Gill Sans MT"/>
              </a:rPr>
              <a:t>Plan</a:t>
            </a:r>
            <a:endParaRPr lang="en-US" sz="26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C. Premiers exemples</a:t>
            </a:r>
            <a:endParaRPr lang="fr-FR" sz="4900" b="0" strike="noStrike" spc="-1">
              <a:latin typeface="Arial"/>
            </a:endParaRPr>
          </a:p>
        </p:txBody>
      </p:sp>
      <p:sp>
        <p:nvSpPr>
          <p:cNvPr id="188" name="ZoneTexte 1"/>
          <p:cNvSpPr/>
          <p:nvPr/>
        </p:nvSpPr>
        <p:spPr>
          <a:xfrm>
            <a:off x="685800" y="1961640"/>
            <a:ext cx="7974720" cy="530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Humain : tartiner une tranche de pain avec du Nutella sur une face;</a:t>
            </a: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Ordinateur : </a:t>
            </a:r>
            <a:endParaRPr lang="fr-FR" sz="18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Gill Sans MT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Ai-je du pain ? </a:t>
            </a:r>
            <a:endParaRPr lang="fr-FR" sz="18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Si non en acheter … </a:t>
            </a:r>
            <a:endParaRPr lang="fr-FR" sz="18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Si oui, aller au point suivant;</a:t>
            </a:r>
            <a:endParaRPr lang="fr-FR" sz="18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Gill Sans MT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Ai-je du Nutella ?</a:t>
            </a:r>
            <a:endParaRPr lang="fr-FR" sz="18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Si non en acheter … </a:t>
            </a:r>
            <a:endParaRPr lang="fr-FR" sz="18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Si oui, aller au point suivant;</a:t>
            </a:r>
            <a:endParaRPr lang="fr-FR" sz="18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Gill Sans MT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Ai-je des bananes ? </a:t>
            </a:r>
            <a:endParaRPr lang="fr-FR" sz="18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Si non en acheter … </a:t>
            </a:r>
            <a:endParaRPr lang="fr-FR" sz="18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Si oui, aller au point suivant;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Gill Sans MT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Tant que (1, 2 &amp; 3) ne sont pas satisfait rester ici!</a:t>
            </a:r>
            <a:endParaRPr lang="fr-FR" sz="18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Gill Sans MT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Si l’opercule du Nutella est fermée</a:t>
            </a:r>
            <a:endParaRPr lang="fr-FR" sz="18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L’ouvrir avec un couteau </a:t>
            </a:r>
            <a:endParaRPr lang="fr-FR" sz="18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Gill Sans MT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Répartir uniformément le Nutella sur une face d’une tranche de pain;</a:t>
            </a:r>
            <a:endParaRPr lang="fr-FR" sz="18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Gill Sans MT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… </a:t>
            </a:r>
            <a:endParaRPr lang="fr-FR" sz="1800" b="0" strike="noStrike" spc="-1"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89" name="Text Box 4"/>
          <p:cNvSpPr/>
          <p:nvPr/>
        </p:nvSpPr>
        <p:spPr>
          <a:xfrm>
            <a:off x="685800" y="133668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C.1 Faire un sandwich choco-banane</a:t>
            </a: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C. Premiers exemples</a:t>
            </a:r>
            <a:endParaRPr lang="fr-FR" sz="4900" b="0" strike="noStrike" spc="-1">
              <a:latin typeface="Arial"/>
            </a:endParaRPr>
          </a:p>
        </p:txBody>
      </p:sp>
      <p:sp>
        <p:nvSpPr>
          <p:cNvPr id="191" name="Text Box 4"/>
          <p:cNvSpPr/>
          <p:nvPr/>
        </p:nvSpPr>
        <p:spPr>
          <a:xfrm>
            <a:off x="685800" y="133668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C.2 Il se passe quoi si …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92" name="ZoneTexte 2"/>
          <p:cNvSpPr/>
          <p:nvPr/>
        </p:nvSpPr>
        <p:spPr>
          <a:xfrm>
            <a:off x="775440" y="2060280"/>
            <a:ext cx="72338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Vous n’avez ni </a:t>
            </a:r>
            <a:endParaRPr lang="fr-FR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Pain</a:t>
            </a:r>
            <a:endParaRPr lang="fr-FR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Nutella</a:t>
            </a:r>
            <a:endParaRPr lang="fr-FR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Banane 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93" name="Picture 2" descr="Résoudre les écran bleu 0x0000007b apres un changement de ..."/>
          <p:cNvPicPr/>
          <p:nvPr/>
        </p:nvPicPr>
        <p:blipFill>
          <a:blip r:embed="rId3"/>
          <a:stretch/>
        </p:blipFill>
        <p:spPr>
          <a:xfrm>
            <a:off x="3162240" y="1736640"/>
            <a:ext cx="5046840" cy="2842560"/>
          </a:xfrm>
          <a:prstGeom prst="rect">
            <a:avLst/>
          </a:prstGeom>
          <a:ln w="0">
            <a:noFill/>
          </a:ln>
        </p:spPr>
      </p:pic>
      <p:sp>
        <p:nvSpPr>
          <p:cNvPr id="194" name="ZoneTexte 3"/>
          <p:cNvSpPr/>
          <p:nvPr/>
        </p:nvSpPr>
        <p:spPr>
          <a:xfrm>
            <a:off x="1006920" y="4875120"/>
            <a:ext cx="6562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Quelque soit votre système d’exploitation (Win XX, Linux XX, OSX XX)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C. Premiers exemples</a:t>
            </a:r>
            <a:endParaRPr lang="fr-FR" sz="4900" b="0" strike="noStrike" spc="-1">
              <a:latin typeface="Arial"/>
            </a:endParaRPr>
          </a:p>
        </p:txBody>
      </p:sp>
      <p:sp>
        <p:nvSpPr>
          <p:cNvPr id="196" name="Text Box 4"/>
          <p:cNvSpPr/>
          <p:nvPr/>
        </p:nvSpPr>
        <p:spPr>
          <a:xfrm>
            <a:off x="685800" y="133668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C.3 Règle d’or #1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97" name="ZoneTexte 1"/>
          <p:cNvSpPr/>
          <p:nvPr/>
        </p:nvSpPr>
        <p:spPr>
          <a:xfrm>
            <a:off x="685800" y="2037240"/>
            <a:ext cx="78444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Tout algorithme est faux, mais il fait ce qu’on lui demande – enfin on l’espère !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98" name="Connecteur droit avec flèche 7"/>
          <p:cNvSpPr/>
          <p:nvPr/>
        </p:nvSpPr>
        <p:spPr>
          <a:xfrm>
            <a:off x="867960" y="2905200"/>
            <a:ext cx="624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3025">
            <a:solidFill>
              <a:srgbClr val="F6A21D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ZoneTexte 9"/>
          <p:cNvSpPr/>
          <p:nvPr/>
        </p:nvSpPr>
        <p:spPr>
          <a:xfrm>
            <a:off x="1493280" y="2737440"/>
            <a:ext cx="69444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Nombre de failles 0 day découvertes quotidiennement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C. Premier exemple</a:t>
            </a:r>
            <a:endParaRPr lang="fr-FR" sz="4900" b="0" strike="noStrike" spc="-1">
              <a:latin typeface="Arial"/>
            </a:endParaRPr>
          </a:p>
        </p:txBody>
      </p:sp>
      <p:sp>
        <p:nvSpPr>
          <p:cNvPr id="201" name="Text Box 4"/>
          <p:cNvSpPr/>
          <p:nvPr/>
        </p:nvSpPr>
        <p:spPr>
          <a:xfrm>
            <a:off x="685800" y="133668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C.4 Epic faills 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202" name="Picture 2"/>
          <p:cNvPicPr/>
          <p:nvPr/>
        </p:nvPicPr>
        <p:blipFill>
          <a:blip r:embed="rId3"/>
          <a:stretch/>
        </p:blipFill>
        <p:spPr>
          <a:xfrm>
            <a:off x="1636200" y="1976760"/>
            <a:ext cx="3301560" cy="1561680"/>
          </a:xfrm>
          <a:prstGeom prst="rect">
            <a:avLst/>
          </a:prstGeom>
          <a:ln w="0">
            <a:noFill/>
          </a:ln>
        </p:spPr>
      </p:pic>
      <p:sp>
        <p:nvSpPr>
          <p:cNvPr id="203" name="Text Box 4"/>
          <p:cNvSpPr/>
          <p:nvPr/>
        </p:nvSpPr>
        <p:spPr>
          <a:xfrm>
            <a:off x="685800" y="508032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C.5 Documentation en anglais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04" name="ZoneTexte 2"/>
          <p:cNvSpPr/>
          <p:nvPr/>
        </p:nvSpPr>
        <p:spPr>
          <a:xfrm>
            <a:off x="685800" y="5610240"/>
            <a:ext cx="7543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u="sng" strike="noStrike" spc="-1">
                <a:solidFill>
                  <a:srgbClr val="00B0F0"/>
                </a:solidFill>
                <a:uFillTx/>
                <a:latin typeface="Gill Sans MT"/>
                <a:hlinkClick r:id="rId4"/>
              </a:rPr>
              <a:t>https://fr.wikipedia.org/wiki/Course_%C3%A0_l%27espace</a:t>
            </a: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u="sng" strike="noStrike" spc="-1">
                <a:solidFill>
                  <a:srgbClr val="00B0F0"/>
                </a:solidFill>
                <a:uFillTx/>
                <a:latin typeface="Gill Sans MT"/>
                <a:hlinkClick r:id="rId5"/>
              </a:rPr>
              <a:t>https://en.wikipedia.org/wiki/Space_Race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5" name="ZoneTexte 3"/>
          <p:cNvSpPr/>
          <p:nvPr/>
        </p:nvSpPr>
        <p:spPr>
          <a:xfrm>
            <a:off x="833400" y="3778560"/>
            <a:ext cx="538200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RDV </a:t>
            </a:r>
            <a:r>
              <a:rPr lang="fr-FR" sz="1800" b="0" i="1" strike="noStrike" spc="-1">
                <a:solidFill>
                  <a:srgbClr val="000000"/>
                </a:solidFill>
                <a:latin typeface="Gill Sans MT"/>
              </a:rPr>
              <a:t>Apollo &amp;  Soyouz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i="1" strike="noStrike" spc="-1">
                <a:solidFill>
                  <a:srgbClr val="000000"/>
                </a:solidFill>
                <a:latin typeface="Gill Sans MT"/>
              </a:rPr>
              <a:t>RDV presque manqué parce que les russes parlaient en mètre, les état-uniuniens en pouce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1"/>
          <p:cNvSpPr/>
          <p:nvPr/>
        </p:nvSpPr>
        <p:spPr>
          <a:xfrm>
            <a:off x="492120" y="3232080"/>
            <a:ext cx="2007720" cy="426240"/>
          </a:xfrm>
          <a:prstGeom prst="rect">
            <a:avLst/>
          </a:prstGeom>
          <a:solidFill>
            <a:schemeClr val="bg1"/>
          </a:solidFill>
          <a:ln>
            <a:solidFill>
              <a:srgbClr val="F6A21D"/>
            </a:solidFill>
            <a:round/>
          </a:ln>
          <a:effectLst>
            <a:glow rad="101520">
              <a:srgbClr val="4A5356">
                <a:alpha val="75000"/>
              </a:srgbClr>
            </a:glow>
            <a:outerShdw blurRad="76320" dist="3816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7" name="ZoneTexte 3"/>
          <p:cNvSpPr/>
          <p:nvPr/>
        </p:nvSpPr>
        <p:spPr>
          <a:xfrm>
            <a:off x="492120" y="1449360"/>
            <a:ext cx="7924320" cy="447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Info diverses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C’est quoi un algo ?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Premiers exemples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Types d’action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alternatif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alternatif en cascade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de choix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Expression logique complexe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8" name="Titre 2"/>
          <p:cNvSpPr txBox="1"/>
          <p:nvPr/>
        </p:nvSpPr>
        <p:spPr>
          <a:xfrm>
            <a:off x="369720" y="336600"/>
            <a:ext cx="7543440" cy="9140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600" b="0" strike="noStrike" cap="all" spc="199">
                <a:solidFill>
                  <a:srgbClr val="262626"/>
                </a:solidFill>
                <a:latin typeface="Gill Sans MT"/>
              </a:rPr>
              <a:t>Plan</a:t>
            </a:r>
            <a:endParaRPr lang="en-US" sz="26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 3" descr="Une image contenant texte&#10;&#10;Description générée automatiquement"/>
          <p:cNvPicPr/>
          <p:nvPr/>
        </p:nvPicPr>
        <p:blipFill>
          <a:blip r:embed="rId3">
            <a:alphaModFix amt="0"/>
          </a:blip>
          <a:stretch/>
        </p:blipFill>
        <p:spPr>
          <a:xfrm>
            <a:off x="685800" y="1544760"/>
            <a:ext cx="6504480" cy="4890600"/>
          </a:xfrm>
          <a:prstGeom prst="rect">
            <a:avLst/>
          </a:prstGeom>
          <a:ln w="0">
            <a:noFill/>
          </a:ln>
        </p:spPr>
      </p:pic>
      <p:sp>
        <p:nvSpPr>
          <p:cNvPr id="210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D. Types d’action</a:t>
            </a:r>
            <a:endParaRPr lang="fr-FR" sz="4900" b="0" strike="noStrike" spc="-1">
              <a:latin typeface="Arial"/>
            </a:endParaRPr>
          </a:p>
        </p:txBody>
      </p:sp>
      <p:sp>
        <p:nvSpPr>
          <p:cNvPr id="211" name="Text Box 4"/>
          <p:cNvSpPr/>
          <p:nvPr/>
        </p:nvSpPr>
        <p:spPr>
          <a:xfrm>
            <a:off x="685800" y="133668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D.1 Action </a:t>
            </a:r>
            <a:r>
              <a:rPr lang="fr-FR" sz="2000" b="0" i="1" strike="noStrike" spc="-1">
                <a:solidFill>
                  <a:srgbClr val="000000"/>
                </a:solidFill>
                <a:latin typeface="Gill Sans MT"/>
              </a:rPr>
              <a:t>simple / imperative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12" name="Connecteur droit avec flèche 7"/>
          <p:cNvSpPr/>
          <p:nvPr/>
        </p:nvSpPr>
        <p:spPr>
          <a:xfrm flipH="1">
            <a:off x="6377040" y="3785040"/>
            <a:ext cx="1238040" cy="214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0325"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ZoneTexte 9"/>
          <p:cNvSpPr/>
          <p:nvPr/>
        </p:nvSpPr>
        <p:spPr>
          <a:xfrm>
            <a:off x="7303680" y="3429000"/>
            <a:ext cx="1608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Action</a:t>
            </a:r>
            <a:r>
              <a:rPr lang="fr-FR" sz="1800" b="0" i="1" strike="noStrike" spc="-1">
                <a:solidFill>
                  <a:srgbClr val="000000"/>
                </a:solidFill>
                <a:latin typeface="Gill Sans MT"/>
              </a:rPr>
              <a:t> simple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4" name="Rectangle 2"/>
          <p:cNvSpPr/>
          <p:nvPr/>
        </p:nvSpPr>
        <p:spPr>
          <a:xfrm>
            <a:off x="1527840" y="5926320"/>
            <a:ext cx="5115600" cy="18468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 3" descr="Une image contenant texte&#10;&#10;Description générée automatiquement"/>
          <p:cNvPicPr/>
          <p:nvPr/>
        </p:nvPicPr>
        <p:blipFill>
          <a:blip r:embed="rId3"/>
          <a:stretch/>
        </p:blipFill>
        <p:spPr>
          <a:xfrm>
            <a:off x="685800" y="1544760"/>
            <a:ext cx="6504480" cy="4890600"/>
          </a:xfrm>
          <a:prstGeom prst="rect">
            <a:avLst/>
          </a:prstGeom>
          <a:ln w="0">
            <a:noFill/>
          </a:ln>
        </p:spPr>
      </p:pic>
      <p:sp>
        <p:nvSpPr>
          <p:cNvPr id="216" name="Rectangle 4"/>
          <p:cNvSpPr/>
          <p:nvPr/>
        </p:nvSpPr>
        <p:spPr>
          <a:xfrm>
            <a:off x="1342800" y="3416760"/>
            <a:ext cx="4898520" cy="529560"/>
          </a:xfrm>
          <a:prstGeom prst="rect">
            <a:avLst/>
          </a:prstGeom>
          <a:noFill/>
          <a:ln w="635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D. Types d’action</a:t>
            </a:r>
            <a:endParaRPr lang="fr-FR" sz="4900" b="0" strike="noStrike" spc="-1">
              <a:latin typeface="Arial"/>
            </a:endParaRPr>
          </a:p>
        </p:txBody>
      </p:sp>
      <p:sp>
        <p:nvSpPr>
          <p:cNvPr id="218" name="Text Box 4"/>
          <p:cNvSpPr/>
          <p:nvPr/>
        </p:nvSpPr>
        <p:spPr>
          <a:xfrm>
            <a:off x="685800" y="133668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D.2 Action </a:t>
            </a:r>
            <a:r>
              <a:rPr lang="fr-FR" sz="2000" b="0" i="1" strike="noStrike" spc="-1">
                <a:solidFill>
                  <a:srgbClr val="000000"/>
                </a:solidFill>
                <a:latin typeface="Gill Sans MT"/>
              </a:rPr>
              <a:t>conditionnelle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19" name="Connecteur droit avec flèche 7"/>
          <p:cNvSpPr/>
          <p:nvPr/>
        </p:nvSpPr>
        <p:spPr>
          <a:xfrm flipH="1">
            <a:off x="6240960" y="3345840"/>
            <a:ext cx="1339560" cy="207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0325"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ZoneTexte 9"/>
          <p:cNvSpPr/>
          <p:nvPr/>
        </p:nvSpPr>
        <p:spPr>
          <a:xfrm>
            <a:off x="7581240" y="3022920"/>
            <a:ext cx="1608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Action</a:t>
            </a:r>
            <a:r>
              <a:rPr lang="fr-FR" sz="1800" b="0" i="1" strike="noStrike" spc="-1">
                <a:solidFill>
                  <a:srgbClr val="000000"/>
                </a:solidFill>
                <a:latin typeface="Gill Sans MT"/>
              </a:rPr>
              <a:t> conditionnelle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21" name="Rectangle 12"/>
          <p:cNvSpPr/>
          <p:nvPr/>
        </p:nvSpPr>
        <p:spPr>
          <a:xfrm>
            <a:off x="1342800" y="4004280"/>
            <a:ext cx="4898520" cy="529560"/>
          </a:xfrm>
          <a:prstGeom prst="rect">
            <a:avLst/>
          </a:prstGeom>
          <a:noFill/>
          <a:ln w="635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Rectangle 13"/>
          <p:cNvSpPr/>
          <p:nvPr/>
        </p:nvSpPr>
        <p:spPr>
          <a:xfrm>
            <a:off x="1342800" y="4567320"/>
            <a:ext cx="4898520" cy="529560"/>
          </a:xfrm>
          <a:prstGeom prst="rect">
            <a:avLst/>
          </a:prstGeom>
          <a:noFill/>
          <a:ln w="635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onnecteur droit avec flèche 14"/>
          <p:cNvSpPr/>
          <p:nvPr/>
        </p:nvSpPr>
        <p:spPr>
          <a:xfrm flipH="1">
            <a:off x="6324840" y="3345840"/>
            <a:ext cx="1255320" cy="93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0325"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onnecteur droit avec flèche 15"/>
          <p:cNvSpPr/>
          <p:nvPr/>
        </p:nvSpPr>
        <p:spPr>
          <a:xfrm flipH="1">
            <a:off x="6324840" y="3345840"/>
            <a:ext cx="1255320" cy="154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0325"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"/>
          <p:cNvSpPr/>
          <p:nvPr/>
        </p:nvSpPr>
        <p:spPr>
          <a:xfrm>
            <a:off x="492840" y="1686960"/>
            <a:ext cx="1838520" cy="426240"/>
          </a:xfrm>
          <a:prstGeom prst="rect">
            <a:avLst/>
          </a:prstGeom>
          <a:solidFill>
            <a:schemeClr val="bg1"/>
          </a:solidFill>
          <a:ln>
            <a:solidFill>
              <a:srgbClr val="F6A21D"/>
            </a:solidFill>
            <a:round/>
          </a:ln>
          <a:effectLst>
            <a:glow rad="101520">
              <a:srgbClr val="4A5356">
                <a:alpha val="75000"/>
              </a:srgbClr>
            </a:glow>
            <a:outerShdw blurRad="76320" dist="3816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2" name="Titre 2"/>
          <p:cNvSpPr txBox="1"/>
          <p:nvPr/>
        </p:nvSpPr>
        <p:spPr>
          <a:xfrm>
            <a:off x="369720" y="336600"/>
            <a:ext cx="7543440" cy="9140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600" b="0" strike="noStrike" cap="all" spc="199">
                <a:solidFill>
                  <a:srgbClr val="262626"/>
                </a:solidFill>
                <a:latin typeface="Gill Sans MT"/>
              </a:rPr>
              <a:t>Plan</a:t>
            </a:r>
            <a:endParaRPr lang="en-US" sz="2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3" name="ZoneTexte 3"/>
          <p:cNvSpPr/>
          <p:nvPr/>
        </p:nvSpPr>
        <p:spPr>
          <a:xfrm>
            <a:off x="492120" y="1449360"/>
            <a:ext cx="7924320" cy="447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 dirty="0">
                <a:solidFill>
                  <a:srgbClr val="000000"/>
                </a:solidFill>
                <a:latin typeface="Palatino Linotype"/>
              </a:rPr>
              <a:t>Info diverses </a:t>
            </a:r>
            <a:endParaRPr lang="fr-FR" sz="1800" b="0" strike="noStrike" spc="-1" dirty="0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 dirty="0">
                <a:solidFill>
                  <a:srgbClr val="000000"/>
                </a:solidFill>
                <a:latin typeface="Palatino Linotype"/>
              </a:rPr>
              <a:t>C’est quoi un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Palatino Linotype"/>
              </a:rPr>
              <a:t>algo</a:t>
            </a:r>
            <a:r>
              <a:rPr lang="fr-FR" sz="1800" b="0" strike="noStrike" spc="-1" dirty="0">
                <a:solidFill>
                  <a:srgbClr val="000000"/>
                </a:solidFill>
                <a:latin typeface="Palatino Linotype"/>
              </a:rPr>
              <a:t> ? </a:t>
            </a:r>
            <a:endParaRPr lang="fr-FR" sz="1800" b="0" strike="noStrike" spc="-1" dirty="0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 dirty="0">
                <a:solidFill>
                  <a:srgbClr val="000000"/>
                </a:solidFill>
                <a:latin typeface="Palatino Linotype"/>
              </a:rPr>
              <a:t>Premiers exemples </a:t>
            </a:r>
            <a:endParaRPr lang="fr-FR" sz="1800" b="0" strike="noStrike" spc="-1" dirty="0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 dirty="0">
                <a:solidFill>
                  <a:srgbClr val="000000"/>
                </a:solidFill>
                <a:latin typeface="Palatino Linotype"/>
              </a:rPr>
              <a:t>Types d’action </a:t>
            </a:r>
            <a:endParaRPr lang="fr-FR" sz="1800" b="0" strike="noStrike" spc="-1" dirty="0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 dirty="0">
                <a:solidFill>
                  <a:srgbClr val="000000"/>
                </a:solidFill>
                <a:latin typeface="Palatino Linotype"/>
              </a:rPr>
              <a:t>Schéma alternatif</a:t>
            </a:r>
            <a:endParaRPr lang="fr-FR" sz="1800" b="0" strike="noStrike" spc="-1" dirty="0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 dirty="0">
                <a:solidFill>
                  <a:srgbClr val="000000"/>
                </a:solidFill>
                <a:latin typeface="Palatino Linotype"/>
              </a:rPr>
              <a:t>Schéma alternatif en cascade</a:t>
            </a:r>
            <a:endParaRPr lang="fr-FR" sz="1800" b="0" strike="noStrike" spc="-1" dirty="0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 dirty="0">
                <a:solidFill>
                  <a:srgbClr val="000000"/>
                </a:solidFill>
                <a:latin typeface="Palatino Linotype"/>
              </a:rPr>
              <a:t>Schéma de choix</a:t>
            </a:r>
            <a:endParaRPr lang="fr-FR" sz="1800" b="0" strike="noStrike" spc="-1" dirty="0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 dirty="0">
                <a:solidFill>
                  <a:srgbClr val="000000"/>
                </a:solidFill>
                <a:latin typeface="Palatino Linotype"/>
              </a:rPr>
              <a:t>Expression logique complexe</a:t>
            </a: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 3" descr="Une image contenant texte&#10;&#10;Description générée automatiquement"/>
          <p:cNvPicPr/>
          <p:nvPr/>
        </p:nvPicPr>
        <p:blipFill>
          <a:blip r:embed="rId3"/>
          <a:stretch/>
        </p:blipFill>
        <p:spPr>
          <a:xfrm>
            <a:off x="685800" y="1544760"/>
            <a:ext cx="6504480" cy="4890600"/>
          </a:xfrm>
          <a:prstGeom prst="rect">
            <a:avLst/>
          </a:prstGeom>
          <a:ln w="0">
            <a:noFill/>
          </a:ln>
        </p:spPr>
      </p:pic>
      <p:sp>
        <p:nvSpPr>
          <p:cNvPr id="226" name="Rectangle 4"/>
          <p:cNvSpPr/>
          <p:nvPr/>
        </p:nvSpPr>
        <p:spPr>
          <a:xfrm>
            <a:off x="1504800" y="5324400"/>
            <a:ext cx="4849560" cy="196560"/>
          </a:xfrm>
          <a:prstGeom prst="rect">
            <a:avLst/>
          </a:prstGeom>
          <a:noFill/>
          <a:ln w="635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D. Types d’action</a:t>
            </a:r>
            <a:endParaRPr lang="fr-FR" sz="4900" b="0" strike="noStrike" spc="-1">
              <a:latin typeface="Arial"/>
            </a:endParaRPr>
          </a:p>
        </p:txBody>
      </p:sp>
      <p:sp>
        <p:nvSpPr>
          <p:cNvPr id="228" name="Text Box 4"/>
          <p:cNvSpPr/>
          <p:nvPr/>
        </p:nvSpPr>
        <p:spPr>
          <a:xfrm>
            <a:off x="685800" y="133668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D.3 Action </a:t>
            </a:r>
            <a:r>
              <a:rPr lang="fr-FR" sz="2000" b="0" i="1" strike="noStrike" spc="-1">
                <a:solidFill>
                  <a:srgbClr val="000000"/>
                </a:solidFill>
                <a:latin typeface="Gill Sans MT"/>
              </a:rPr>
              <a:t>répétitive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29" name="Connecteur droit avec flèche 7"/>
          <p:cNvSpPr/>
          <p:nvPr/>
        </p:nvSpPr>
        <p:spPr>
          <a:xfrm flipH="1">
            <a:off x="6354360" y="3785040"/>
            <a:ext cx="1261440" cy="153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0325"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ZoneTexte 9"/>
          <p:cNvSpPr/>
          <p:nvPr/>
        </p:nvSpPr>
        <p:spPr>
          <a:xfrm>
            <a:off x="6939000" y="3415680"/>
            <a:ext cx="2001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Action</a:t>
            </a:r>
            <a:r>
              <a:rPr lang="fr-FR" sz="1800" b="0" i="1" strike="noStrike" spc="-1">
                <a:solidFill>
                  <a:srgbClr val="000000"/>
                </a:solidFill>
                <a:latin typeface="Gill Sans MT"/>
              </a:rPr>
              <a:t> répétitive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 3" descr="Une image contenant texte&#10;&#10;Description générée automatiquement"/>
          <p:cNvPicPr/>
          <p:nvPr/>
        </p:nvPicPr>
        <p:blipFill>
          <a:blip r:embed="rId3"/>
          <a:stretch/>
        </p:blipFill>
        <p:spPr>
          <a:xfrm>
            <a:off x="685800" y="1544760"/>
            <a:ext cx="6504480" cy="489060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4"/>
          <p:cNvSpPr/>
          <p:nvPr/>
        </p:nvSpPr>
        <p:spPr>
          <a:xfrm>
            <a:off x="1516320" y="5926680"/>
            <a:ext cx="4849560" cy="196560"/>
          </a:xfrm>
          <a:prstGeom prst="rect">
            <a:avLst/>
          </a:prstGeom>
          <a:noFill/>
          <a:ln w="635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D. Types d’action</a:t>
            </a:r>
            <a:endParaRPr lang="fr-FR" sz="4900" b="0" strike="noStrike" spc="-1">
              <a:latin typeface="Arial"/>
            </a:endParaRPr>
          </a:p>
        </p:txBody>
      </p:sp>
      <p:sp>
        <p:nvSpPr>
          <p:cNvPr id="234" name="Text Box 4"/>
          <p:cNvSpPr/>
          <p:nvPr/>
        </p:nvSpPr>
        <p:spPr>
          <a:xfrm>
            <a:off x="685800" y="133668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D.4 Action </a:t>
            </a:r>
            <a:r>
              <a:rPr lang="fr-FR" sz="2000" b="0" i="1" strike="noStrike" spc="-1">
                <a:solidFill>
                  <a:srgbClr val="000000"/>
                </a:solidFill>
                <a:latin typeface="Gill Sans MT"/>
              </a:rPr>
              <a:t>complexe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35" name="Rectangle 5"/>
          <p:cNvSpPr/>
          <p:nvPr/>
        </p:nvSpPr>
        <p:spPr>
          <a:xfrm>
            <a:off x="1527840" y="6111360"/>
            <a:ext cx="4965120" cy="196560"/>
          </a:xfrm>
          <a:prstGeom prst="rect">
            <a:avLst/>
          </a:prstGeom>
          <a:noFill/>
          <a:ln>
            <a:solidFill>
              <a:srgbClr val="B5771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onnecteur droit avec flèche 7"/>
          <p:cNvSpPr/>
          <p:nvPr/>
        </p:nvSpPr>
        <p:spPr>
          <a:xfrm flipH="1">
            <a:off x="6354360" y="3785040"/>
            <a:ext cx="1261440" cy="2326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0325"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ZoneTexte 9"/>
          <p:cNvSpPr/>
          <p:nvPr/>
        </p:nvSpPr>
        <p:spPr>
          <a:xfrm>
            <a:off x="7303680" y="3429000"/>
            <a:ext cx="1608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Action</a:t>
            </a:r>
            <a:r>
              <a:rPr lang="fr-FR" sz="1800" b="0" i="1" strike="noStrike" spc="-1">
                <a:solidFill>
                  <a:srgbClr val="000000"/>
                </a:solidFill>
                <a:latin typeface="Gill Sans MT"/>
              </a:rPr>
              <a:t> simple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8" name="ZoneTexte 1"/>
          <p:cNvSpPr/>
          <p:nvPr/>
        </p:nvSpPr>
        <p:spPr>
          <a:xfrm>
            <a:off x="6354360" y="891360"/>
            <a:ext cx="2684880" cy="25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Combinaison des toutes les autres actions :</a:t>
            </a: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Simple : répartir le Nutella</a:t>
            </a: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Répétitive : répartir le Nutella uniformément</a:t>
            </a: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Conditionnelle : il se passe quoi si on n’a plus de Nutella ? 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1"/>
          <p:cNvSpPr/>
          <p:nvPr/>
        </p:nvSpPr>
        <p:spPr>
          <a:xfrm>
            <a:off x="492120" y="3816720"/>
            <a:ext cx="2378160" cy="426240"/>
          </a:xfrm>
          <a:prstGeom prst="rect">
            <a:avLst/>
          </a:prstGeom>
          <a:solidFill>
            <a:schemeClr val="bg1"/>
          </a:solidFill>
          <a:ln>
            <a:solidFill>
              <a:srgbClr val="F6A21D"/>
            </a:solidFill>
            <a:round/>
          </a:ln>
          <a:effectLst>
            <a:glow rad="101520">
              <a:srgbClr val="4A5356">
                <a:alpha val="75000"/>
              </a:srgbClr>
            </a:glow>
            <a:outerShdw blurRad="76320" dist="3816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0" name="ZoneTexte 3"/>
          <p:cNvSpPr/>
          <p:nvPr/>
        </p:nvSpPr>
        <p:spPr>
          <a:xfrm>
            <a:off x="492120" y="1449360"/>
            <a:ext cx="7924320" cy="447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Info diverses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C’est quoi un algo ?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Premiers exemples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Types d’action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alternatif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alternatif en cascade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de choix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Expression logique complexe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41" name="Titre 2"/>
          <p:cNvSpPr txBox="1"/>
          <p:nvPr/>
        </p:nvSpPr>
        <p:spPr>
          <a:xfrm>
            <a:off x="369720" y="336600"/>
            <a:ext cx="7543440" cy="9140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600" b="0" strike="noStrike" cap="all" spc="199">
                <a:solidFill>
                  <a:srgbClr val="262626"/>
                </a:solidFill>
                <a:latin typeface="Gill Sans MT"/>
              </a:rPr>
              <a:t>Plan</a:t>
            </a:r>
            <a:endParaRPr lang="en-US" sz="26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re 2"/>
          <p:cNvSpPr txBox="1"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600" b="0" strike="noStrike" cap="all" spc="199">
                <a:solidFill>
                  <a:srgbClr val="262626"/>
                </a:solidFill>
                <a:latin typeface="Gill Sans MT"/>
              </a:rPr>
              <a:t>E. Schéma alternatif</a:t>
            </a:r>
            <a:endParaRPr lang="en-US" sz="2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3" name="Text Box 4"/>
          <p:cNvSpPr/>
          <p:nvPr/>
        </p:nvSpPr>
        <p:spPr>
          <a:xfrm>
            <a:off x="785880" y="1332000"/>
            <a:ext cx="3276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Coller du tube PVC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244" name="Group 15"/>
          <p:cNvGrpSpPr/>
          <p:nvPr/>
        </p:nvGrpSpPr>
        <p:grpSpPr>
          <a:xfrm>
            <a:off x="557280" y="1278000"/>
            <a:ext cx="6083280" cy="587160"/>
            <a:chOff x="557280" y="1278000"/>
            <a:chExt cx="6083280" cy="587160"/>
          </a:xfrm>
        </p:grpSpPr>
        <p:sp>
          <p:nvSpPr>
            <p:cNvPr id="245" name="Rectangle 5"/>
            <p:cNvSpPr/>
            <p:nvPr/>
          </p:nvSpPr>
          <p:spPr>
            <a:xfrm>
              <a:off x="557280" y="1278000"/>
              <a:ext cx="3580920" cy="587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46" name="Group 11"/>
            <p:cNvGrpSpPr/>
            <p:nvPr/>
          </p:nvGrpSpPr>
          <p:grpSpPr>
            <a:xfrm>
              <a:off x="4138560" y="1395360"/>
              <a:ext cx="2502000" cy="364680"/>
              <a:chOff x="4138560" y="1395360"/>
              <a:chExt cx="2502000" cy="364680"/>
            </a:xfrm>
          </p:grpSpPr>
          <p:sp>
            <p:nvSpPr>
              <p:cNvPr id="247" name="Text Box 6"/>
              <p:cNvSpPr/>
              <p:nvPr/>
            </p:nvSpPr>
            <p:spPr>
              <a:xfrm>
                <a:off x="5644080" y="1395360"/>
                <a:ext cx="99648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800" b="0" strike="noStrike" spc="-1">
                    <a:solidFill>
                      <a:srgbClr val="FF3300"/>
                    </a:solidFill>
                    <a:latin typeface="Gill Sans MT"/>
                  </a:rPr>
                  <a:t>Fonction</a:t>
                </a:r>
                <a:endParaRPr lang="fr-FR" sz="1800" b="0" strike="noStrike" spc="-1">
                  <a:latin typeface="Arial"/>
                </a:endParaRPr>
              </a:p>
            </p:txBody>
          </p:sp>
          <p:sp>
            <p:nvSpPr>
              <p:cNvPr id="248" name="Line 7"/>
              <p:cNvSpPr/>
              <p:nvPr/>
            </p:nvSpPr>
            <p:spPr>
              <a:xfrm flipH="1">
                <a:off x="4138560" y="1571400"/>
                <a:ext cx="1295280" cy="360"/>
              </a:xfrm>
              <a:prstGeom prst="line">
                <a:avLst/>
              </a:prstGeom>
              <a:ln w="28575">
                <a:solidFill>
                  <a:srgbClr val="000000"/>
                </a:solidFill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249" name="Grouper 24"/>
          <p:cNvGrpSpPr/>
          <p:nvPr/>
        </p:nvGrpSpPr>
        <p:grpSpPr>
          <a:xfrm>
            <a:off x="480960" y="2932200"/>
            <a:ext cx="7597440" cy="3746160"/>
            <a:chOff x="480960" y="2932200"/>
            <a:chExt cx="7597440" cy="3746160"/>
          </a:xfrm>
        </p:grpSpPr>
        <p:sp>
          <p:nvSpPr>
            <p:cNvPr id="250" name="Rectangle 8"/>
            <p:cNvSpPr/>
            <p:nvPr/>
          </p:nvSpPr>
          <p:spPr>
            <a:xfrm>
              <a:off x="480960" y="2932200"/>
              <a:ext cx="6886080" cy="12189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1" name="Group 12"/>
            <p:cNvGrpSpPr/>
            <p:nvPr/>
          </p:nvGrpSpPr>
          <p:grpSpPr>
            <a:xfrm>
              <a:off x="4084560" y="4151520"/>
              <a:ext cx="2490120" cy="516960"/>
              <a:chOff x="4084560" y="4151520"/>
              <a:chExt cx="2490120" cy="516960"/>
            </a:xfrm>
          </p:grpSpPr>
          <p:sp>
            <p:nvSpPr>
              <p:cNvPr id="252" name="Text Box 9"/>
              <p:cNvSpPr/>
              <p:nvPr/>
            </p:nvSpPr>
            <p:spPr>
              <a:xfrm>
                <a:off x="5015880" y="4303800"/>
                <a:ext cx="155880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800" b="0" strike="noStrike" spc="-1">
                    <a:solidFill>
                      <a:srgbClr val="FF3300"/>
                    </a:solidFill>
                    <a:latin typeface="Gill Sans MT"/>
                  </a:rPr>
                  <a:t>Commentaires</a:t>
                </a:r>
                <a:endParaRPr lang="fr-FR" sz="1800" b="0" strike="noStrike" spc="-1">
                  <a:latin typeface="Arial"/>
                </a:endParaRPr>
              </a:p>
            </p:txBody>
          </p:sp>
          <p:sp>
            <p:nvSpPr>
              <p:cNvPr id="253" name="Freeform 10"/>
              <p:cNvSpPr/>
              <p:nvPr/>
            </p:nvSpPr>
            <p:spPr>
              <a:xfrm>
                <a:off x="4084560" y="4151520"/>
                <a:ext cx="640440" cy="38052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40">
                    <a:moveTo>
                      <a:pt x="384" y="240"/>
                    </a:moveTo>
                    <a:lnTo>
                      <a:pt x="0" y="24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54" name="Rectangle 13"/>
            <p:cNvSpPr/>
            <p:nvPr/>
          </p:nvSpPr>
          <p:spPr>
            <a:xfrm>
              <a:off x="3014640" y="6221520"/>
              <a:ext cx="4644720" cy="4568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Freeform 14"/>
            <p:cNvSpPr/>
            <p:nvPr/>
          </p:nvSpPr>
          <p:spPr>
            <a:xfrm>
              <a:off x="6637320" y="4452120"/>
              <a:ext cx="1441080" cy="1985400"/>
            </a:xfrm>
            <a:custGeom>
              <a:avLst/>
              <a:gdLst/>
              <a:ahLst/>
              <a:cxnLst/>
              <a:rect l="l" t="t" r="r" b="b"/>
              <a:pathLst>
                <a:path w="864" h="1440">
                  <a:moveTo>
                    <a:pt x="0" y="0"/>
                  </a:moveTo>
                  <a:lnTo>
                    <a:pt x="864" y="0"/>
                  </a:lnTo>
                  <a:lnTo>
                    <a:pt x="864" y="1440"/>
                  </a:lnTo>
                  <a:lnTo>
                    <a:pt x="672" y="144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6" name="Text Box 19"/>
          <p:cNvSpPr/>
          <p:nvPr/>
        </p:nvSpPr>
        <p:spPr>
          <a:xfrm>
            <a:off x="785880" y="5087880"/>
            <a:ext cx="746712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1. Nettoyer les surfaces à coller avec du papier de verre fin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2. Eventuellement les dégraisser au trichloréthylène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3. Etaler de la colle sur les deux surfaces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4. Emboîter les deux éléments bien à fond et dans la 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   position souhaitée. La colle sèche en quelques minutes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57" name="Text Box 20"/>
          <p:cNvSpPr/>
          <p:nvPr/>
        </p:nvSpPr>
        <p:spPr>
          <a:xfrm>
            <a:off x="785880" y="2954160"/>
            <a:ext cx="617184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Le tube PVC est devenu le matériau courant des évacuations d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’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eau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Une canalisation est constituée ...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58" name="Rectangle 21"/>
          <p:cNvSpPr/>
          <p:nvPr/>
        </p:nvSpPr>
        <p:spPr>
          <a:xfrm>
            <a:off x="165240" y="2093760"/>
            <a:ext cx="79351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(voir  </a:t>
            </a:r>
            <a:r>
              <a:rPr lang="fr-FR" sz="1400" b="1" strike="noStrike" spc="-1">
                <a:solidFill>
                  <a:srgbClr val="9BAFB5"/>
                </a:solidFill>
                <a:latin typeface="Courier New"/>
              </a:rPr>
              <a:t>www.mr-bricolage.fr/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9BAFB5"/>
                </a:solidFill>
                <a:latin typeface="Courier New"/>
              </a:rPr>
              <a:t>     ?cat=espconseil&amp;page=7&amp;chapitre=Plomberie&amp;choix=386&amp;livre=bricolage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ZoneTexte 1"/>
          <p:cNvSpPr/>
          <p:nvPr/>
        </p:nvSpPr>
        <p:spPr>
          <a:xfrm>
            <a:off x="3176280" y="3071880"/>
            <a:ext cx="3916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Palatino Linotype"/>
              </a:rPr>
              <a:t>//</a:t>
            </a: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 La colle sèche en quelques minutes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60" name="Text Box 16"/>
          <p:cNvSpPr/>
          <p:nvPr/>
        </p:nvSpPr>
        <p:spPr>
          <a:xfrm>
            <a:off x="762120" y="1981080"/>
            <a:ext cx="784836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1. Nettoyer les surfaces à coller avec du papier de verre fin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2. </a:t>
            </a:r>
            <a:r>
              <a:rPr lang="fr-FR" sz="1800" b="1" strike="noStrike" spc="-1">
                <a:solidFill>
                  <a:srgbClr val="297FD5"/>
                </a:solidFill>
                <a:latin typeface="Gill Sans MT"/>
              </a:rPr>
              <a:t>Eventuellement</a:t>
            </a:r>
            <a:r>
              <a:rPr lang="fr-FR" sz="1800" b="0" strike="noStrike" spc="-1">
                <a:solidFill>
                  <a:srgbClr val="297FD5"/>
                </a:solidFill>
                <a:latin typeface="Gill Sans MT"/>
              </a:rPr>
              <a:t> 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les dégraisser au trichloréthylène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3. Etaler de la colle sur les deux surfaces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4. Emboîter les deux éléments bien à fond et dans la 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   position souhaitée       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61" name="Text Box 37"/>
          <p:cNvSpPr/>
          <p:nvPr/>
        </p:nvSpPr>
        <p:spPr>
          <a:xfrm>
            <a:off x="977760" y="4803840"/>
            <a:ext cx="3036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Instruction(s) </a:t>
            </a:r>
            <a:r>
              <a:rPr lang="fr-FR" sz="1800" b="1" strike="noStrike" spc="-1">
                <a:solidFill>
                  <a:srgbClr val="FF0000"/>
                </a:solidFill>
                <a:latin typeface="Gill Sans MT"/>
              </a:rPr>
              <a:t>impérative(s)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62" name="Text Box 38"/>
          <p:cNvSpPr/>
          <p:nvPr/>
        </p:nvSpPr>
        <p:spPr>
          <a:xfrm>
            <a:off x="990720" y="5251320"/>
            <a:ext cx="2901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Instruction </a:t>
            </a:r>
            <a:r>
              <a:rPr lang="fr-FR" sz="1800" b="1" strike="noStrike" spc="-1">
                <a:solidFill>
                  <a:srgbClr val="FF0000"/>
                </a:solidFill>
                <a:latin typeface="Gill Sans MT"/>
              </a:rPr>
              <a:t>conditionnelle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63" name="Text Box 41"/>
          <p:cNvSpPr/>
          <p:nvPr/>
        </p:nvSpPr>
        <p:spPr>
          <a:xfrm>
            <a:off x="1219320" y="457200"/>
            <a:ext cx="3276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Coller du tube PVC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264" name="Group 42"/>
          <p:cNvGrpSpPr/>
          <p:nvPr/>
        </p:nvGrpSpPr>
        <p:grpSpPr>
          <a:xfrm>
            <a:off x="990720" y="403200"/>
            <a:ext cx="6048360" cy="587160"/>
            <a:chOff x="990720" y="403200"/>
            <a:chExt cx="6048360" cy="587160"/>
          </a:xfrm>
        </p:grpSpPr>
        <p:sp>
          <p:nvSpPr>
            <p:cNvPr id="265" name="Rectangle 43"/>
            <p:cNvSpPr/>
            <p:nvPr/>
          </p:nvSpPr>
          <p:spPr>
            <a:xfrm>
              <a:off x="990720" y="403200"/>
              <a:ext cx="3580920" cy="587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66" name="Group 44"/>
            <p:cNvGrpSpPr/>
            <p:nvPr/>
          </p:nvGrpSpPr>
          <p:grpSpPr>
            <a:xfrm>
              <a:off x="4572000" y="520560"/>
              <a:ext cx="2467080" cy="364680"/>
              <a:chOff x="4572000" y="520560"/>
              <a:chExt cx="2467080" cy="364680"/>
            </a:xfrm>
          </p:grpSpPr>
          <p:sp>
            <p:nvSpPr>
              <p:cNvPr id="267" name="Text Box 45"/>
              <p:cNvSpPr/>
              <p:nvPr/>
            </p:nvSpPr>
            <p:spPr>
              <a:xfrm>
                <a:off x="6111360" y="520560"/>
                <a:ext cx="92772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800" b="0" strike="noStrike" spc="-1">
                    <a:solidFill>
                      <a:srgbClr val="FF3300"/>
                    </a:solidFill>
                    <a:latin typeface="Gill Sans MT"/>
                  </a:rPr>
                  <a:t>Objectif</a:t>
                </a:r>
                <a:endParaRPr lang="fr-FR" sz="1800" b="0" strike="noStrike" spc="-1">
                  <a:latin typeface="Arial"/>
                </a:endParaRPr>
              </a:p>
            </p:txBody>
          </p:sp>
          <p:sp>
            <p:nvSpPr>
              <p:cNvPr id="268" name="Line 46"/>
              <p:cNvSpPr/>
              <p:nvPr/>
            </p:nvSpPr>
            <p:spPr>
              <a:xfrm flipH="1">
                <a:off x="4572000" y="696600"/>
                <a:ext cx="1295280" cy="360"/>
              </a:xfrm>
              <a:prstGeom prst="line">
                <a:avLst/>
              </a:prstGeom>
              <a:ln w="28575">
                <a:solidFill>
                  <a:srgbClr val="000000"/>
                </a:solidFill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69" name="Rectangle 47"/>
          <p:cNvSpPr/>
          <p:nvPr/>
        </p:nvSpPr>
        <p:spPr>
          <a:xfrm>
            <a:off x="598680" y="1219320"/>
            <a:ext cx="79351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(voir  </a:t>
            </a:r>
            <a:r>
              <a:rPr lang="fr-FR" sz="1400" b="1" strike="noStrike" spc="-1">
                <a:solidFill>
                  <a:srgbClr val="9BAFB5"/>
                </a:solidFill>
                <a:latin typeface="Courier New"/>
              </a:rPr>
              <a:t>www.mr-bricolage.fr/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9BAFB5"/>
                </a:solidFill>
                <a:latin typeface="Courier New"/>
              </a:rPr>
              <a:t>     ?cat=espconseil&amp;page=7&amp;chapitre=Plomberie&amp;choix=386&amp;livre=bricolage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70" name="ZoneTexte 2"/>
          <p:cNvSpPr/>
          <p:nvPr/>
        </p:nvSpPr>
        <p:spPr>
          <a:xfrm>
            <a:off x="6146640" y="2249640"/>
            <a:ext cx="202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latin typeface="Palatino Linotype"/>
              </a:rPr>
              <a:t>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71" name="ZoneTexte 32"/>
          <p:cNvSpPr/>
          <p:nvPr/>
        </p:nvSpPr>
        <p:spPr>
          <a:xfrm>
            <a:off x="6715080" y="1981080"/>
            <a:ext cx="202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latin typeface="Palatino Linotype"/>
              </a:rPr>
              <a:t>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72" name="ZoneTexte 33"/>
          <p:cNvSpPr/>
          <p:nvPr/>
        </p:nvSpPr>
        <p:spPr>
          <a:xfrm>
            <a:off x="4861080" y="2535120"/>
            <a:ext cx="202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latin typeface="Palatino Linotype"/>
              </a:rPr>
              <a:t>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73" name="ZoneTexte 34"/>
          <p:cNvSpPr/>
          <p:nvPr/>
        </p:nvSpPr>
        <p:spPr>
          <a:xfrm>
            <a:off x="2919240" y="3081240"/>
            <a:ext cx="202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latin typeface="Palatino Linotype"/>
              </a:rPr>
              <a:t>;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274" name="Grouper 9"/>
          <p:cNvGrpSpPr/>
          <p:nvPr/>
        </p:nvGrpSpPr>
        <p:grpSpPr>
          <a:xfrm>
            <a:off x="2916360" y="3121200"/>
            <a:ext cx="5749560" cy="1143000"/>
            <a:chOff x="2916360" y="3121200"/>
            <a:chExt cx="5749560" cy="1143000"/>
          </a:xfrm>
        </p:grpSpPr>
        <p:sp>
          <p:nvSpPr>
            <p:cNvPr id="275" name="Ellipse 3"/>
            <p:cNvSpPr/>
            <p:nvPr/>
          </p:nvSpPr>
          <p:spPr>
            <a:xfrm>
              <a:off x="3134520" y="3121200"/>
              <a:ext cx="325440" cy="279720"/>
            </a:xfrm>
            <a:prstGeom prst="ellipse">
              <a:avLst/>
            </a:prstGeom>
            <a:noFill/>
            <a:ln>
              <a:solidFill>
                <a:srgbClr val="F6A21D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grpSp>
          <p:nvGrpSpPr>
            <p:cNvPr id="276" name="Grouper 8"/>
            <p:cNvGrpSpPr/>
            <p:nvPr/>
          </p:nvGrpSpPr>
          <p:grpSpPr>
            <a:xfrm>
              <a:off x="2916360" y="3401640"/>
              <a:ext cx="5749560" cy="862560"/>
              <a:chOff x="2916360" y="3401640"/>
              <a:chExt cx="5749560" cy="862560"/>
            </a:xfrm>
          </p:grpSpPr>
          <p:sp>
            <p:nvSpPr>
              <p:cNvPr id="277" name="ZoneTexte 4"/>
              <p:cNvSpPr/>
              <p:nvPr/>
            </p:nvSpPr>
            <p:spPr>
              <a:xfrm>
                <a:off x="2916360" y="3625200"/>
                <a:ext cx="5749560" cy="639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800" b="0" strike="noStrike" spc="-1">
                    <a:solidFill>
                      <a:srgbClr val="000000"/>
                    </a:solidFill>
                    <a:latin typeface="Palatino Linotype"/>
                  </a:rPr>
                  <a:t>Marque de commentaire(s). Tout ce qui suit n’est pas pris en compte. Aide le développeur!</a:t>
                </a:r>
                <a:endParaRPr lang="fr-FR" sz="1800" b="0" strike="noStrike" spc="-1">
                  <a:latin typeface="Arial"/>
                </a:endParaRPr>
              </a:p>
            </p:txBody>
          </p:sp>
          <p:sp>
            <p:nvSpPr>
              <p:cNvPr id="278" name="Connecteur droit avec flèche 6"/>
              <p:cNvSpPr/>
              <p:nvPr/>
            </p:nvSpPr>
            <p:spPr>
              <a:xfrm flipV="1">
                <a:off x="3295800" y="3401280"/>
                <a:ext cx="360" cy="2235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F6A21D"/>
                </a:solidFill>
                <a:round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</p:grpSp>
      </p:grpSp>
      <p:grpSp>
        <p:nvGrpSpPr>
          <p:cNvPr id="279" name="Grouper 5"/>
          <p:cNvGrpSpPr/>
          <p:nvPr/>
        </p:nvGrpSpPr>
        <p:grpSpPr>
          <a:xfrm>
            <a:off x="473040" y="2152440"/>
            <a:ext cx="517320" cy="2840040"/>
            <a:chOff x="473040" y="2152440"/>
            <a:chExt cx="517320" cy="2840040"/>
          </a:xfrm>
        </p:grpSpPr>
        <p:sp>
          <p:nvSpPr>
            <p:cNvPr id="280" name="Connecteur droit 12"/>
            <p:cNvSpPr/>
            <p:nvPr/>
          </p:nvSpPr>
          <p:spPr>
            <a:xfrm>
              <a:off x="474480" y="2152440"/>
              <a:ext cx="9360" cy="2840040"/>
            </a:xfrm>
            <a:prstGeom prst="line">
              <a:avLst/>
            </a:prstGeom>
            <a:ln>
              <a:solidFill>
                <a:srgbClr val="F6A21D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1" name="Connecteur droit 14"/>
            <p:cNvSpPr/>
            <p:nvPr/>
          </p:nvSpPr>
          <p:spPr>
            <a:xfrm flipV="1">
              <a:off x="474480" y="4987800"/>
              <a:ext cx="515880" cy="4680"/>
            </a:xfrm>
            <a:prstGeom prst="line">
              <a:avLst/>
            </a:prstGeom>
            <a:ln>
              <a:solidFill>
                <a:srgbClr val="F6A21D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2" name="Connecteur droit avec flèche 16"/>
            <p:cNvSpPr/>
            <p:nvPr/>
          </p:nvSpPr>
          <p:spPr>
            <a:xfrm>
              <a:off x="484200" y="2152800"/>
              <a:ext cx="277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F6A21D"/>
              </a:solidFill>
              <a:round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3" name="Connecteur droit avec flèche 50"/>
            <p:cNvSpPr/>
            <p:nvPr/>
          </p:nvSpPr>
          <p:spPr>
            <a:xfrm>
              <a:off x="498600" y="2722680"/>
              <a:ext cx="277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F6A21D"/>
              </a:solidFill>
              <a:round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4" name="Connecteur droit avec flèche 51"/>
            <p:cNvSpPr/>
            <p:nvPr/>
          </p:nvSpPr>
          <p:spPr>
            <a:xfrm>
              <a:off x="473040" y="2981160"/>
              <a:ext cx="277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F6A21D"/>
              </a:solidFill>
              <a:round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grpSp>
        <p:nvGrpSpPr>
          <p:cNvPr id="285" name="Grouper 23"/>
          <p:cNvGrpSpPr/>
          <p:nvPr/>
        </p:nvGrpSpPr>
        <p:grpSpPr>
          <a:xfrm>
            <a:off x="193320" y="2452680"/>
            <a:ext cx="797040" cy="2982600"/>
            <a:chOff x="193320" y="2452680"/>
            <a:chExt cx="797040" cy="2982600"/>
          </a:xfrm>
        </p:grpSpPr>
        <p:sp>
          <p:nvSpPr>
            <p:cNvPr id="286" name="Connecteur droit 18"/>
            <p:cNvSpPr/>
            <p:nvPr/>
          </p:nvSpPr>
          <p:spPr>
            <a:xfrm>
              <a:off x="193320" y="2452680"/>
              <a:ext cx="19080" cy="2976480"/>
            </a:xfrm>
            <a:prstGeom prst="line">
              <a:avLst/>
            </a:prstGeom>
            <a:ln>
              <a:solidFill>
                <a:srgbClr val="FFFF00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7" name="Connecteur droit 20"/>
            <p:cNvSpPr/>
            <p:nvPr/>
          </p:nvSpPr>
          <p:spPr>
            <a:xfrm>
              <a:off x="212400" y="5429160"/>
              <a:ext cx="777960" cy="6120"/>
            </a:xfrm>
            <a:prstGeom prst="line">
              <a:avLst/>
            </a:prstGeom>
            <a:ln>
              <a:solidFill>
                <a:srgbClr val="FFFF00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8" name="Connecteur droit avec flèche 22"/>
            <p:cNvSpPr/>
            <p:nvPr/>
          </p:nvSpPr>
          <p:spPr>
            <a:xfrm>
              <a:off x="193680" y="2452680"/>
              <a:ext cx="5569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FFFF00"/>
              </a:solidFill>
              <a:round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289" name="Ellipse 1"/>
          <p:cNvSpPr/>
          <p:nvPr/>
        </p:nvSpPr>
        <p:spPr>
          <a:xfrm>
            <a:off x="6715080" y="1981080"/>
            <a:ext cx="399600" cy="369360"/>
          </a:xfrm>
          <a:prstGeom prst="ellipse">
            <a:avLst/>
          </a:prstGeom>
          <a:noFill/>
          <a:ln>
            <a:solidFill>
              <a:srgbClr val="B5771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onnecteur droit avec flèche 4"/>
          <p:cNvSpPr/>
          <p:nvPr/>
        </p:nvSpPr>
        <p:spPr>
          <a:xfrm flipH="1" flipV="1">
            <a:off x="6918480" y="2451960"/>
            <a:ext cx="871200" cy="2211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6A21D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ZoneTexte 7"/>
          <p:cNvSpPr/>
          <p:nvPr/>
        </p:nvSpPr>
        <p:spPr>
          <a:xfrm>
            <a:off x="6918480" y="4803840"/>
            <a:ext cx="18666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Marqueur de fin d’instruction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8"/>
          <p:cNvSpPr/>
          <p:nvPr/>
        </p:nvSpPr>
        <p:spPr>
          <a:xfrm>
            <a:off x="938520" y="685800"/>
            <a:ext cx="2432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Quelle est la condition ?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293" name="Group 14"/>
          <p:cNvGrpSpPr/>
          <p:nvPr/>
        </p:nvGrpSpPr>
        <p:grpSpPr>
          <a:xfrm>
            <a:off x="1350360" y="1774800"/>
            <a:ext cx="3213720" cy="869040"/>
            <a:chOff x="1350360" y="1774800"/>
            <a:chExt cx="3213720" cy="869040"/>
          </a:xfrm>
        </p:grpSpPr>
        <p:sp>
          <p:nvSpPr>
            <p:cNvPr id="294" name="Freeform 10"/>
            <p:cNvSpPr/>
            <p:nvPr/>
          </p:nvSpPr>
          <p:spPr>
            <a:xfrm>
              <a:off x="1596600" y="1774800"/>
              <a:ext cx="2547000" cy="151920"/>
            </a:xfrm>
            <a:custGeom>
              <a:avLst/>
              <a:gdLst/>
              <a:ahLst/>
              <a:cxnLst/>
              <a:rect l="l" t="t" r="r" b="b"/>
              <a:pathLst>
                <a:path w="1824" h="96">
                  <a:moveTo>
                    <a:pt x="0" y="0"/>
                  </a:moveTo>
                  <a:lnTo>
                    <a:pt x="0" y="96"/>
                  </a:lnTo>
                  <a:lnTo>
                    <a:pt x="1824" y="96"/>
                  </a:lnTo>
                  <a:lnTo>
                    <a:pt x="182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Line 12"/>
            <p:cNvSpPr/>
            <p:nvPr/>
          </p:nvSpPr>
          <p:spPr>
            <a:xfrm>
              <a:off x="2869920" y="1927080"/>
              <a:ext cx="360" cy="1522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Text Box 13"/>
            <p:cNvSpPr/>
            <p:nvPr/>
          </p:nvSpPr>
          <p:spPr>
            <a:xfrm>
              <a:off x="1350360" y="2278800"/>
              <a:ext cx="321372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FF3300"/>
                  </a:solidFill>
                  <a:latin typeface="Gill Sans MT"/>
                </a:rPr>
                <a:t>expression logique</a:t>
              </a: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 (vrai ou faux)</a:t>
              </a:r>
              <a:endParaRPr lang="fr-FR" sz="1800" b="0" strike="noStrike" spc="-1">
                <a:latin typeface="Arial"/>
              </a:endParaRPr>
            </a:p>
          </p:txBody>
        </p:sp>
      </p:grpSp>
      <p:sp>
        <p:nvSpPr>
          <p:cNvPr id="297" name="Rectangle 17"/>
          <p:cNvSpPr/>
          <p:nvPr/>
        </p:nvSpPr>
        <p:spPr>
          <a:xfrm>
            <a:off x="1470600" y="1403280"/>
            <a:ext cx="47955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297FD5"/>
                </a:solidFill>
                <a:latin typeface="Gill Sans MT"/>
              </a:rPr>
              <a:t>si</a:t>
            </a:r>
            <a:r>
              <a:rPr lang="fr-FR" sz="1800" b="0" strike="noStrike" spc="-1">
                <a:solidFill>
                  <a:srgbClr val="FF3300"/>
                </a:solidFill>
                <a:latin typeface="Gill Sans MT"/>
              </a:rPr>
              <a:t> les surfaces sont grasses, </a:t>
            </a:r>
            <a:r>
              <a:rPr lang="fr-FR" sz="1800" b="0" strike="noStrike" spc="-1">
                <a:solidFill>
                  <a:srgbClr val="297FD5"/>
                </a:solidFill>
                <a:latin typeface="Gill Sans MT"/>
              </a:rPr>
              <a:t>alors 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les dégraisser</a:t>
            </a:r>
            <a:r>
              <a:rPr lang="fr-FR" sz="1800" b="0" strike="noStrike" spc="-1">
                <a:solidFill>
                  <a:srgbClr val="FF3300"/>
                </a:solidFill>
                <a:latin typeface="Gill Sans MT"/>
              </a:rPr>
              <a:t> ...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8" name="Text Box 18"/>
          <p:cNvSpPr/>
          <p:nvPr/>
        </p:nvSpPr>
        <p:spPr>
          <a:xfrm>
            <a:off x="1548000" y="3429000"/>
            <a:ext cx="135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sinon RIEN !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9" name="Text Box 19"/>
          <p:cNvSpPr/>
          <p:nvPr/>
        </p:nvSpPr>
        <p:spPr>
          <a:xfrm>
            <a:off x="1514160" y="2946240"/>
            <a:ext cx="10648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et sinon ?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00" name="Text Box 20"/>
          <p:cNvSpPr/>
          <p:nvPr/>
        </p:nvSpPr>
        <p:spPr>
          <a:xfrm>
            <a:off x="896040" y="4191120"/>
            <a:ext cx="13759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Cas général :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01" name="Text Box 21"/>
          <p:cNvSpPr/>
          <p:nvPr/>
        </p:nvSpPr>
        <p:spPr>
          <a:xfrm>
            <a:off x="1610640" y="4800600"/>
            <a:ext cx="48888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- plusieurs actions à enchaîner si condition remplie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02" name="Text Box 23"/>
          <p:cNvSpPr/>
          <p:nvPr/>
        </p:nvSpPr>
        <p:spPr>
          <a:xfrm>
            <a:off x="1542960" y="5257800"/>
            <a:ext cx="5757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- plusieurs </a:t>
            </a:r>
            <a:r>
              <a:rPr lang="fr-FR" sz="1800" b="1" strike="noStrike" spc="-1">
                <a:solidFill>
                  <a:srgbClr val="000000"/>
                </a:solidFill>
                <a:latin typeface="Gill Sans MT"/>
              </a:rPr>
              <a:t>autres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actions à enchaîner dans le cas contraire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03" name="Text Box 24"/>
          <p:cNvSpPr/>
          <p:nvPr/>
        </p:nvSpPr>
        <p:spPr>
          <a:xfrm>
            <a:off x="1592640" y="5715000"/>
            <a:ext cx="55850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- dans tous les cas reprendre ensuite le traitement normal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 Box 3"/>
          <p:cNvSpPr/>
          <p:nvPr/>
        </p:nvSpPr>
        <p:spPr>
          <a:xfrm>
            <a:off x="1078560" y="1449360"/>
            <a:ext cx="12783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Action1;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Action2;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305" name="Group 23"/>
          <p:cNvGrpSpPr/>
          <p:nvPr/>
        </p:nvGrpSpPr>
        <p:grpSpPr>
          <a:xfrm>
            <a:off x="787320" y="1312920"/>
            <a:ext cx="5488920" cy="1294920"/>
            <a:chOff x="787320" y="1312920"/>
            <a:chExt cx="5488920" cy="1294920"/>
          </a:xfrm>
        </p:grpSpPr>
        <p:sp>
          <p:nvSpPr>
            <p:cNvPr id="306" name="Rectangle 4"/>
            <p:cNvSpPr/>
            <p:nvPr/>
          </p:nvSpPr>
          <p:spPr>
            <a:xfrm>
              <a:off x="787320" y="1312920"/>
              <a:ext cx="2209320" cy="12949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Text Box 6"/>
            <p:cNvSpPr/>
            <p:nvPr/>
          </p:nvSpPr>
          <p:spPr>
            <a:xfrm>
              <a:off x="3861000" y="1754280"/>
              <a:ext cx="24152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A faire dans tous les cas</a:t>
              </a:r>
              <a:endParaRPr lang="fr-FR" sz="1800" b="0" strike="noStrike" spc="-1">
                <a:latin typeface="Arial"/>
              </a:endParaRPr>
            </a:p>
          </p:txBody>
        </p:sp>
      </p:grpSp>
      <p:grpSp>
        <p:nvGrpSpPr>
          <p:cNvPr id="308" name="Group 16"/>
          <p:cNvGrpSpPr/>
          <p:nvPr/>
        </p:nvGrpSpPr>
        <p:grpSpPr>
          <a:xfrm>
            <a:off x="787320" y="2735280"/>
            <a:ext cx="6479280" cy="1371240"/>
            <a:chOff x="787320" y="2735280"/>
            <a:chExt cx="6479280" cy="1371240"/>
          </a:xfrm>
        </p:grpSpPr>
        <p:sp>
          <p:nvSpPr>
            <p:cNvPr id="309" name="Rectangle 5"/>
            <p:cNvSpPr/>
            <p:nvPr/>
          </p:nvSpPr>
          <p:spPr>
            <a:xfrm>
              <a:off x="787320" y="2735280"/>
              <a:ext cx="2209320" cy="1371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Text Box 10"/>
            <p:cNvSpPr/>
            <p:nvPr/>
          </p:nvSpPr>
          <p:spPr>
            <a:xfrm>
              <a:off x="3747600" y="3038400"/>
              <a:ext cx="3519000" cy="63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A faire si </a:t>
              </a:r>
              <a:r>
                <a:rPr lang="fr-FR" sz="1800" b="1" strike="noStrike" spc="-1">
                  <a:solidFill>
                    <a:srgbClr val="000000"/>
                  </a:solidFill>
                  <a:latin typeface="Gill Sans MT"/>
                </a:rPr>
                <a:t>une certaine</a:t>
              </a: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 condition 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est vraie</a:t>
              </a:r>
              <a:endParaRPr lang="fr-FR" sz="1800" b="0" strike="noStrike" spc="-1">
                <a:latin typeface="Arial"/>
              </a:endParaRPr>
            </a:p>
          </p:txBody>
        </p:sp>
      </p:grpSp>
      <p:grpSp>
        <p:nvGrpSpPr>
          <p:cNvPr id="311" name="Group 17"/>
          <p:cNvGrpSpPr/>
          <p:nvPr/>
        </p:nvGrpSpPr>
        <p:grpSpPr>
          <a:xfrm>
            <a:off x="787320" y="4208400"/>
            <a:ext cx="6385680" cy="1371240"/>
            <a:chOff x="787320" y="4208400"/>
            <a:chExt cx="6385680" cy="1371240"/>
          </a:xfrm>
        </p:grpSpPr>
        <p:sp>
          <p:nvSpPr>
            <p:cNvPr id="312" name="Text Box 11"/>
            <p:cNvSpPr/>
            <p:nvPr/>
          </p:nvSpPr>
          <p:spPr>
            <a:xfrm>
              <a:off x="3705840" y="4486320"/>
              <a:ext cx="3467160" cy="63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A faire si </a:t>
              </a:r>
              <a:r>
                <a:rPr lang="fr-FR" sz="1800" b="1" strike="noStrike" spc="-1">
                  <a:solidFill>
                    <a:srgbClr val="000000"/>
                  </a:solidFill>
                  <a:latin typeface="Gill Sans MT"/>
                </a:rPr>
                <a:t>cette même</a:t>
              </a: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 condition 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est fausse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313" name="Rectangle 12"/>
            <p:cNvSpPr/>
            <p:nvPr/>
          </p:nvSpPr>
          <p:spPr>
            <a:xfrm>
              <a:off x="787320" y="4208400"/>
              <a:ext cx="2209320" cy="1371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4" name="Group 18"/>
          <p:cNvGrpSpPr/>
          <p:nvPr/>
        </p:nvGrpSpPr>
        <p:grpSpPr>
          <a:xfrm>
            <a:off x="787320" y="5732640"/>
            <a:ext cx="5488920" cy="533160"/>
            <a:chOff x="787320" y="5732640"/>
            <a:chExt cx="5488920" cy="533160"/>
          </a:xfrm>
        </p:grpSpPr>
        <p:sp>
          <p:nvSpPr>
            <p:cNvPr id="315" name="Text Box 8"/>
            <p:cNvSpPr/>
            <p:nvPr/>
          </p:nvSpPr>
          <p:spPr>
            <a:xfrm>
              <a:off x="3861000" y="5781600"/>
              <a:ext cx="24152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A faire dans tous les cas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316" name="Rectangle 13"/>
            <p:cNvSpPr/>
            <p:nvPr/>
          </p:nvSpPr>
          <p:spPr>
            <a:xfrm>
              <a:off x="787320" y="5732640"/>
              <a:ext cx="2209320" cy="533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7" name="Text Box 20"/>
          <p:cNvSpPr/>
          <p:nvPr/>
        </p:nvSpPr>
        <p:spPr>
          <a:xfrm>
            <a:off x="1078560" y="2897280"/>
            <a:ext cx="12783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Action3;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Action4;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8" name="Text Box 21"/>
          <p:cNvSpPr/>
          <p:nvPr/>
        </p:nvSpPr>
        <p:spPr>
          <a:xfrm>
            <a:off x="1078560" y="4361040"/>
            <a:ext cx="12783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Action5;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Action6;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9" name="Text Box 22"/>
          <p:cNvSpPr/>
          <p:nvPr/>
        </p:nvSpPr>
        <p:spPr>
          <a:xfrm>
            <a:off x="1078560" y="5792760"/>
            <a:ext cx="1278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Action7;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20" name="ZoneTexte 19"/>
          <p:cNvSpPr/>
          <p:nvPr/>
        </p:nvSpPr>
        <p:spPr>
          <a:xfrm>
            <a:off x="777960" y="635040"/>
            <a:ext cx="59418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En général: 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 Box 3"/>
          <p:cNvSpPr/>
          <p:nvPr/>
        </p:nvSpPr>
        <p:spPr>
          <a:xfrm>
            <a:off x="865080" y="1704960"/>
            <a:ext cx="210132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VerifierVie;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VerifierArmes;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322" name="Group 23"/>
          <p:cNvGrpSpPr/>
          <p:nvPr/>
        </p:nvGrpSpPr>
        <p:grpSpPr>
          <a:xfrm>
            <a:off x="787320" y="1568520"/>
            <a:ext cx="5488920" cy="1294920"/>
            <a:chOff x="787320" y="1568520"/>
            <a:chExt cx="5488920" cy="1294920"/>
          </a:xfrm>
        </p:grpSpPr>
        <p:sp>
          <p:nvSpPr>
            <p:cNvPr id="323" name="Rectangle 3"/>
            <p:cNvSpPr/>
            <p:nvPr/>
          </p:nvSpPr>
          <p:spPr>
            <a:xfrm>
              <a:off x="787320" y="1568520"/>
              <a:ext cx="2209320" cy="12949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Text Box 6"/>
            <p:cNvSpPr/>
            <p:nvPr/>
          </p:nvSpPr>
          <p:spPr>
            <a:xfrm>
              <a:off x="3861000" y="2009880"/>
              <a:ext cx="24152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A faire dans tous les cas</a:t>
              </a:r>
              <a:endParaRPr lang="fr-FR" sz="1800" b="0" strike="noStrike" spc="-1">
                <a:latin typeface="Arial"/>
              </a:endParaRPr>
            </a:p>
          </p:txBody>
        </p:sp>
      </p:grpSp>
      <p:grpSp>
        <p:nvGrpSpPr>
          <p:cNvPr id="325" name="Group 16"/>
          <p:cNvGrpSpPr/>
          <p:nvPr/>
        </p:nvGrpSpPr>
        <p:grpSpPr>
          <a:xfrm>
            <a:off x="787320" y="2990880"/>
            <a:ext cx="6479280" cy="1371240"/>
            <a:chOff x="787320" y="2990880"/>
            <a:chExt cx="6479280" cy="1371240"/>
          </a:xfrm>
        </p:grpSpPr>
        <p:sp>
          <p:nvSpPr>
            <p:cNvPr id="326" name="Rectangle 5"/>
            <p:cNvSpPr/>
            <p:nvPr/>
          </p:nvSpPr>
          <p:spPr>
            <a:xfrm>
              <a:off x="787320" y="2990880"/>
              <a:ext cx="2209320" cy="1371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Text Box 10"/>
            <p:cNvSpPr/>
            <p:nvPr/>
          </p:nvSpPr>
          <p:spPr>
            <a:xfrm>
              <a:off x="3747600" y="3294000"/>
              <a:ext cx="3519000" cy="63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A faire si </a:t>
              </a:r>
              <a:r>
                <a:rPr lang="fr-FR" sz="1800" b="1" strike="noStrike" spc="-1">
                  <a:solidFill>
                    <a:srgbClr val="000000"/>
                  </a:solidFill>
                  <a:latin typeface="Gill Sans MT"/>
                </a:rPr>
                <a:t>une certaine</a:t>
              </a: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 condition 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est vraie</a:t>
              </a:r>
              <a:endParaRPr lang="fr-FR" sz="1800" b="0" strike="noStrike" spc="-1">
                <a:latin typeface="Arial"/>
              </a:endParaRPr>
            </a:p>
          </p:txBody>
        </p:sp>
      </p:grpSp>
      <p:grpSp>
        <p:nvGrpSpPr>
          <p:cNvPr id="328" name="Group 17"/>
          <p:cNvGrpSpPr/>
          <p:nvPr/>
        </p:nvGrpSpPr>
        <p:grpSpPr>
          <a:xfrm>
            <a:off x="787320" y="4464000"/>
            <a:ext cx="6385680" cy="1371240"/>
            <a:chOff x="787320" y="4464000"/>
            <a:chExt cx="6385680" cy="1371240"/>
          </a:xfrm>
        </p:grpSpPr>
        <p:sp>
          <p:nvSpPr>
            <p:cNvPr id="329" name="Text Box 11"/>
            <p:cNvSpPr/>
            <p:nvPr/>
          </p:nvSpPr>
          <p:spPr>
            <a:xfrm>
              <a:off x="3705840" y="4741920"/>
              <a:ext cx="3467160" cy="63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A faire si </a:t>
              </a:r>
              <a:r>
                <a:rPr lang="fr-FR" sz="1800" b="1" strike="noStrike" spc="-1">
                  <a:solidFill>
                    <a:srgbClr val="000000"/>
                  </a:solidFill>
                  <a:latin typeface="Gill Sans MT"/>
                </a:rPr>
                <a:t>cette même</a:t>
              </a: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 condition 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est fausse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330" name="Rectangle 12"/>
            <p:cNvSpPr/>
            <p:nvPr/>
          </p:nvSpPr>
          <p:spPr>
            <a:xfrm>
              <a:off x="787320" y="4464000"/>
              <a:ext cx="2209320" cy="1371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31" name="Group 18"/>
          <p:cNvGrpSpPr/>
          <p:nvPr/>
        </p:nvGrpSpPr>
        <p:grpSpPr>
          <a:xfrm>
            <a:off x="787320" y="5987880"/>
            <a:ext cx="5488920" cy="533160"/>
            <a:chOff x="787320" y="5987880"/>
            <a:chExt cx="5488920" cy="533160"/>
          </a:xfrm>
        </p:grpSpPr>
        <p:sp>
          <p:nvSpPr>
            <p:cNvPr id="332" name="Text Box 8"/>
            <p:cNvSpPr/>
            <p:nvPr/>
          </p:nvSpPr>
          <p:spPr>
            <a:xfrm>
              <a:off x="3861000" y="6037200"/>
              <a:ext cx="24152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A faire dans tous les cas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333" name="Rectangle 13"/>
            <p:cNvSpPr/>
            <p:nvPr/>
          </p:nvSpPr>
          <p:spPr>
            <a:xfrm>
              <a:off x="787320" y="5987880"/>
              <a:ext cx="2209320" cy="533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34" name="Text Box 20"/>
          <p:cNvSpPr/>
          <p:nvPr/>
        </p:nvSpPr>
        <p:spPr>
          <a:xfrm>
            <a:off x="963360" y="3152880"/>
            <a:ext cx="19641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AttaquerBoss;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…;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5" name="Text Box 21"/>
          <p:cNvSpPr/>
          <p:nvPr/>
        </p:nvSpPr>
        <p:spPr>
          <a:xfrm>
            <a:off x="884160" y="4616280"/>
            <a:ext cx="210132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PrendrePotion;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…;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6" name="Text Box 22"/>
          <p:cNvSpPr/>
          <p:nvPr/>
        </p:nvSpPr>
        <p:spPr>
          <a:xfrm>
            <a:off x="1146600" y="6048360"/>
            <a:ext cx="11412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Partir;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7" name="ZoneTexte 17"/>
          <p:cNvSpPr/>
          <p:nvPr/>
        </p:nvSpPr>
        <p:spPr>
          <a:xfrm>
            <a:off x="787320" y="787320"/>
            <a:ext cx="32968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000000"/>
                </a:solidFill>
                <a:uFillTx/>
                <a:latin typeface="Palatino Linotype"/>
              </a:rPr>
              <a:t>Exemple :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Rectangle 9"/>
          <p:cNvSpPr/>
          <p:nvPr/>
        </p:nvSpPr>
        <p:spPr>
          <a:xfrm>
            <a:off x="380880" y="304920"/>
            <a:ext cx="2087640" cy="82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E.1 représentation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1" strike="noStrike" spc="-1">
                <a:solidFill>
                  <a:srgbClr val="000000"/>
                </a:solidFill>
                <a:latin typeface="Gill Sans MT"/>
              </a:rPr>
              <a:t>graphique</a:t>
            </a: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 </a:t>
            </a:r>
            <a:endParaRPr lang="fr-FR" sz="2000" b="0" strike="noStrike" spc="-1">
              <a:latin typeface="Arial"/>
            </a:endParaRPr>
          </a:p>
        </p:txBody>
      </p:sp>
      <p:grpSp>
        <p:nvGrpSpPr>
          <p:cNvPr id="339" name="Group 35"/>
          <p:cNvGrpSpPr/>
          <p:nvPr/>
        </p:nvGrpSpPr>
        <p:grpSpPr>
          <a:xfrm>
            <a:off x="3398400" y="304920"/>
            <a:ext cx="2314800" cy="1371240"/>
            <a:chOff x="3398400" y="304920"/>
            <a:chExt cx="2314800" cy="1371240"/>
          </a:xfrm>
        </p:grpSpPr>
        <p:sp>
          <p:nvSpPr>
            <p:cNvPr id="340" name="Text Box 2"/>
            <p:cNvSpPr/>
            <p:nvPr/>
          </p:nvSpPr>
          <p:spPr>
            <a:xfrm>
              <a:off x="3398400" y="517680"/>
              <a:ext cx="2314800" cy="100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2000" b="0" strike="noStrike" spc="-1">
                  <a:solidFill>
                    <a:srgbClr val="000000"/>
                  </a:solidFill>
                  <a:latin typeface="Courier New"/>
                </a:rPr>
                <a:t>VerifierVie;</a:t>
              </a:r>
              <a:endParaRPr lang="fr-FR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fr-FR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2000" b="0" strike="noStrike" spc="-1">
                  <a:solidFill>
                    <a:srgbClr val="000000"/>
                  </a:solidFill>
                  <a:latin typeface="Courier New"/>
                </a:rPr>
                <a:t>VerifierArmes;</a:t>
              </a:r>
              <a:endParaRPr lang="fr-FR" sz="2000" b="0" strike="noStrike" spc="-1">
                <a:latin typeface="Arial"/>
              </a:endParaRPr>
            </a:p>
          </p:txBody>
        </p:sp>
        <p:sp>
          <p:nvSpPr>
            <p:cNvPr id="341" name="Rectangle 18"/>
            <p:cNvSpPr/>
            <p:nvPr/>
          </p:nvSpPr>
          <p:spPr>
            <a:xfrm>
              <a:off x="3468600" y="304920"/>
              <a:ext cx="2214360" cy="1371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42" name="Group 47"/>
          <p:cNvGrpSpPr/>
          <p:nvPr/>
        </p:nvGrpSpPr>
        <p:grpSpPr>
          <a:xfrm>
            <a:off x="914400" y="2514600"/>
            <a:ext cx="3428640" cy="2361960"/>
            <a:chOff x="914400" y="2514600"/>
            <a:chExt cx="3428640" cy="2361960"/>
          </a:xfrm>
        </p:grpSpPr>
        <p:sp>
          <p:nvSpPr>
            <p:cNvPr id="343" name="Rectangle 4"/>
            <p:cNvSpPr/>
            <p:nvPr/>
          </p:nvSpPr>
          <p:spPr>
            <a:xfrm>
              <a:off x="914400" y="3505320"/>
              <a:ext cx="3428640" cy="1371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Text Box 6"/>
            <p:cNvSpPr/>
            <p:nvPr/>
          </p:nvSpPr>
          <p:spPr>
            <a:xfrm>
              <a:off x="1602360" y="3666960"/>
              <a:ext cx="2162160" cy="100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2000" b="0" strike="noStrike" spc="-1">
                  <a:solidFill>
                    <a:srgbClr val="000000"/>
                  </a:solidFill>
                  <a:latin typeface="Courier New"/>
                </a:rPr>
                <a:t>AttaquerBoss;</a:t>
              </a:r>
              <a:endParaRPr lang="fr-FR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2000" b="0" strike="noStrike" spc="-1">
                  <a:solidFill>
                    <a:srgbClr val="000000"/>
                  </a:solidFill>
                  <a:latin typeface="Courier New"/>
                </a:rPr>
                <a:t>…;</a:t>
              </a:r>
              <a:endParaRPr lang="fr-FR" sz="2000" b="0" strike="noStrike" spc="-1">
                <a:latin typeface="Arial"/>
              </a:endParaRPr>
            </a:p>
          </p:txBody>
        </p:sp>
        <p:sp>
          <p:nvSpPr>
            <p:cNvPr id="345" name="Freeform 25"/>
            <p:cNvSpPr/>
            <p:nvPr/>
          </p:nvSpPr>
          <p:spPr>
            <a:xfrm>
              <a:off x="2362320" y="2514600"/>
              <a:ext cx="685440" cy="990360"/>
            </a:xfrm>
            <a:custGeom>
              <a:avLst/>
              <a:gdLst/>
              <a:ahLst/>
              <a:cxnLst/>
              <a:rect l="l" t="t" r="r" b="b"/>
              <a:pathLst>
                <a:path w="432" h="624">
                  <a:moveTo>
                    <a:pt x="432" y="0"/>
                  </a:moveTo>
                  <a:lnTo>
                    <a:pt x="0" y="0"/>
                  </a:lnTo>
                  <a:lnTo>
                    <a:pt x="0" y="62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Rectangle 27"/>
            <p:cNvSpPr/>
            <p:nvPr/>
          </p:nvSpPr>
          <p:spPr>
            <a:xfrm>
              <a:off x="2049120" y="2681280"/>
              <a:ext cx="740520" cy="51696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Ctr="1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800" b="1" strike="noStrike" spc="-1">
                  <a:solidFill>
                    <a:srgbClr val="FF0000"/>
                  </a:solidFill>
                  <a:latin typeface="Gill Sans MT"/>
                </a:rPr>
                <a:t>oui</a:t>
              </a:r>
              <a:endParaRPr lang="fr-FR" sz="2800" b="0" strike="noStrike" spc="-1">
                <a:latin typeface="Arial"/>
              </a:endParaRPr>
            </a:p>
          </p:txBody>
        </p:sp>
      </p:grpSp>
      <p:grpSp>
        <p:nvGrpSpPr>
          <p:cNvPr id="347" name="Group 48"/>
          <p:cNvGrpSpPr/>
          <p:nvPr/>
        </p:nvGrpSpPr>
        <p:grpSpPr>
          <a:xfrm>
            <a:off x="4921200" y="2514600"/>
            <a:ext cx="3428640" cy="2361960"/>
            <a:chOff x="4921200" y="2514600"/>
            <a:chExt cx="3428640" cy="2361960"/>
          </a:xfrm>
        </p:grpSpPr>
        <p:sp>
          <p:nvSpPr>
            <p:cNvPr id="348" name="Text Box 7"/>
            <p:cNvSpPr/>
            <p:nvPr/>
          </p:nvSpPr>
          <p:spPr>
            <a:xfrm>
              <a:off x="5162040" y="3657600"/>
              <a:ext cx="2314800" cy="100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000" b="0" strike="noStrike" spc="-1">
                  <a:solidFill>
                    <a:srgbClr val="000000"/>
                  </a:solidFill>
                  <a:latin typeface="Courier New"/>
                </a:rPr>
                <a:t>PrendrePotion;</a:t>
              </a:r>
              <a:endParaRPr lang="fr-FR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2000" b="0" strike="noStrike" spc="-1">
                  <a:solidFill>
                    <a:srgbClr val="000000"/>
                  </a:solidFill>
                  <a:latin typeface="Courier New"/>
                </a:rPr>
                <a:t>…;</a:t>
              </a:r>
              <a:endParaRPr lang="fr-FR" sz="2000" b="0" strike="noStrike" spc="-1">
                <a:latin typeface="Arial"/>
              </a:endParaRPr>
            </a:p>
          </p:txBody>
        </p:sp>
        <p:sp>
          <p:nvSpPr>
            <p:cNvPr id="349" name="Rectangle 12"/>
            <p:cNvSpPr/>
            <p:nvPr/>
          </p:nvSpPr>
          <p:spPr>
            <a:xfrm>
              <a:off x="4921200" y="3505320"/>
              <a:ext cx="3428640" cy="1371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Freeform 26"/>
            <p:cNvSpPr/>
            <p:nvPr/>
          </p:nvSpPr>
          <p:spPr>
            <a:xfrm flipH="1">
              <a:off x="6095880" y="2514600"/>
              <a:ext cx="685440" cy="990360"/>
            </a:xfrm>
            <a:custGeom>
              <a:avLst/>
              <a:gdLst/>
              <a:ahLst/>
              <a:cxnLst/>
              <a:rect l="l" t="t" r="r" b="b"/>
              <a:pathLst>
                <a:path w="432" h="624">
                  <a:moveTo>
                    <a:pt x="432" y="0"/>
                  </a:moveTo>
                  <a:lnTo>
                    <a:pt x="0" y="0"/>
                  </a:lnTo>
                  <a:lnTo>
                    <a:pt x="0" y="62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Rectangle 28"/>
            <p:cNvSpPr/>
            <p:nvPr/>
          </p:nvSpPr>
          <p:spPr>
            <a:xfrm>
              <a:off x="6386040" y="2666880"/>
              <a:ext cx="857880" cy="51696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Ctr="1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800" b="1" strike="noStrike" spc="-1">
                  <a:solidFill>
                    <a:srgbClr val="FF0000"/>
                  </a:solidFill>
                  <a:latin typeface="Gill Sans MT"/>
                </a:rPr>
                <a:t>non</a:t>
              </a:r>
              <a:endParaRPr lang="fr-FR" sz="2800" b="0" strike="noStrike" spc="-1">
                <a:latin typeface="Arial"/>
              </a:endParaRPr>
            </a:p>
          </p:txBody>
        </p:sp>
      </p:grpSp>
      <p:sp>
        <p:nvSpPr>
          <p:cNvPr id="352" name="Rectangle 29"/>
          <p:cNvSpPr/>
          <p:nvPr/>
        </p:nvSpPr>
        <p:spPr>
          <a:xfrm>
            <a:off x="306720" y="1371600"/>
            <a:ext cx="18896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(</a:t>
            </a:r>
            <a:r>
              <a:rPr lang="fr-FR" sz="2000" b="0" strike="noStrike" spc="-1">
                <a:solidFill>
                  <a:srgbClr val="FF0000"/>
                </a:solidFill>
                <a:latin typeface="Gill Sans MT"/>
              </a:rPr>
              <a:t>organigramme</a:t>
            </a: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) </a:t>
            </a:r>
            <a:endParaRPr lang="fr-FR" sz="2000" b="0" strike="noStrike" spc="-1">
              <a:latin typeface="Arial"/>
            </a:endParaRPr>
          </a:p>
        </p:txBody>
      </p:sp>
      <p:grpSp>
        <p:nvGrpSpPr>
          <p:cNvPr id="353" name="Group 44"/>
          <p:cNvGrpSpPr/>
          <p:nvPr/>
        </p:nvGrpSpPr>
        <p:grpSpPr>
          <a:xfrm>
            <a:off x="3048120" y="1676160"/>
            <a:ext cx="3047760" cy="1371240"/>
            <a:chOff x="3048120" y="1676160"/>
            <a:chExt cx="3047760" cy="1371240"/>
          </a:xfrm>
        </p:grpSpPr>
        <p:sp>
          <p:nvSpPr>
            <p:cNvPr id="354" name="Text Box 19"/>
            <p:cNvSpPr/>
            <p:nvPr/>
          </p:nvSpPr>
          <p:spPr>
            <a:xfrm>
              <a:off x="3497400" y="2224080"/>
              <a:ext cx="232848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400"/>
                </a:spcBef>
              </a:pPr>
              <a:r>
                <a:rPr lang="fr-FR" sz="2800" b="1" strike="noStrike" spc="-1">
                  <a:solidFill>
                    <a:srgbClr val="000000"/>
                  </a:solidFill>
                  <a:latin typeface="Gill Sans MT"/>
                </a:rPr>
                <a:t>ToutEstOK?</a:t>
              </a:r>
              <a:endParaRPr lang="fr-FR" sz="2800" b="0" strike="noStrike" spc="-1">
                <a:latin typeface="Arial"/>
              </a:endParaRPr>
            </a:p>
          </p:txBody>
        </p:sp>
        <p:sp>
          <p:nvSpPr>
            <p:cNvPr id="355" name="AutoShape 24"/>
            <p:cNvSpPr/>
            <p:nvPr/>
          </p:nvSpPr>
          <p:spPr>
            <a:xfrm>
              <a:off x="3048120" y="1981080"/>
              <a:ext cx="3047760" cy="1066320"/>
            </a:xfrm>
            <a:prstGeom prst="diamond">
              <a:avLst/>
            </a:prstGeom>
            <a:noFill/>
            <a:ln w="2857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Line 31"/>
            <p:cNvSpPr/>
            <p:nvPr/>
          </p:nvSpPr>
          <p:spPr>
            <a:xfrm>
              <a:off x="4572000" y="1676160"/>
              <a:ext cx="360" cy="3049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7" name="Group 49"/>
          <p:cNvGrpSpPr/>
          <p:nvPr/>
        </p:nvGrpSpPr>
        <p:grpSpPr>
          <a:xfrm>
            <a:off x="2362320" y="4876920"/>
            <a:ext cx="4419360" cy="1523880"/>
            <a:chOff x="2362320" y="4876920"/>
            <a:chExt cx="4419360" cy="1523880"/>
          </a:xfrm>
        </p:grpSpPr>
        <p:sp>
          <p:nvSpPr>
            <p:cNvPr id="358" name="Text Box 8"/>
            <p:cNvSpPr/>
            <p:nvPr/>
          </p:nvSpPr>
          <p:spPr>
            <a:xfrm>
              <a:off x="3945600" y="5622840"/>
              <a:ext cx="124776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000" b="0" strike="noStrike" spc="-1">
                  <a:solidFill>
                    <a:srgbClr val="000000"/>
                  </a:solidFill>
                  <a:latin typeface="Courier New"/>
                </a:rPr>
                <a:t>Partir;</a:t>
              </a:r>
              <a:endParaRPr lang="fr-FR" sz="2000" b="0" strike="noStrike" spc="-1">
                <a:latin typeface="Arial"/>
              </a:endParaRPr>
            </a:p>
          </p:txBody>
        </p:sp>
        <p:sp>
          <p:nvSpPr>
            <p:cNvPr id="359" name="Rectangle 15"/>
            <p:cNvSpPr/>
            <p:nvPr/>
          </p:nvSpPr>
          <p:spPr>
            <a:xfrm>
              <a:off x="2971800" y="5511960"/>
              <a:ext cx="3123720" cy="5839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Freeform 32"/>
            <p:cNvSpPr/>
            <p:nvPr/>
          </p:nvSpPr>
          <p:spPr>
            <a:xfrm>
              <a:off x="2362320" y="4876920"/>
              <a:ext cx="4419360" cy="304560"/>
            </a:xfrm>
            <a:custGeom>
              <a:avLst/>
              <a:gdLst/>
              <a:ahLst/>
              <a:cxnLst/>
              <a:rect l="l" t="t" r="r" b="b"/>
              <a:pathLst>
                <a:path w="2784" h="192">
                  <a:moveTo>
                    <a:pt x="0" y="0"/>
                  </a:moveTo>
                  <a:lnTo>
                    <a:pt x="0" y="192"/>
                  </a:lnTo>
                  <a:lnTo>
                    <a:pt x="2784" y="192"/>
                  </a:lnTo>
                  <a:lnTo>
                    <a:pt x="278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Line 33"/>
            <p:cNvSpPr/>
            <p:nvPr/>
          </p:nvSpPr>
          <p:spPr>
            <a:xfrm>
              <a:off x="4572000" y="5181480"/>
              <a:ext cx="360" cy="3049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Line 34"/>
            <p:cNvSpPr/>
            <p:nvPr/>
          </p:nvSpPr>
          <p:spPr>
            <a:xfrm>
              <a:off x="4572000" y="6095880"/>
              <a:ext cx="360" cy="3049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1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Rectangle 5"/>
          <p:cNvSpPr/>
          <p:nvPr/>
        </p:nvSpPr>
        <p:spPr>
          <a:xfrm>
            <a:off x="443160" y="1697040"/>
            <a:ext cx="44330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une condition </a:t>
            </a:r>
            <a:r>
              <a:rPr lang="fr-FR" sz="1800" b="1" strike="noStrike" spc="-1">
                <a:solidFill>
                  <a:srgbClr val="FF0000"/>
                </a:solidFill>
                <a:latin typeface="Courier New"/>
              </a:rPr>
              <a:t>est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vérifiée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64" name="Rectangle 6"/>
          <p:cNvSpPr/>
          <p:nvPr/>
        </p:nvSpPr>
        <p:spPr>
          <a:xfrm>
            <a:off x="531360" y="2801880"/>
            <a:ext cx="54572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</a:rPr>
              <a:t>si (</a:t>
            </a:r>
            <a:r>
              <a:rPr lang="fr-FR" sz="1800" b="1" strike="noStrike" spc="-1">
                <a:solidFill>
                  <a:srgbClr val="000000"/>
                </a:solidFill>
                <a:latin typeface="Courier New"/>
              </a:rPr>
              <a:t>cette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condition </a:t>
            </a:r>
            <a:r>
              <a:rPr lang="fr-FR" sz="1800" b="1" strike="noStrike" spc="-1">
                <a:solidFill>
                  <a:srgbClr val="FF0000"/>
                </a:solidFill>
                <a:latin typeface="Courier New"/>
              </a:rPr>
              <a:t>n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’</a:t>
            </a:r>
            <a:r>
              <a:rPr lang="fr-FR" sz="1800" b="1" strike="noStrike" spc="-1">
                <a:solidFill>
                  <a:srgbClr val="FF0000"/>
                </a:solidFill>
                <a:latin typeface="Courier New"/>
              </a:rPr>
              <a:t>est pas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vérifiée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65" name="Rectangle 7"/>
          <p:cNvSpPr/>
          <p:nvPr/>
        </p:nvSpPr>
        <p:spPr>
          <a:xfrm>
            <a:off x="434160" y="3860640"/>
            <a:ext cx="25128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</a:rPr>
              <a:t>dans tous les cas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66" name="Rectangle 8"/>
          <p:cNvSpPr/>
          <p:nvPr/>
        </p:nvSpPr>
        <p:spPr>
          <a:xfrm>
            <a:off x="304920" y="304920"/>
            <a:ext cx="39128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E.2 Représentation </a:t>
            </a:r>
            <a:r>
              <a:rPr lang="fr-FR" sz="2000" b="1" strike="noStrike" spc="-1">
                <a:solidFill>
                  <a:srgbClr val="000000"/>
                </a:solidFill>
                <a:latin typeface="Gill Sans MT"/>
              </a:rPr>
              <a:t>textuelle</a:t>
            </a: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 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367" name="Text Box 10"/>
          <p:cNvSpPr/>
          <p:nvPr/>
        </p:nvSpPr>
        <p:spPr>
          <a:xfrm>
            <a:off x="420840" y="968400"/>
            <a:ext cx="3190320" cy="365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Action1;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Action2;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	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	Action3;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	Action4;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	Action5;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	Action6;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Action7;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>
          <a:xfrm>
            <a:off x="838080" y="182880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A.1 Contact Informaix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35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A. Info diverses</a:t>
            </a:r>
            <a:endParaRPr lang="fr-FR" sz="4900" b="0" strike="noStrike" spc="-1">
              <a:latin typeface="Arial"/>
            </a:endParaRPr>
          </a:p>
        </p:txBody>
      </p:sp>
      <p:sp>
        <p:nvSpPr>
          <p:cNvPr id="136" name="Text Box 4"/>
          <p:cNvSpPr/>
          <p:nvPr/>
        </p:nvSpPr>
        <p:spPr>
          <a:xfrm>
            <a:off x="838080" y="280620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A.2 Clothes’Inofrmaix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37" name="AutoShape 4"/>
          <p:cNvSpPr/>
          <p:nvPr/>
        </p:nvSpPr>
        <p:spPr>
          <a:xfrm>
            <a:off x="4419720" y="3276720"/>
            <a:ext cx="3138480" cy="313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8" name="Image 4" descr="Une image contenant texte, personne, capture d’écran&#10;&#10;Description générée automatiquement"/>
          <p:cNvPicPr/>
          <p:nvPr/>
        </p:nvPicPr>
        <p:blipFill>
          <a:blip r:embed="rId3"/>
          <a:stretch/>
        </p:blipFill>
        <p:spPr>
          <a:xfrm>
            <a:off x="838080" y="3348720"/>
            <a:ext cx="5451480" cy="3066120"/>
          </a:xfrm>
          <a:prstGeom prst="rect">
            <a:avLst/>
          </a:prstGeom>
          <a:ln w="0">
            <a:noFill/>
          </a:ln>
        </p:spPr>
      </p:pic>
      <p:sp>
        <p:nvSpPr>
          <p:cNvPr id="139" name="ZoneTexte 138"/>
          <p:cNvSpPr txBox="1"/>
          <p:nvPr/>
        </p:nvSpPr>
        <p:spPr>
          <a:xfrm>
            <a:off x="1080000" y="2340000"/>
            <a:ext cx="4140000" cy="2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200" b="0" u="sng" strike="noStrike" spc="-1">
                <a:solidFill>
                  <a:srgbClr val="3586FF"/>
                </a:solidFill>
                <a:uFill>
                  <a:solidFill>
                    <a:srgbClr val="3586FF"/>
                  </a:solidFill>
                </a:uFill>
                <a:latin typeface="Arial"/>
                <a:ea typeface="Arial"/>
              </a:rPr>
              <a:t>https://discord.gg/chqTEBhzsC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 Box 10"/>
          <p:cNvSpPr/>
          <p:nvPr/>
        </p:nvSpPr>
        <p:spPr>
          <a:xfrm>
            <a:off x="430920" y="968400"/>
            <a:ext cx="1728360" cy="393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Action1;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Action2;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	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	Action3;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	Action4;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	Action5;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	Action6;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Action7;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69" name="ZoneTexte 1"/>
          <p:cNvSpPr/>
          <p:nvPr/>
        </p:nvSpPr>
        <p:spPr>
          <a:xfrm>
            <a:off x="5499720" y="874800"/>
            <a:ext cx="3012840" cy="393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VerfifierVie;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VerifierArmes;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(ToutEstOK)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	AttaquerBoss;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…</a:t>
            </a:r>
            <a:br/>
            <a:br/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</a:t>
            </a:r>
            <a:r>
              <a:rPr lang="fr-FR" sz="1800" b="1" strike="noStrike" spc="-1">
                <a:solidFill>
                  <a:srgbClr val="FF0000"/>
                </a:solidFill>
                <a:latin typeface="Courier New"/>
                <a:ea typeface="Courier New"/>
              </a:rPr>
              <a:t>Non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ToutEstOK)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	PrendrePotion;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…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Partir;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70" name="Rectangle 5"/>
          <p:cNvSpPr/>
          <p:nvPr/>
        </p:nvSpPr>
        <p:spPr>
          <a:xfrm>
            <a:off x="443160" y="1790640"/>
            <a:ext cx="44330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une condition </a:t>
            </a:r>
            <a:r>
              <a:rPr lang="fr-FR" sz="1800" b="1" strike="noStrike" spc="-1">
                <a:solidFill>
                  <a:srgbClr val="FF0000"/>
                </a:solidFill>
                <a:latin typeface="Courier New"/>
              </a:rPr>
              <a:t>est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vérifiée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71" name="Rectangle 6"/>
          <p:cNvSpPr/>
          <p:nvPr/>
        </p:nvSpPr>
        <p:spPr>
          <a:xfrm>
            <a:off x="456120" y="2981160"/>
            <a:ext cx="42228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</a:rPr>
              <a:t>si (</a:t>
            </a:r>
            <a:r>
              <a:rPr lang="fr-FR" sz="1800" b="1" strike="noStrike" spc="-1">
                <a:solidFill>
                  <a:srgbClr val="000000"/>
                </a:solidFill>
                <a:latin typeface="Courier New"/>
              </a:rPr>
              <a:t>cette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condition </a:t>
            </a:r>
            <a:r>
              <a:rPr lang="fr-FR" sz="1800" b="1" strike="noStrike" spc="-1">
                <a:solidFill>
                  <a:srgbClr val="FF0000"/>
                </a:solidFill>
                <a:latin typeface="Courier New"/>
              </a:rPr>
              <a:t>n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’</a:t>
            </a:r>
            <a:r>
              <a:rPr lang="fr-FR" sz="1800" b="1" strike="noStrike" spc="-1">
                <a:solidFill>
                  <a:srgbClr val="FF0000"/>
                </a:solidFill>
                <a:latin typeface="Courier New"/>
              </a:rPr>
              <a:t>est pas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vérifiée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72" name="Rectangle 7"/>
          <p:cNvSpPr/>
          <p:nvPr/>
        </p:nvSpPr>
        <p:spPr>
          <a:xfrm>
            <a:off x="434160" y="4164120"/>
            <a:ext cx="25128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</a:rPr>
              <a:t>dans tous les cas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73" name="Rectangle 7"/>
          <p:cNvSpPr/>
          <p:nvPr/>
        </p:nvSpPr>
        <p:spPr>
          <a:xfrm>
            <a:off x="5548320" y="4057560"/>
            <a:ext cx="25128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</a:rPr>
              <a:t>dans tous les cas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Rectangle 8"/>
          <p:cNvSpPr/>
          <p:nvPr/>
        </p:nvSpPr>
        <p:spPr>
          <a:xfrm>
            <a:off x="304920" y="304920"/>
            <a:ext cx="49464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E.3 Autre représentation </a:t>
            </a:r>
            <a:r>
              <a:rPr lang="fr-FR" sz="2000" b="1" strike="noStrike" spc="-1">
                <a:solidFill>
                  <a:srgbClr val="000000"/>
                </a:solidFill>
                <a:latin typeface="Gill Sans MT"/>
              </a:rPr>
              <a:t>textuelle</a:t>
            </a: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 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375" name="ZoneTexte 2"/>
          <p:cNvSpPr/>
          <p:nvPr/>
        </p:nvSpPr>
        <p:spPr>
          <a:xfrm>
            <a:off x="304920" y="1179360"/>
            <a:ext cx="4679640" cy="365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VerfifierVie;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VerifierArmes;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	AttaquerBoss;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…</a:t>
            </a:r>
            <a:br/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	PrendrePotion;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…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Partir;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76" name="Rectangle 7"/>
          <p:cNvSpPr/>
          <p:nvPr/>
        </p:nvSpPr>
        <p:spPr>
          <a:xfrm>
            <a:off x="299160" y="4067280"/>
            <a:ext cx="25128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</a:rPr>
              <a:t>dans tous les cas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77" name="ZoneTexte 4"/>
          <p:cNvSpPr/>
          <p:nvPr/>
        </p:nvSpPr>
        <p:spPr>
          <a:xfrm>
            <a:off x="304920" y="2009880"/>
            <a:ext cx="31824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297FD5"/>
                </a:solidFill>
                <a:latin typeface="Courier New"/>
                <a:ea typeface="Courier New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(ToutEstOK)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78" name="ZoneTexte 5"/>
          <p:cNvSpPr/>
          <p:nvPr/>
        </p:nvSpPr>
        <p:spPr>
          <a:xfrm>
            <a:off x="304920" y="3027240"/>
            <a:ext cx="4000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297FD5"/>
                </a:solidFill>
                <a:latin typeface="Courier New"/>
                <a:ea typeface="Courier New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</a:t>
            </a:r>
            <a:r>
              <a:rPr lang="fr-FR" sz="1800" b="1" strike="noStrike" spc="-1">
                <a:solidFill>
                  <a:srgbClr val="FF0000"/>
                </a:solidFill>
                <a:latin typeface="Courier New"/>
                <a:ea typeface="Courier New"/>
              </a:rPr>
              <a:t>Non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ToutEstOK)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79" name="ZoneTexte 6"/>
          <p:cNvSpPr/>
          <p:nvPr/>
        </p:nvSpPr>
        <p:spPr>
          <a:xfrm>
            <a:off x="4757760" y="884160"/>
            <a:ext cx="3790440" cy="393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VerfifierVie;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VerifierArmes;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(ToutEstOK)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AttaquerBoss;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…</a:t>
            </a:r>
            <a:br/>
            <a:br/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PrendrePotion;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…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fsi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Partir;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80" name="Flèche vers la droite 7"/>
          <p:cNvSpPr/>
          <p:nvPr/>
        </p:nvSpPr>
        <p:spPr>
          <a:xfrm>
            <a:off x="3488040" y="3402360"/>
            <a:ext cx="937800" cy="2556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6A842"/>
              </a:gs>
              <a:gs pos="100000">
                <a:srgbClr val="F8A21A"/>
              </a:gs>
            </a:gsLst>
            <a:lin ang="5400000"/>
          </a:gradFill>
          <a:ln>
            <a:solidFill>
              <a:srgbClr val="F6A21D"/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1" name="Text Box 16"/>
          <p:cNvSpPr/>
          <p:nvPr/>
        </p:nvSpPr>
        <p:spPr>
          <a:xfrm>
            <a:off x="530280" y="5907240"/>
            <a:ext cx="25365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Décalage = </a:t>
            </a:r>
            <a:r>
              <a:rPr lang="fr-FR" sz="1800" b="0" strike="noStrike" spc="-1">
                <a:solidFill>
                  <a:srgbClr val="FF3300"/>
                </a:solidFill>
                <a:latin typeface="Palatino Linotype"/>
              </a:rPr>
              <a:t>Indentation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ZoneTexte 6"/>
          <p:cNvSpPr/>
          <p:nvPr/>
        </p:nvSpPr>
        <p:spPr>
          <a:xfrm>
            <a:off x="379440" y="874800"/>
            <a:ext cx="3592080" cy="447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VerfifierVie;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VerifierArmes;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(ToutEstOK)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AttaquerBoss;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…</a:t>
            </a:r>
            <a:br/>
            <a:br/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PrendrePotion;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…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fsi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Partir;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83" name="Rectangle 14"/>
          <p:cNvSpPr/>
          <p:nvPr/>
        </p:nvSpPr>
        <p:spPr>
          <a:xfrm>
            <a:off x="379080" y="1762920"/>
            <a:ext cx="3591720" cy="3183840"/>
          </a:xfrm>
          <a:prstGeom prst="rect">
            <a:avLst/>
          </a:prstGeom>
          <a:noFill/>
          <a:ln w="34925">
            <a:solidFill>
              <a:srgbClr val="F6A21D"/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grpSp>
        <p:nvGrpSpPr>
          <p:cNvPr id="384" name="Grouper 3"/>
          <p:cNvGrpSpPr/>
          <p:nvPr/>
        </p:nvGrpSpPr>
        <p:grpSpPr>
          <a:xfrm>
            <a:off x="3222720" y="4946400"/>
            <a:ext cx="3231720" cy="876600"/>
            <a:chOff x="3222720" y="4946400"/>
            <a:chExt cx="3231720" cy="876600"/>
          </a:xfrm>
        </p:grpSpPr>
        <p:sp>
          <p:nvSpPr>
            <p:cNvPr id="385" name="Connecteur droit avec flèche 20"/>
            <p:cNvSpPr/>
            <p:nvPr/>
          </p:nvSpPr>
          <p:spPr>
            <a:xfrm flipV="1">
              <a:off x="3517920" y="4946040"/>
              <a:ext cx="360" cy="510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F6A21D"/>
              </a:solidFill>
              <a:round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86" name="ZoneTexte 21"/>
            <p:cNvSpPr/>
            <p:nvPr/>
          </p:nvSpPr>
          <p:spPr>
            <a:xfrm>
              <a:off x="3222720" y="5458320"/>
              <a:ext cx="3231720" cy="364680"/>
            </a:xfrm>
            <a:prstGeom prst="rect">
              <a:avLst/>
            </a:prstGeom>
            <a:noFill/>
            <a:ln w="25400">
              <a:solidFill>
                <a:srgbClr val="F6A21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Palatino Linotype"/>
                </a:rPr>
                <a:t>Schéma alternatif</a:t>
              </a:r>
              <a:endParaRPr lang="fr-FR" sz="1800" b="0" strike="noStrike" spc="-1">
                <a:latin typeface="Arial"/>
              </a:endParaRPr>
            </a:p>
          </p:txBody>
        </p:sp>
      </p:grpSp>
      <p:grpSp>
        <p:nvGrpSpPr>
          <p:cNvPr id="387" name="Grouper 9"/>
          <p:cNvGrpSpPr/>
          <p:nvPr/>
        </p:nvGrpSpPr>
        <p:grpSpPr>
          <a:xfrm>
            <a:off x="379440" y="947880"/>
            <a:ext cx="3128400" cy="4969800"/>
            <a:chOff x="379440" y="947880"/>
            <a:chExt cx="3128400" cy="4969800"/>
          </a:xfrm>
        </p:grpSpPr>
        <p:sp>
          <p:nvSpPr>
            <p:cNvPr id="388" name="Rectangle 23"/>
            <p:cNvSpPr/>
            <p:nvPr/>
          </p:nvSpPr>
          <p:spPr>
            <a:xfrm>
              <a:off x="379440" y="947880"/>
              <a:ext cx="2634840" cy="63468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89" name="Rectangle 24"/>
            <p:cNvSpPr/>
            <p:nvPr/>
          </p:nvSpPr>
          <p:spPr>
            <a:xfrm>
              <a:off x="663840" y="2189160"/>
              <a:ext cx="2805480" cy="9187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90" name="Rectangle 25"/>
            <p:cNvSpPr/>
            <p:nvPr/>
          </p:nvSpPr>
          <p:spPr>
            <a:xfrm>
              <a:off x="702360" y="3488400"/>
              <a:ext cx="2805480" cy="9187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91" name="Rectangle 26"/>
            <p:cNvSpPr/>
            <p:nvPr/>
          </p:nvSpPr>
          <p:spPr>
            <a:xfrm>
              <a:off x="379440" y="4998960"/>
              <a:ext cx="2056680" cy="9187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392" name="Grouper 8"/>
          <p:cNvGrpSpPr/>
          <p:nvPr/>
        </p:nvGrpSpPr>
        <p:grpSpPr>
          <a:xfrm>
            <a:off x="2435400" y="1308240"/>
            <a:ext cx="6009480" cy="4150800"/>
            <a:chOff x="2435400" y="1308240"/>
            <a:chExt cx="6009480" cy="4150800"/>
          </a:xfrm>
        </p:grpSpPr>
        <p:sp>
          <p:nvSpPr>
            <p:cNvPr id="393" name="Connecteur en angle 29"/>
            <p:cNvSpPr/>
            <p:nvPr/>
          </p:nvSpPr>
          <p:spPr>
            <a:xfrm rot="10800000">
              <a:off x="3013560" y="1307880"/>
              <a:ext cx="2322000" cy="1800000"/>
            </a:xfrm>
            <a:prstGeom prst="bentConnector3">
              <a:avLst>
                <a:gd name="adj1" fmla="val 50000"/>
              </a:avLst>
            </a:prstGeom>
            <a:noFill/>
            <a:ln>
              <a:solidFill>
                <a:srgbClr val="FF0000"/>
              </a:solidFill>
              <a:round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grpSp>
          <p:nvGrpSpPr>
            <p:cNvPr id="394" name="Grouper 7"/>
            <p:cNvGrpSpPr/>
            <p:nvPr/>
          </p:nvGrpSpPr>
          <p:grpSpPr>
            <a:xfrm>
              <a:off x="2435400" y="2577960"/>
              <a:ext cx="6009480" cy="2881080"/>
              <a:chOff x="2435400" y="2577960"/>
              <a:chExt cx="6009480" cy="2881080"/>
            </a:xfrm>
          </p:grpSpPr>
          <p:sp>
            <p:nvSpPr>
              <p:cNvPr id="395" name="ZoneTexte 27"/>
              <p:cNvSpPr/>
              <p:nvPr/>
            </p:nvSpPr>
            <p:spPr>
              <a:xfrm>
                <a:off x="5335920" y="2924280"/>
                <a:ext cx="3108960" cy="36468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800" b="0" strike="noStrike" spc="-1">
                    <a:solidFill>
                      <a:srgbClr val="000000"/>
                    </a:solidFill>
                    <a:latin typeface="Palatino Linotype"/>
                  </a:rPr>
                  <a:t>Schémas séquentiels</a:t>
                </a:r>
                <a:endParaRPr lang="fr-FR" sz="1800" b="0" strike="noStrike" spc="-1">
                  <a:latin typeface="Arial"/>
                </a:endParaRPr>
              </a:p>
            </p:txBody>
          </p:sp>
          <p:grpSp>
            <p:nvGrpSpPr>
              <p:cNvPr id="396" name="Grouper 4"/>
              <p:cNvGrpSpPr/>
              <p:nvPr/>
            </p:nvGrpSpPr>
            <p:grpSpPr>
              <a:xfrm>
                <a:off x="2435400" y="2577960"/>
                <a:ext cx="2900160" cy="2881080"/>
                <a:chOff x="2435400" y="2577960"/>
                <a:chExt cx="2900160" cy="2881080"/>
              </a:xfrm>
            </p:grpSpPr>
            <p:sp>
              <p:nvSpPr>
                <p:cNvPr id="397" name="Connecteur droit avec flèche 31"/>
                <p:cNvSpPr/>
                <p:nvPr/>
              </p:nvSpPr>
              <p:spPr>
                <a:xfrm flipH="1" flipV="1">
                  <a:off x="3467880" y="2577960"/>
                  <a:ext cx="1866600" cy="52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>
                  <a:solidFill>
                    <a:srgbClr val="FF0000"/>
                  </a:solidFill>
                  <a:round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/>
              </p:style>
            </p:sp>
            <p:sp>
              <p:nvSpPr>
                <p:cNvPr id="398" name="Connecteur droit avec flèche 33"/>
                <p:cNvSpPr/>
                <p:nvPr/>
              </p:nvSpPr>
              <p:spPr>
                <a:xfrm flipH="1">
                  <a:off x="3506040" y="3108240"/>
                  <a:ext cx="1828440" cy="928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>
                  <a:solidFill>
                    <a:srgbClr val="FF0000"/>
                  </a:solidFill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/>
              </p:style>
            </p:sp>
            <p:sp>
              <p:nvSpPr>
                <p:cNvPr id="399" name="Connecteur droit avec flèche 35"/>
                <p:cNvSpPr/>
                <p:nvPr/>
              </p:nvSpPr>
              <p:spPr>
                <a:xfrm flipH="1">
                  <a:off x="2435400" y="3108240"/>
                  <a:ext cx="2900160" cy="23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>
                  <a:solidFill>
                    <a:srgbClr val="FF0000"/>
                  </a:solidFill>
                  <a:round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/>
              </p:style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8"/>
          <p:cNvSpPr/>
          <p:nvPr/>
        </p:nvSpPr>
        <p:spPr>
          <a:xfrm>
            <a:off x="304920" y="304920"/>
            <a:ext cx="61974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E.4 Cas particulier : absence de la condition </a:t>
            </a:r>
            <a:r>
              <a:rPr lang="fr-FR" sz="2000" b="1" strike="noStrike" spc="-1">
                <a:solidFill>
                  <a:srgbClr val="297FD5"/>
                </a:solidFill>
                <a:latin typeface="Gill Sans MT"/>
              </a:rPr>
              <a:t>sinon</a:t>
            </a:r>
            <a:endParaRPr lang="fr-FR" sz="2000" b="0" strike="noStrike" spc="-1">
              <a:latin typeface="Arial"/>
            </a:endParaRPr>
          </a:p>
        </p:txBody>
      </p:sp>
      <p:grpSp>
        <p:nvGrpSpPr>
          <p:cNvPr id="401" name="Group 23"/>
          <p:cNvGrpSpPr/>
          <p:nvPr/>
        </p:nvGrpSpPr>
        <p:grpSpPr>
          <a:xfrm>
            <a:off x="787320" y="1568520"/>
            <a:ext cx="5488920" cy="1294920"/>
            <a:chOff x="787320" y="1568520"/>
            <a:chExt cx="5488920" cy="1294920"/>
          </a:xfrm>
        </p:grpSpPr>
        <p:sp>
          <p:nvSpPr>
            <p:cNvPr id="402" name="Rectangle 3"/>
            <p:cNvSpPr/>
            <p:nvPr/>
          </p:nvSpPr>
          <p:spPr>
            <a:xfrm>
              <a:off x="787320" y="1568520"/>
              <a:ext cx="2209320" cy="12949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Text Box 6"/>
            <p:cNvSpPr/>
            <p:nvPr/>
          </p:nvSpPr>
          <p:spPr>
            <a:xfrm>
              <a:off x="3861000" y="2009880"/>
              <a:ext cx="24152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A faire dans tous les cas</a:t>
              </a:r>
              <a:endParaRPr lang="fr-FR" sz="1800" b="0" strike="noStrike" spc="-1">
                <a:latin typeface="Arial"/>
              </a:endParaRPr>
            </a:p>
          </p:txBody>
        </p:sp>
      </p:grpSp>
      <p:grpSp>
        <p:nvGrpSpPr>
          <p:cNvPr id="404" name="Group 16"/>
          <p:cNvGrpSpPr/>
          <p:nvPr/>
        </p:nvGrpSpPr>
        <p:grpSpPr>
          <a:xfrm>
            <a:off x="787320" y="2990880"/>
            <a:ext cx="6479280" cy="1371240"/>
            <a:chOff x="787320" y="2990880"/>
            <a:chExt cx="6479280" cy="1371240"/>
          </a:xfrm>
        </p:grpSpPr>
        <p:sp>
          <p:nvSpPr>
            <p:cNvPr id="405" name="Rectangle 5"/>
            <p:cNvSpPr/>
            <p:nvPr/>
          </p:nvSpPr>
          <p:spPr>
            <a:xfrm>
              <a:off x="787320" y="2990880"/>
              <a:ext cx="2209320" cy="1371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Text Box 10"/>
            <p:cNvSpPr/>
            <p:nvPr/>
          </p:nvSpPr>
          <p:spPr>
            <a:xfrm>
              <a:off x="3747600" y="3294000"/>
              <a:ext cx="3519000" cy="63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A faire si </a:t>
              </a:r>
              <a:r>
                <a:rPr lang="fr-FR" sz="1800" b="1" strike="noStrike" spc="-1">
                  <a:solidFill>
                    <a:srgbClr val="000000"/>
                  </a:solidFill>
                  <a:latin typeface="Gill Sans MT"/>
                </a:rPr>
                <a:t>une certaine</a:t>
              </a: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 condition 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est vraie</a:t>
              </a:r>
              <a:endParaRPr lang="fr-FR" sz="1800" b="0" strike="noStrike" spc="-1">
                <a:latin typeface="Arial"/>
              </a:endParaRPr>
            </a:p>
          </p:txBody>
        </p:sp>
      </p:grpSp>
      <p:grpSp>
        <p:nvGrpSpPr>
          <p:cNvPr id="407" name="Group 18"/>
          <p:cNvGrpSpPr/>
          <p:nvPr/>
        </p:nvGrpSpPr>
        <p:grpSpPr>
          <a:xfrm>
            <a:off x="787320" y="4660920"/>
            <a:ext cx="5488920" cy="533160"/>
            <a:chOff x="787320" y="4660920"/>
            <a:chExt cx="5488920" cy="533160"/>
          </a:xfrm>
        </p:grpSpPr>
        <p:sp>
          <p:nvSpPr>
            <p:cNvPr id="408" name="Text Box 8"/>
            <p:cNvSpPr/>
            <p:nvPr/>
          </p:nvSpPr>
          <p:spPr>
            <a:xfrm>
              <a:off x="3861000" y="4710240"/>
              <a:ext cx="24152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A faire dans tous les cas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409" name="Rectangle 13"/>
            <p:cNvSpPr/>
            <p:nvPr/>
          </p:nvSpPr>
          <p:spPr>
            <a:xfrm>
              <a:off x="787320" y="4660920"/>
              <a:ext cx="2209320" cy="533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10" name="Text Box 3"/>
          <p:cNvSpPr/>
          <p:nvPr/>
        </p:nvSpPr>
        <p:spPr>
          <a:xfrm>
            <a:off x="1078560" y="1704960"/>
            <a:ext cx="12783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Action1;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Action2;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11" name="Text Box 20"/>
          <p:cNvSpPr/>
          <p:nvPr/>
        </p:nvSpPr>
        <p:spPr>
          <a:xfrm>
            <a:off x="1078560" y="3152880"/>
            <a:ext cx="12783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Action3;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Action4;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12" name="Text Box 22"/>
          <p:cNvSpPr/>
          <p:nvPr/>
        </p:nvSpPr>
        <p:spPr>
          <a:xfrm>
            <a:off x="992520" y="4713120"/>
            <a:ext cx="1278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Action7;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ZoneTexte 3"/>
          <p:cNvSpPr/>
          <p:nvPr/>
        </p:nvSpPr>
        <p:spPr>
          <a:xfrm>
            <a:off x="530280" y="558720"/>
            <a:ext cx="35161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000000"/>
                </a:solidFill>
                <a:uFillTx/>
                <a:latin typeface="Palatino Linotype"/>
              </a:rPr>
              <a:t>Exemple :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14" name="ZoneTexte 4"/>
          <p:cNvSpPr/>
          <p:nvPr/>
        </p:nvSpPr>
        <p:spPr>
          <a:xfrm>
            <a:off x="530280" y="1093680"/>
            <a:ext cx="4132080" cy="25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VerfifierVie;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VerifierArmes;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(ToutEstOK)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AttaquerBoss;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…</a:t>
            </a:r>
            <a:br/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fsi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Partir;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Rectangle 8"/>
          <p:cNvSpPr/>
          <p:nvPr/>
        </p:nvSpPr>
        <p:spPr>
          <a:xfrm>
            <a:off x="304920" y="304920"/>
            <a:ext cx="61974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E.5 En résumé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416" name="Rectangle 26"/>
          <p:cNvSpPr/>
          <p:nvPr/>
        </p:nvSpPr>
        <p:spPr>
          <a:xfrm>
            <a:off x="709920" y="1050840"/>
            <a:ext cx="63547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séquence d'instructions alignées verticalement (même indentation)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17" name="Text Box 29"/>
          <p:cNvSpPr/>
          <p:nvPr/>
        </p:nvSpPr>
        <p:spPr>
          <a:xfrm>
            <a:off x="392040" y="1949400"/>
            <a:ext cx="2355480" cy="364680"/>
          </a:xfrm>
          <a:prstGeom prst="rect">
            <a:avLst/>
          </a:prstGeom>
          <a:noFill/>
          <a:ln w="952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schéma alternatif  :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18" name="Text Box 30"/>
          <p:cNvSpPr/>
          <p:nvPr/>
        </p:nvSpPr>
        <p:spPr>
          <a:xfrm>
            <a:off x="443160" y="4403880"/>
            <a:ext cx="10558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condition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19" name="Rectangle 32"/>
          <p:cNvSpPr/>
          <p:nvPr/>
        </p:nvSpPr>
        <p:spPr>
          <a:xfrm>
            <a:off x="2636280" y="4419720"/>
            <a:ext cx="2488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=  expression booléenne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20" name="Rectangle 33"/>
          <p:cNvSpPr/>
          <p:nvPr/>
        </p:nvSpPr>
        <p:spPr>
          <a:xfrm>
            <a:off x="455400" y="4724280"/>
            <a:ext cx="1714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0" i="1" strike="noStrike" spc="-1">
                <a:solidFill>
                  <a:srgbClr val="000000"/>
                </a:solidFill>
                <a:latin typeface="Gill Sans MT"/>
              </a:rPr>
              <a:t>entre parenthèses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21" name="Rectangle 34"/>
          <p:cNvSpPr/>
          <p:nvPr/>
        </p:nvSpPr>
        <p:spPr>
          <a:xfrm>
            <a:off x="5385960" y="4419720"/>
            <a:ext cx="1700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(vraie ou fausse)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22" name="Rectangle 35"/>
          <p:cNvSpPr/>
          <p:nvPr/>
        </p:nvSpPr>
        <p:spPr>
          <a:xfrm>
            <a:off x="671760" y="5470560"/>
            <a:ext cx="73742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indentation de la séquence d'instructions dans les blocs "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</a:rPr>
              <a:t>alors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" et "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</a:rPr>
              <a:t>sinon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"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423" name="Group 52"/>
          <p:cNvGrpSpPr/>
          <p:nvPr/>
        </p:nvGrpSpPr>
        <p:grpSpPr>
          <a:xfrm>
            <a:off x="3318480" y="1935000"/>
            <a:ext cx="1869840" cy="1736280"/>
            <a:chOff x="3318480" y="1935000"/>
            <a:chExt cx="1869840" cy="1736280"/>
          </a:xfrm>
        </p:grpSpPr>
        <p:sp>
          <p:nvSpPr>
            <p:cNvPr id="424" name="Text Box 22"/>
            <p:cNvSpPr/>
            <p:nvPr/>
          </p:nvSpPr>
          <p:spPr>
            <a:xfrm>
              <a:off x="3318480" y="1935000"/>
              <a:ext cx="1869840" cy="1736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297FD5"/>
                  </a:solidFill>
                  <a:latin typeface="Courier New"/>
                </a:rPr>
                <a:t>si (</a:t>
              </a:r>
              <a:r>
                <a:rPr lang="fr-FR" sz="1800" b="0" strike="noStrike" spc="-1">
                  <a:solidFill>
                    <a:srgbClr val="0000FF"/>
                  </a:solidFill>
                  <a:latin typeface="Gill Sans MT"/>
                </a:rPr>
                <a:t> </a:t>
              </a: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condition </a:t>
              </a:r>
              <a:r>
                <a:rPr lang="fr-FR" sz="1800" b="1" strike="noStrike" spc="-1">
                  <a:solidFill>
                    <a:srgbClr val="297FD5"/>
                  </a:solidFill>
                  <a:latin typeface="Courier New"/>
                </a:rPr>
                <a:t>)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297FD5"/>
                  </a:solidFill>
                  <a:latin typeface="Courier New"/>
                </a:rPr>
                <a:t>sinon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297FD5"/>
                  </a:solidFill>
                  <a:latin typeface="Courier New"/>
                </a:rPr>
                <a:t>fsi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425" name="Line 41"/>
            <p:cNvSpPr/>
            <p:nvPr/>
          </p:nvSpPr>
          <p:spPr>
            <a:xfrm>
              <a:off x="3717720" y="2458800"/>
              <a:ext cx="762120" cy="36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" name="Line 42"/>
            <p:cNvSpPr/>
            <p:nvPr/>
          </p:nvSpPr>
          <p:spPr>
            <a:xfrm>
              <a:off x="3717720" y="2611080"/>
              <a:ext cx="762120" cy="36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" name="Line 43"/>
            <p:cNvSpPr/>
            <p:nvPr/>
          </p:nvSpPr>
          <p:spPr>
            <a:xfrm>
              <a:off x="3717720" y="2763720"/>
              <a:ext cx="762120" cy="36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" name="Line 44"/>
            <p:cNvSpPr/>
            <p:nvPr/>
          </p:nvSpPr>
          <p:spPr>
            <a:xfrm>
              <a:off x="3717720" y="3106440"/>
              <a:ext cx="762120" cy="36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" name="Line 45"/>
            <p:cNvSpPr/>
            <p:nvPr/>
          </p:nvSpPr>
          <p:spPr>
            <a:xfrm>
              <a:off x="3717720" y="3259080"/>
              <a:ext cx="762120" cy="36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" name="Line 46"/>
            <p:cNvSpPr/>
            <p:nvPr/>
          </p:nvSpPr>
          <p:spPr>
            <a:xfrm>
              <a:off x="3717720" y="3411360"/>
              <a:ext cx="762120" cy="36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31" name="Group 53"/>
          <p:cNvGrpSpPr/>
          <p:nvPr/>
        </p:nvGrpSpPr>
        <p:grpSpPr>
          <a:xfrm>
            <a:off x="5671080" y="1951200"/>
            <a:ext cx="1869840" cy="1187640"/>
            <a:chOff x="5671080" y="1951200"/>
            <a:chExt cx="1869840" cy="1187640"/>
          </a:xfrm>
        </p:grpSpPr>
        <p:sp>
          <p:nvSpPr>
            <p:cNvPr id="432" name="Text Box 36"/>
            <p:cNvSpPr/>
            <p:nvPr/>
          </p:nvSpPr>
          <p:spPr>
            <a:xfrm>
              <a:off x="5671080" y="1951200"/>
              <a:ext cx="1869840" cy="11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297FD5"/>
                  </a:solidFill>
                  <a:latin typeface="Courier New"/>
                </a:rPr>
                <a:t>si (</a:t>
              </a:r>
              <a:r>
                <a:rPr lang="fr-FR" sz="1800" b="0" strike="noStrike" spc="-1">
                  <a:solidFill>
                    <a:srgbClr val="0000FF"/>
                  </a:solidFill>
                  <a:latin typeface="Gill Sans MT"/>
                </a:rPr>
                <a:t> </a:t>
              </a: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condition </a:t>
              </a:r>
              <a:r>
                <a:rPr lang="fr-FR" sz="1800" b="1" strike="noStrike" spc="-1">
                  <a:solidFill>
                    <a:srgbClr val="297FD5"/>
                  </a:solidFill>
                  <a:latin typeface="Courier New"/>
                </a:rPr>
                <a:t>)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297FD5"/>
                  </a:solidFill>
                  <a:latin typeface="Courier New"/>
                </a:rPr>
                <a:t>fsi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433" name="Line 47"/>
            <p:cNvSpPr/>
            <p:nvPr/>
          </p:nvSpPr>
          <p:spPr>
            <a:xfrm>
              <a:off x="6080040" y="2449440"/>
              <a:ext cx="761760" cy="36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4" name="Line 48"/>
            <p:cNvSpPr/>
            <p:nvPr/>
          </p:nvSpPr>
          <p:spPr>
            <a:xfrm>
              <a:off x="6080040" y="2601720"/>
              <a:ext cx="761760" cy="36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5" name="Line 49"/>
            <p:cNvSpPr/>
            <p:nvPr/>
          </p:nvSpPr>
          <p:spPr>
            <a:xfrm>
              <a:off x="6080040" y="2754000"/>
              <a:ext cx="761760" cy="36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Effect">
                      <p:stCondLst>
                        <p:cond delay="indefinite"/>
                      </p:stCondLst>
                      <p:childTnLst>
                        <p:par>
                          <p:cTn id="3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1"/>
          <p:cNvSpPr/>
          <p:nvPr/>
        </p:nvSpPr>
        <p:spPr>
          <a:xfrm>
            <a:off x="492120" y="4383720"/>
            <a:ext cx="3396600" cy="426240"/>
          </a:xfrm>
          <a:prstGeom prst="rect">
            <a:avLst/>
          </a:prstGeom>
          <a:solidFill>
            <a:schemeClr val="bg1"/>
          </a:solidFill>
          <a:ln>
            <a:solidFill>
              <a:srgbClr val="F6A21D"/>
            </a:solidFill>
            <a:round/>
          </a:ln>
          <a:effectLst>
            <a:glow rad="101520">
              <a:srgbClr val="4A5356">
                <a:alpha val="75000"/>
              </a:srgbClr>
            </a:glow>
            <a:outerShdw blurRad="76320" dist="3816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7" name="ZoneTexte 3"/>
          <p:cNvSpPr/>
          <p:nvPr/>
        </p:nvSpPr>
        <p:spPr>
          <a:xfrm>
            <a:off x="492120" y="1449360"/>
            <a:ext cx="7924320" cy="447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Info diverses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C’est quoi un algo ?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Premiers exemples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Types d’action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alternatif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alternatif en cascade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de choix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Expression logique complexe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38" name="Titre 2"/>
          <p:cNvSpPr txBox="1"/>
          <p:nvPr/>
        </p:nvSpPr>
        <p:spPr>
          <a:xfrm>
            <a:off x="369720" y="336600"/>
            <a:ext cx="7543440" cy="9140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600" b="0" strike="noStrike" cap="all" spc="199">
                <a:solidFill>
                  <a:srgbClr val="262626"/>
                </a:solidFill>
                <a:latin typeface="Gill Sans MT"/>
              </a:rPr>
              <a:t>Plan</a:t>
            </a:r>
            <a:endParaRPr lang="en-US" sz="26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itre 2"/>
          <p:cNvSpPr txBox="1"/>
          <p:nvPr/>
        </p:nvSpPr>
        <p:spPr>
          <a:xfrm>
            <a:off x="685800" y="422280"/>
            <a:ext cx="7543440" cy="14252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600" b="0" strike="noStrike" cap="all" spc="199">
                <a:solidFill>
                  <a:srgbClr val="262626"/>
                </a:solidFill>
                <a:latin typeface="Gill Sans MT"/>
              </a:rPr>
              <a:t>F. Schéma alternatif en cascade</a:t>
            </a:r>
            <a:endParaRPr lang="en-US" sz="2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40" name="Text Box 7"/>
          <p:cNvSpPr/>
          <p:nvPr/>
        </p:nvSpPr>
        <p:spPr>
          <a:xfrm>
            <a:off x="718560" y="1792440"/>
            <a:ext cx="3335760" cy="365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Expr_log_1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Sequ_1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Expr_log_2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    Sequ_2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    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Expr_log_3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        Sequ_3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    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        Sequ_4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    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fsi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fsi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fsi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41" name="Rectangle 8"/>
          <p:cNvSpPr/>
          <p:nvPr/>
        </p:nvSpPr>
        <p:spPr>
          <a:xfrm>
            <a:off x="1327320" y="2719440"/>
            <a:ext cx="3200040" cy="2971440"/>
          </a:xfrm>
          <a:prstGeom prst="rect">
            <a:avLst/>
          </a:prstGeom>
          <a:noFill/>
          <a:ln w="285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Rectangle 9"/>
          <p:cNvSpPr/>
          <p:nvPr/>
        </p:nvSpPr>
        <p:spPr>
          <a:xfrm>
            <a:off x="641520" y="1805040"/>
            <a:ext cx="4038120" cy="4038120"/>
          </a:xfrm>
          <a:prstGeom prst="rect">
            <a:avLst/>
          </a:prstGeom>
          <a:noFill/>
          <a:ln w="285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Rectangle 10"/>
          <p:cNvSpPr/>
          <p:nvPr/>
        </p:nvSpPr>
        <p:spPr>
          <a:xfrm>
            <a:off x="1879560" y="3462480"/>
            <a:ext cx="2437920" cy="1599840"/>
          </a:xfrm>
          <a:prstGeom prst="rect">
            <a:avLst/>
          </a:prstGeom>
          <a:noFill/>
          <a:ln w="285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Text Box 11"/>
          <p:cNvSpPr/>
          <p:nvPr/>
        </p:nvSpPr>
        <p:spPr>
          <a:xfrm>
            <a:off x="641520" y="6010200"/>
            <a:ext cx="81450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3 niveaux d'imbrication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=&gt;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3 niveaux d'indentation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=&gt;</a:t>
            </a:r>
            <a:r>
              <a:rPr lang="fr-FR" sz="1800" b="1" strike="noStrike" spc="-1">
                <a:solidFill>
                  <a:srgbClr val="000000"/>
                </a:solidFill>
                <a:latin typeface="Courier New"/>
              </a:rPr>
              <a:t> 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3 fois  plus pénible à gérer =&gt; 3 fois plus illisible que du code « </a:t>
            </a:r>
            <a:r>
              <a:rPr lang="fr-FR" sz="1800" b="0" i="1" strike="noStrike" spc="-1">
                <a:solidFill>
                  <a:srgbClr val="000000"/>
                </a:solidFill>
                <a:latin typeface="Gill Sans MT"/>
              </a:rPr>
              <a:t>normal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 » 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445" name="Grouper 7"/>
          <p:cNvGrpSpPr/>
          <p:nvPr/>
        </p:nvGrpSpPr>
        <p:grpSpPr>
          <a:xfrm>
            <a:off x="2900160" y="2122560"/>
            <a:ext cx="5411520" cy="1577520"/>
            <a:chOff x="2900160" y="2122560"/>
            <a:chExt cx="5411520" cy="1577520"/>
          </a:xfrm>
        </p:grpSpPr>
        <p:sp>
          <p:nvSpPr>
            <p:cNvPr id="446" name="ZoneTexte 18"/>
            <p:cNvSpPr/>
            <p:nvPr/>
          </p:nvSpPr>
          <p:spPr>
            <a:xfrm>
              <a:off x="5374080" y="2207880"/>
              <a:ext cx="2937600" cy="63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Palatino Linotype"/>
                </a:rPr>
                <a:t>Différentes expressions logiques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447" name="Connecteur droit avec flèche 20"/>
            <p:cNvSpPr/>
            <p:nvPr/>
          </p:nvSpPr>
          <p:spPr>
            <a:xfrm flipH="1" flipV="1">
              <a:off x="2899800" y="2122560"/>
              <a:ext cx="2472840" cy="407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F6A21D"/>
              </a:solidFill>
              <a:round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48" name="Connecteur droit avec flèche 22"/>
            <p:cNvSpPr/>
            <p:nvPr/>
          </p:nvSpPr>
          <p:spPr>
            <a:xfrm flipH="1">
              <a:off x="3438360" y="2530440"/>
              <a:ext cx="1934640" cy="323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F6A21D"/>
              </a:solidFill>
              <a:round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49" name="Connecteur droit avec flèche 24"/>
            <p:cNvSpPr/>
            <p:nvPr/>
          </p:nvSpPr>
          <p:spPr>
            <a:xfrm flipH="1">
              <a:off x="3973680" y="2530440"/>
              <a:ext cx="1399680" cy="1169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F6A21D"/>
              </a:solidFill>
              <a:round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ZoneTexte 1"/>
          <p:cNvSpPr/>
          <p:nvPr/>
        </p:nvSpPr>
        <p:spPr>
          <a:xfrm>
            <a:off x="446040" y="360360"/>
            <a:ext cx="5581440" cy="420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000000"/>
                </a:solidFill>
                <a:uFillTx/>
                <a:latin typeface="Palatino Linotype"/>
                <a:ea typeface="Courier New"/>
              </a:rPr>
              <a:t>Exemple :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(PeuDeVie)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PrendreUnePotion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(JeSuisUnGerrier)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    AttaquerAvecEpee;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    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(JeSuisUnMage)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       LancerUnSort;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    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       Partir;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    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fsi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fsi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fsi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 Box 24"/>
          <p:cNvSpPr/>
          <p:nvPr/>
        </p:nvSpPr>
        <p:spPr>
          <a:xfrm>
            <a:off x="5045400" y="2081160"/>
            <a:ext cx="306144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     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_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Expr_log_2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Sequ_2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sinon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2" name="Text Box 7"/>
          <p:cNvSpPr/>
          <p:nvPr/>
        </p:nvSpPr>
        <p:spPr>
          <a:xfrm>
            <a:off x="839160" y="1523880"/>
            <a:ext cx="3335760" cy="365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Expr_log_1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Sequ_1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Expr_log_2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    Sequ_2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    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Expr_log_3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        Sequ_3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    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        Sequ_4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    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fsi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fsi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fsi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3" name="Rectangle 8"/>
          <p:cNvSpPr/>
          <p:nvPr/>
        </p:nvSpPr>
        <p:spPr>
          <a:xfrm>
            <a:off x="1447920" y="2451240"/>
            <a:ext cx="3200040" cy="2971440"/>
          </a:xfrm>
          <a:prstGeom prst="rect">
            <a:avLst/>
          </a:prstGeom>
          <a:noFill/>
          <a:ln w="285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Rectangle 9"/>
          <p:cNvSpPr/>
          <p:nvPr/>
        </p:nvSpPr>
        <p:spPr>
          <a:xfrm>
            <a:off x="762120" y="1536840"/>
            <a:ext cx="4038120" cy="4038120"/>
          </a:xfrm>
          <a:prstGeom prst="rect">
            <a:avLst/>
          </a:prstGeom>
          <a:noFill/>
          <a:ln w="285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Rectangle 10"/>
          <p:cNvSpPr/>
          <p:nvPr/>
        </p:nvSpPr>
        <p:spPr>
          <a:xfrm>
            <a:off x="2000160" y="3195720"/>
            <a:ext cx="2437920" cy="1599840"/>
          </a:xfrm>
          <a:prstGeom prst="rect">
            <a:avLst/>
          </a:prstGeom>
          <a:noFill/>
          <a:ln w="285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Text Box 11"/>
          <p:cNvSpPr/>
          <p:nvPr/>
        </p:nvSpPr>
        <p:spPr>
          <a:xfrm>
            <a:off x="864000" y="5932440"/>
            <a:ext cx="2805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3 niveaux d'imbrication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=&gt;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3 niveaux d'indentation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7" name="Text Box 13"/>
          <p:cNvSpPr/>
          <p:nvPr/>
        </p:nvSpPr>
        <p:spPr>
          <a:xfrm>
            <a:off x="5024880" y="1523880"/>
            <a:ext cx="223848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Expr_log_1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Sequ_1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sinon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8" name="Rectangle 15"/>
          <p:cNvSpPr/>
          <p:nvPr/>
        </p:nvSpPr>
        <p:spPr>
          <a:xfrm>
            <a:off x="4952880" y="1536840"/>
            <a:ext cx="4038120" cy="2680920"/>
          </a:xfrm>
          <a:prstGeom prst="rect">
            <a:avLst/>
          </a:prstGeom>
          <a:noFill/>
          <a:ln w="285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Text Box 17"/>
          <p:cNvSpPr/>
          <p:nvPr/>
        </p:nvSpPr>
        <p:spPr>
          <a:xfrm>
            <a:off x="5054760" y="5440320"/>
            <a:ext cx="280548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3 niveaux d'imbrication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=&gt;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0000"/>
                </a:solidFill>
                <a:latin typeface="Gill Sans MT"/>
              </a:rPr>
              <a:t>1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niveau d'indentation =&gt;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3 fois plus lisible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460" name="Group 23"/>
          <p:cNvGrpSpPr/>
          <p:nvPr/>
        </p:nvGrpSpPr>
        <p:grpSpPr>
          <a:xfrm>
            <a:off x="3276360" y="304920"/>
            <a:ext cx="3489840" cy="3276360"/>
            <a:chOff x="3276360" y="304920"/>
            <a:chExt cx="3489840" cy="3276360"/>
          </a:xfrm>
        </p:grpSpPr>
        <p:sp>
          <p:nvSpPr>
            <p:cNvPr id="461" name="Text Box 18"/>
            <p:cNvSpPr/>
            <p:nvPr/>
          </p:nvSpPr>
          <p:spPr>
            <a:xfrm>
              <a:off x="4675680" y="304920"/>
              <a:ext cx="2090520" cy="63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expressions logiques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différentes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462" name="Freeform 20"/>
            <p:cNvSpPr/>
            <p:nvPr/>
          </p:nvSpPr>
          <p:spPr>
            <a:xfrm>
              <a:off x="4419720" y="990720"/>
              <a:ext cx="304560" cy="2590560"/>
            </a:xfrm>
            <a:custGeom>
              <a:avLst/>
              <a:gdLst/>
              <a:ahLst/>
              <a:cxnLst/>
              <a:rect l="l" t="t" r="r" b="b"/>
              <a:pathLst>
                <a:path w="144" h="1632">
                  <a:moveTo>
                    <a:pt x="144" y="0"/>
                  </a:moveTo>
                  <a:lnTo>
                    <a:pt x="144" y="1632"/>
                  </a:lnTo>
                  <a:lnTo>
                    <a:pt x="0" y="1632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" name="Line 21"/>
            <p:cNvSpPr/>
            <p:nvPr/>
          </p:nvSpPr>
          <p:spPr>
            <a:xfrm flipH="1">
              <a:off x="3276360" y="1752480"/>
              <a:ext cx="1447920" cy="360"/>
            </a:xfrm>
            <a:prstGeom prst="line">
              <a:avLst/>
            </a:prstGeom>
            <a:ln w="28575">
              <a:solidFill>
                <a:srgbClr val="0000FF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" name="Line 22"/>
            <p:cNvSpPr/>
            <p:nvPr/>
          </p:nvSpPr>
          <p:spPr>
            <a:xfrm flipH="1">
              <a:off x="3809880" y="2666880"/>
              <a:ext cx="914400" cy="360"/>
            </a:xfrm>
            <a:prstGeom prst="line">
              <a:avLst/>
            </a:prstGeom>
            <a:ln w="28575">
              <a:solidFill>
                <a:srgbClr val="0000FF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5" name="Text Box 25"/>
          <p:cNvSpPr/>
          <p:nvPr/>
        </p:nvSpPr>
        <p:spPr>
          <a:xfrm>
            <a:off x="5053680" y="2627280"/>
            <a:ext cx="306144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     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_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Expr_log_3)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Sequ_3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sinon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66" name="Text Box 26"/>
          <p:cNvSpPr/>
          <p:nvPr/>
        </p:nvSpPr>
        <p:spPr>
          <a:xfrm>
            <a:off x="5047560" y="3182760"/>
            <a:ext cx="347292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      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// tous autres cas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Sequ_4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fsi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9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Effect">
                      <p:stCondLst>
                        <p:cond delay="indefinite"/>
                      </p:stCondLst>
                      <p:childTnLst>
                        <p:par>
                          <p:cTn id="4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 Box 4"/>
          <p:cNvSpPr/>
          <p:nvPr/>
        </p:nvSpPr>
        <p:spPr>
          <a:xfrm>
            <a:off x="838080" y="182880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A.3 Ma personne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41" name="ZoneTexte 1"/>
          <p:cNvSpPr/>
          <p:nvPr/>
        </p:nvSpPr>
        <p:spPr>
          <a:xfrm>
            <a:off x="1134360" y="2326680"/>
            <a:ext cx="709488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Gill Sans MT"/>
              </a:rPr>
              <a:t>Site web : </a:t>
            </a:r>
            <a:r>
              <a:rPr lang="fr-FR" sz="18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3"/>
              </a:rPr>
              <a:t>ens.casali.me</a:t>
            </a:r>
            <a:endParaRPr lang="fr-FR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Gill Sans MT"/>
              </a:rPr>
              <a:t>Mail : </a:t>
            </a:r>
            <a:r>
              <a:rPr lang="fr-FR" sz="18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4"/>
              </a:rPr>
              <a:t>alain.casali@univ-amu.fr</a:t>
            </a:r>
            <a:endParaRPr lang="fr-FR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Gill Sans MT"/>
              </a:rPr>
              <a:t>Discord : </a:t>
            </a:r>
            <a:r>
              <a:rPr lang="fr-FR" u="sng" spc="-1" dirty="0">
                <a:solidFill>
                  <a:srgbClr val="00B0F0"/>
                </a:solidFill>
                <a:latin typeface="Gill Sans MT"/>
              </a:rPr>
              <a:t>https://</a:t>
            </a:r>
            <a:r>
              <a:rPr lang="fr-FR" u="sng" spc="-1" dirty="0" err="1">
                <a:solidFill>
                  <a:srgbClr val="00B0F0"/>
                </a:solidFill>
                <a:latin typeface="Gill Sans MT"/>
              </a:rPr>
              <a:t>discord.gg</a:t>
            </a:r>
            <a:r>
              <a:rPr lang="fr-FR" u="sng" spc="-1" dirty="0">
                <a:solidFill>
                  <a:srgbClr val="00B0F0"/>
                </a:solidFill>
                <a:latin typeface="Gill Sans MT"/>
              </a:rPr>
              <a:t>/</a:t>
            </a:r>
            <a:r>
              <a:rPr lang="fr-FR" u="sng" spc="-1">
                <a:solidFill>
                  <a:srgbClr val="00B0F0"/>
                </a:solidFill>
                <a:latin typeface="Gill Sans MT"/>
              </a:rPr>
              <a:t>DCNdaHwEeB</a:t>
            </a:r>
            <a:endParaRPr lang="fr-FR" sz="18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Gill Sans MT"/>
              </a:rPr>
              <a:t>Voir section </a:t>
            </a:r>
            <a:r>
              <a:rPr lang="fr-FR" sz="1800" b="0" strike="noStrike" spc="-1" dirty="0">
                <a:solidFill>
                  <a:srgbClr val="000000"/>
                </a:solidFill>
                <a:latin typeface="Courier New"/>
              </a:rPr>
              <a:t>#règles</a:t>
            </a:r>
            <a:r>
              <a:rPr lang="fr-FR" sz="1800" b="0" strike="noStrike" spc="-1" dirty="0">
                <a:solidFill>
                  <a:srgbClr val="000000"/>
                </a:solidFill>
                <a:latin typeface="Gill Sans MT"/>
              </a:rPr>
              <a:t> pour vous nommer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2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A. Info diverses</a:t>
            </a:r>
            <a:endParaRPr lang="fr-FR" sz="4900" b="0" strike="noStrike" spc="-1">
              <a:latin typeface="Arial"/>
            </a:endParaRPr>
          </a:p>
        </p:txBody>
      </p:sp>
      <p:sp>
        <p:nvSpPr>
          <p:cNvPr id="143" name="Rectangle 2"/>
          <p:cNvSpPr/>
          <p:nvPr/>
        </p:nvSpPr>
        <p:spPr>
          <a:xfrm>
            <a:off x="1005840" y="5304600"/>
            <a:ext cx="3172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5"/>
              </a:rPr>
              <a:t>https://discord.gg/WaQj25NrPX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4" name="Text Box 4"/>
          <p:cNvSpPr/>
          <p:nvPr/>
        </p:nvSpPr>
        <p:spPr>
          <a:xfrm>
            <a:off x="685800" y="490464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A.4 Discord du Dept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145" name="Image 9" descr="IMG_3210.jpg"/>
          <p:cNvPicPr/>
          <p:nvPr/>
        </p:nvPicPr>
        <p:blipFill>
          <a:blip r:embed="rId6"/>
          <a:stretch/>
        </p:blipFill>
        <p:spPr>
          <a:xfrm>
            <a:off x="6513120" y="1828800"/>
            <a:ext cx="2010960" cy="2681280"/>
          </a:xfrm>
          <a:prstGeom prst="rect">
            <a:avLst/>
          </a:prstGeom>
          <a:ln w="0">
            <a:noFill/>
          </a:ln>
        </p:spPr>
      </p:pic>
      <p:sp>
        <p:nvSpPr>
          <p:cNvPr id="146" name="ZoneTexte 3"/>
          <p:cNvSpPr/>
          <p:nvPr/>
        </p:nvSpPr>
        <p:spPr>
          <a:xfrm>
            <a:off x="1134360" y="5833800"/>
            <a:ext cx="53784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Utile pour participer en amphi (lien </a:t>
            </a:r>
            <a:r>
              <a:rPr lang="fr-FR" sz="1800" b="0" u="sng" strike="noStrike" spc="-1">
                <a:solidFill>
                  <a:srgbClr val="00B0F0"/>
                </a:solidFill>
                <a:uFillTx/>
                <a:latin typeface="Gill Sans MT"/>
                <a:hlinkClick r:id="rId7"/>
              </a:rPr>
              <a:t>strawpool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ZoneTexte 1"/>
          <p:cNvSpPr/>
          <p:nvPr/>
        </p:nvSpPr>
        <p:spPr>
          <a:xfrm>
            <a:off x="4518000" y="1112760"/>
            <a:ext cx="5582880" cy="310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(PeuDeVie)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PrendreUnePotion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fsi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68" name="ZoneTexte 2"/>
          <p:cNvSpPr/>
          <p:nvPr/>
        </p:nvSpPr>
        <p:spPr>
          <a:xfrm>
            <a:off x="146160" y="666720"/>
            <a:ext cx="5582880" cy="420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000000"/>
                </a:solidFill>
                <a:uFillTx/>
                <a:latin typeface="Palatino Linotype"/>
                <a:ea typeface="Courier New"/>
              </a:rPr>
              <a:t>Exemple :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(PeuDeVie)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PrendreUnePotion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(JeSuisUnGuerrier)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    AttaquerAvecEpee;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    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(JeSuisUnMage)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       LancerUnSort;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    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       Partir;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    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fsi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</a:t>
            </a: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fsi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fsi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69" name="ZoneTexte 4"/>
          <p:cNvSpPr/>
          <p:nvPr/>
        </p:nvSpPr>
        <p:spPr>
          <a:xfrm>
            <a:off x="4518000" y="1911240"/>
            <a:ext cx="4444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sinon_si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(JeSuisUnGuerrier)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AttaquerAvecEpee;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0" name="ZoneTexte 5"/>
          <p:cNvSpPr/>
          <p:nvPr/>
        </p:nvSpPr>
        <p:spPr>
          <a:xfrm>
            <a:off x="4518000" y="2835360"/>
            <a:ext cx="37461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sinon_si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(JeSuisUnMage)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LancerUnSort;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471" name="ZoneTexte 6"/>
          <p:cNvSpPr/>
          <p:nvPr/>
        </p:nvSpPr>
        <p:spPr>
          <a:xfrm>
            <a:off x="4518000" y="3328920"/>
            <a:ext cx="17697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  <a:ea typeface="Courier New"/>
              </a:rPr>
              <a:t>    Partir;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Rectangle 1"/>
          <p:cNvSpPr/>
          <p:nvPr/>
        </p:nvSpPr>
        <p:spPr>
          <a:xfrm>
            <a:off x="492120" y="4982040"/>
            <a:ext cx="2239200" cy="426240"/>
          </a:xfrm>
          <a:prstGeom prst="rect">
            <a:avLst/>
          </a:prstGeom>
          <a:solidFill>
            <a:schemeClr val="bg1"/>
          </a:solidFill>
          <a:ln>
            <a:solidFill>
              <a:srgbClr val="F6A21D"/>
            </a:solidFill>
            <a:round/>
          </a:ln>
          <a:effectLst>
            <a:glow rad="101520">
              <a:srgbClr val="4A5356">
                <a:alpha val="75000"/>
              </a:srgbClr>
            </a:glow>
            <a:outerShdw blurRad="76320" dist="3816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3" name="ZoneTexte 3"/>
          <p:cNvSpPr/>
          <p:nvPr/>
        </p:nvSpPr>
        <p:spPr>
          <a:xfrm>
            <a:off x="492120" y="1449360"/>
            <a:ext cx="7924320" cy="447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Info diverses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C’est quoi un algo ?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Premiers exemples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Types d’action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alternatif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alternatif en cascade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de choix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Expression logique complexe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4" name="Titre 2"/>
          <p:cNvSpPr txBox="1"/>
          <p:nvPr/>
        </p:nvSpPr>
        <p:spPr>
          <a:xfrm>
            <a:off x="369720" y="336600"/>
            <a:ext cx="7543440" cy="9140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600" b="0" strike="noStrike" cap="all" spc="199">
                <a:solidFill>
                  <a:srgbClr val="262626"/>
                </a:solidFill>
                <a:latin typeface="Gill Sans MT"/>
              </a:rPr>
              <a:t>Plan</a:t>
            </a:r>
            <a:endParaRPr lang="en-US" sz="26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itre 2"/>
          <p:cNvSpPr txBox="1"/>
          <p:nvPr/>
        </p:nvSpPr>
        <p:spPr>
          <a:xfrm>
            <a:off x="685800" y="422280"/>
            <a:ext cx="7543440" cy="74268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600" b="0" strike="noStrike" cap="all" spc="199">
                <a:solidFill>
                  <a:srgbClr val="262626"/>
                </a:solidFill>
                <a:latin typeface="Gill Sans MT"/>
              </a:rPr>
              <a:t>G. Schéma de choix</a:t>
            </a:r>
            <a:endParaRPr lang="en-US" sz="2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76" name="Rectangle 12"/>
          <p:cNvSpPr/>
          <p:nvPr/>
        </p:nvSpPr>
        <p:spPr>
          <a:xfrm>
            <a:off x="888480" y="4861080"/>
            <a:ext cx="360108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Ens_</a:t>
            </a:r>
            <a:r>
              <a:rPr lang="fr-FR" sz="1800" b="1" i="1" strike="noStrike" spc="-1">
                <a:solidFill>
                  <a:srgbClr val="000000"/>
                </a:solidFill>
                <a:latin typeface="Courier New"/>
              </a:rPr>
              <a:t>i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: ensemble de valeurs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                de même type que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                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Variable_de_choix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7" name="Rectangle 13"/>
          <p:cNvSpPr/>
          <p:nvPr/>
        </p:nvSpPr>
        <p:spPr>
          <a:xfrm>
            <a:off x="4756320" y="4948200"/>
            <a:ext cx="34729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Ens_</a:t>
            </a:r>
            <a:r>
              <a:rPr lang="fr-FR" sz="1800" b="1" i="1" strike="noStrike" spc="-1">
                <a:solidFill>
                  <a:srgbClr val="000000"/>
                </a:solidFill>
                <a:latin typeface="Courier New"/>
              </a:rPr>
              <a:t>i </a:t>
            </a:r>
            <a:r>
              <a:rPr lang="fr-FR" sz="1800" b="1" strike="noStrike" spc="-1">
                <a:solidFill>
                  <a:srgbClr val="000000"/>
                </a:solidFill>
                <a:latin typeface="Courier New"/>
              </a:rPr>
              <a:t>et 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Ens_</a:t>
            </a:r>
            <a:r>
              <a:rPr lang="fr-FR" sz="1800" b="1" i="1" strike="noStrike" spc="-1">
                <a:solidFill>
                  <a:srgbClr val="000000"/>
                </a:solidFill>
                <a:latin typeface="Courier New"/>
              </a:rPr>
              <a:t>j </a:t>
            </a:r>
            <a:r>
              <a:rPr lang="fr-FR" sz="1800" b="1" strike="noStrike" spc="-1">
                <a:solidFill>
                  <a:srgbClr val="000000"/>
                </a:solidFill>
                <a:latin typeface="Courier New"/>
              </a:rPr>
              <a:t>disjoints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8" name="AutoShape 14"/>
          <p:cNvSpPr/>
          <p:nvPr/>
        </p:nvSpPr>
        <p:spPr>
          <a:xfrm>
            <a:off x="6781680" y="2803680"/>
            <a:ext cx="761760" cy="533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79" name="Group 16"/>
          <p:cNvGrpSpPr/>
          <p:nvPr/>
        </p:nvGrpSpPr>
        <p:grpSpPr>
          <a:xfrm>
            <a:off x="457200" y="1736640"/>
            <a:ext cx="6019560" cy="2958840"/>
            <a:chOff x="457200" y="1736640"/>
            <a:chExt cx="6019560" cy="2958840"/>
          </a:xfrm>
        </p:grpSpPr>
        <p:sp>
          <p:nvSpPr>
            <p:cNvPr id="480" name="Text Box 9"/>
            <p:cNvSpPr/>
            <p:nvPr/>
          </p:nvSpPr>
          <p:spPr>
            <a:xfrm>
              <a:off x="539280" y="1801800"/>
              <a:ext cx="4321800" cy="283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si (</a:t>
              </a:r>
              <a:r>
                <a:rPr lang="fr-FR" sz="1800" b="0" i="1" strike="noStrike" spc="-1">
                  <a:solidFill>
                    <a:srgbClr val="000000"/>
                  </a:solidFill>
                  <a:latin typeface="Courier New"/>
                </a:rPr>
                <a:t>Variable_de_choix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</a:t>
              </a:r>
              <a:r>
                <a:rPr lang="fr-FR" sz="1800" b="0" strike="noStrike" spc="-1">
                  <a:solidFill>
                    <a:srgbClr val="000000"/>
                  </a:solidFill>
                  <a:latin typeface="Symbol"/>
                </a:rPr>
                <a:t>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Ens_1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)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   Sequ_1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fsi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481" name="Rectangle 10"/>
            <p:cNvSpPr/>
            <p:nvPr/>
          </p:nvSpPr>
          <p:spPr>
            <a:xfrm>
              <a:off x="457200" y="1736640"/>
              <a:ext cx="6019560" cy="2958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82" name="Text Box 18"/>
          <p:cNvSpPr/>
          <p:nvPr/>
        </p:nvSpPr>
        <p:spPr>
          <a:xfrm>
            <a:off x="734040" y="2422440"/>
            <a:ext cx="51447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sinon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_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i="1" strike="noStrike" spc="-1">
                <a:solidFill>
                  <a:srgbClr val="000000"/>
                </a:solidFill>
                <a:latin typeface="Courier New"/>
              </a:rPr>
              <a:t>Variable_de_choix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</a:t>
            </a:r>
            <a:r>
              <a:rPr lang="fr-FR" sz="1800" b="0" strike="noStrike" spc="-1">
                <a:solidFill>
                  <a:srgbClr val="000000"/>
                </a:solidFill>
                <a:latin typeface="Symbol"/>
              </a:rPr>
              <a:t>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Ens_2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Sequ_2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83" name="Text Box 20"/>
          <p:cNvSpPr/>
          <p:nvPr/>
        </p:nvSpPr>
        <p:spPr>
          <a:xfrm>
            <a:off x="734040" y="3032280"/>
            <a:ext cx="51447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sinon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_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i="1" strike="noStrike" spc="-1">
                <a:solidFill>
                  <a:srgbClr val="000000"/>
                </a:solidFill>
                <a:latin typeface="Courier New"/>
              </a:rPr>
              <a:t>Variable_de_choix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</a:t>
            </a:r>
            <a:r>
              <a:rPr lang="fr-FR" sz="1800" b="0" strike="noStrike" spc="-1">
                <a:solidFill>
                  <a:srgbClr val="000000"/>
                </a:solidFill>
                <a:latin typeface="Symbol"/>
              </a:rPr>
              <a:t>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Ens_3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Sequ_3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84" name="Text Box 21"/>
          <p:cNvSpPr/>
          <p:nvPr/>
        </p:nvSpPr>
        <p:spPr>
          <a:xfrm>
            <a:off x="685800" y="3657600"/>
            <a:ext cx="34729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sinon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// tous autres cas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    Sequ_4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roup 15"/>
          <p:cNvGrpSpPr/>
          <p:nvPr/>
        </p:nvGrpSpPr>
        <p:grpSpPr>
          <a:xfrm>
            <a:off x="617400" y="841320"/>
            <a:ext cx="6019560" cy="4952520"/>
            <a:chOff x="617400" y="841320"/>
            <a:chExt cx="6019560" cy="4952520"/>
          </a:xfrm>
        </p:grpSpPr>
        <p:sp>
          <p:nvSpPr>
            <p:cNvPr id="486" name="Text Box 5"/>
            <p:cNvSpPr/>
            <p:nvPr/>
          </p:nvSpPr>
          <p:spPr>
            <a:xfrm>
              <a:off x="930600" y="917640"/>
              <a:ext cx="4707360" cy="436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choix_sur </a:t>
              </a:r>
              <a:r>
                <a:rPr lang="fr-FR" sz="1800" b="0" i="1" strike="noStrike" spc="-1">
                  <a:solidFill>
                    <a:srgbClr val="000000"/>
                  </a:solidFill>
                  <a:latin typeface="Courier New"/>
                </a:rPr>
                <a:t>Variable_de_choix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entre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 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cas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Ens_1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: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   Sequ_1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cas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Ens_2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: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   Sequ_2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cas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Ens_3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: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   Sequ_3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;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   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autre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: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   Sequ_4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fchoix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487" name="Rectangle 6"/>
            <p:cNvSpPr/>
            <p:nvPr/>
          </p:nvSpPr>
          <p:spPr>
            <a:xfrm>
              <a:off x="617400" y="841320"/>
              <a:ext cx="6019560" cy="49525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roup 15"/>
          <p:cNvGrpSpPr/>
          <p:nvPr/>
        </p:nvGrpSpPr>
        <p:grpSpPr>
          <a:xfrm>
            <a:off x="617400" y="841320"/>
            <a:ext cx="6019560" cy="4952520"/>
            <a:chOff x="617400" y="841320"/>
            <a:chExt cx="6019560" cy="4952520"/>
          </a:xfrm>
        </p:grpSpPr>
        <p:sp>
          <p:nvSpPr>
            <p:cNvPr id="489" name="Text Box 5"/>
            <p:cNvSpPr/>
            <p:nvPr/>
          </p:nvSpPr>
          <p:spPr>
            <a:xfrm>
              <a:off x="699480" y="917640"/>
              <a:ext cx="4158720" cy="436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choix_sur </a:t>
              </a:r>
              <a:r>
                <a:rPr lang="fr-FR" sz="1800" b="0" i="1" strike="noStrike" spc="-1">
                  <a:solidFill>
                    <a:srgbClr val="000000"/>
                  </a:solidFill>
                  <a:latin typeface="Courier New"/>
                </a:rPr>
                <a:t>MonPersonnage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entre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 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cas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JeSuisUnGuerrier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: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   AttaquerAvecEpee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cas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JeSuisUnMage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: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   LancerUnSort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cas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JeSuisUnSuperPlombier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: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   LancerUneBouleDeFeu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;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   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autre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: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   Partir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fchoix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490" name="Rectangle 6"/>
            <p:cNvSpPr/>
            <p:nvPr/>
          </p:nvSpPr>
          <p:spPr>
            <a:xfrm>
              <a:off x="617400" y="841320"/>
              <a:ext cx="6019560" cy="49525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ectangle 1"/>
          <p:cNvSpPr/>
          <p:nvPr/>
        </p:nvSpPr>
        <p:spPr>
          <a:xfrm>
            <a:off x="492120" y="5470200"/>
            <a:ext cx="3524040" cy="426240"/>
          </a:xfrm>
          <a:prstGeom prst="rect">
            <a:avLst/>
          </a:prstGeom>
          <a:solidFill>
            <a:schemeClr val="bg1"/>
          </a:solidFill>
          <a:ln>
            <a:solidFill>
              <a:srgbClr val="F6A21D"/>
            </a:solidFill>
            <a:round/>
          </a:ln>
          <a:effectLst>
            <a:glow rad="101520">
              <a:srgbClr val="4A5356">
                <a:alpha val="75000"/>
              </a:srgbClr>
            </a:glow>
            <a:outerShdw blurRad="76320" dist="3816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2" name="ZoneTexte 3"/>
          <p:cNvSpPr/>
          <p:nvPr/>
        </p:nvSpPr>
        <p:spPr>
          <a:xfrm>
            <a:off x="492120" y="1449360"/>
            <a:ext cx="7924320" cy="447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Info diverses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C’est quoi un algo ?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Premiers exemples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Types d’action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alternatif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alternatif en cascade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de choix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Expression logique complexe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93" name="Titre 2"/>
          <p:cNvSpPr txBox="1"/>
          <p:nvPr/>
        </p:nvSpPr>
        <p:spPr>
          <a:xfrm>
            <a:off x="369720" y="336600"/>
            <a:ext cx="7543440" cy="9140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600" b="0" strike="noStrike" cap="all" spc="199">
                <a:solidFill>
                  <a:srgbClr val="262626"/>
                </a:solidFill>
                <a:latin typeface="Gill Sans MT"/>
              </a:rPr>
              <a:t>Plan</a:t>
            </a:r>
            <a:endParaRPr lang="en-US" sz="26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Rectangle 2"/>
          <p:cNvSpPr/>
          <p:nvPr/>
        </p:nvSpPr>
        <p:spPr>
          <a:xfrm>
            <a:off x="713160" y="1730520"/>
            <a:ext cx="2918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Schémas alternatifs imbriqués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95" name="Text Box 7"/>
          <p:cNvSpPr/>
          <p:nvPr/>
        </p:nvSpPr>
        <p:spPr>
          <a:xfrm>
            <a:off x="1226880" y="2844720"/>
            <a:ext cx="2238480" cy="115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Expr_log_2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    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Sequ_1;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fsi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96" name="Text Box 8"/>
          <p:cNvSpPr/>
          <p:nvPr/>
        </p:nvSpPr>
        <p:spPr>
          <a:xfrm>
            <a:off x="784800" y="5952960"/>
            <a:ext cx="39909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on n'exécute 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Sequ_1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</a:t>
            </a:r>
            <a:r>
              <a:rPr lang="fr-FR" sz="1800" b="1" strike="noStrike" spc="-1">
                <a:solidFill>
                  <a:srgbClr val="FF0000"/>
                </a:solidFill>
                <a:latin typeface="Gill Sans MT"/>
              </a:rPr>
              <a:t>que si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les deux expressions logiques sont vraies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497" name="Group 46"/>
          <p:cNvGrpSpPr/>
          <p:nvPr/>
        </p:nvGrpSpPr>
        <p:grpSpPr>
          <a:xfrm>
            <a:off x="533520" y="2235240"/>
            <a:ext cx="3047760" cy="3352320"/>
            <a:chOff x="533520" y="2235240"/>
            <a:chExt cx="3047760" cy="3352320"/>
          </a:xfrm>
        </p:grpSpPr>
        <p:sp>
          <p:nvSpPr>
            <p:cNvPr id="498" name="Text Box 4"/>
            <p:cNvSpPr/>
            <p:nvPr/>
          </p:nvSpPr>
          <p:spPr>
            <a:xfrm>
              <a:off x="785520" y="2387520"/>
              <a:ext cx="2238480" cy="255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si (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Expr_log_1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)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 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fsi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Sequ_</a:t>
              </a:r>
              <a:r>
                <a:rPr lang="fr-FR" sz="1800" b="1" i="1" strike="noStrike" spc="-1">
                  <a:solidFill>
                    <a:srgbClr val="000000"/>
                  </a:solidFill>
                  <a:latin typeface="Courier New"/>
                </a:rPr>
                <a:t>n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;  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499" name="Rectangle 10"/>
            <p:cNvSpPr/>
            <p:nvPr/>
          </p:nvSpPr>
          <p:spPr>
            <a:xfrm>
              <a:off x="533520" y="2235240"/>
              <a:ext cx="3047760" cy="33523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00" name="Group 47"/>
          <p:cNvGrpSpPr/>
          <p:nvPr/>
        </p:nvGrpSpPr>
        <p:grpSpPr>
          <a:xfrm>
            <a:off x="3962520" y="2235240"/>
            <a:ext cx="4800240" cy="2514240"/>
            <a:chOff x="3962520" y="2235240"/>
            <a:chExt cx="4800240" cy="2514240"/>
          </a:xfrm>
        </p:grpSpPr>
        <p:sp>
          <p:nvSpPr>
            <p:cNvPr id="501" name="Text Box 9"/>
            <p:cNvSpPr/>
            <p:nvPr/>
          </p:nvSpPr>
          <p:spPr>
            <a:xfrm>
              <a:off x="4336920" y="2371680"/>
              <a:ext cx="4158720" cy="2010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si (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Expr_log_1 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ET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Expr_log_2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)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  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Sequ_1;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fsi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Sequ_</a:t>
              </a:r>
              <a:r>
                <a:rPr lang="fr-FR" sz="1800" b="1" i="1" strike="noStrike" spc="-1">
                  <a:solidFill>
                    <a:srgbClr val="000000"/>
                  </a:solidFill>
                  <a:latin typeface="Courier New"/>
                </a:rPr>
                <a:t>n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;  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502" name="Rectangle 11"/>
            <p:cNvSpPr/>
            <p:nvPr/>
          </p:nvSpPr>
          <p:spPr>
            <a:xfrm>
              <a:off x="3962520" y="2235240"/>
              <a:ext cx="4800240" cy="2514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03" name="Freeform 13"/>
          <p:cNvSpPr/>
          <p:nvPr/>
        </p:nvSpPr>
        <p:spPr>
          <a:xfrm>
            <a:off x="3733920" y="2540160"/>
            <a:ext cx="1980720" cy="3962160"/>
          </a:xfrm>
          <a:custGeom>
            <a:avLst/>
            <a:gdLst/>
            <a:ahLst/>
            <a:cxnLst/>
            <a:rect l="l" t="t" r="r" b="b"/>
            <a:pathLst>
              <a:path w="1152" h="2496">
                <a:moveTo>
                  <a:pt x="144" y="0"/>
                </a:moveTo>
                <a:lnTo>
                  <a:pt x="0" y="0"/>
                </a:lnTo>
                <a:lnTo>
                  <a:pt x="0" y="2016"/>
                </a:lnTo>
                <a:lnTo>
                  <a:pt x="1152" y="2016"/>
                </a:lnTo>
                <a:lnTo>
                  <a:pt x="1152" y="2496"/>
                </a:lnTo>
                <a:lnTo>
                  <a:pt x="816" y="249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04" name="Group 17"/>
          <p:cNvGrpSpPr/>
          <p:nvPr/>
        </p:nvGrpSpPr>
        <p:grpSpPr>
          <a:xfrm>
            <a:off x="5498280" y="977760"/>
            <a:ext cx="1836000" cy="1371600"/>
            <a:chOff x="5498280" y="977760"/>
            <a:chExt cx="1836000" cy="1371600"/>
          </a:xfrm>
        </p:grpSpPr>
        <p:sp>
          <p:nvSpPr>
            <p:cNvPr id="505" name="Text Box 15"/>
            <p:cNvSpPr/>
            <p:nvPr/>
          </p:nvSpPr>
          <p:spPr>
            <a:xfrm>
              <a:off x="5498280" y="977760"/>
              <a:ext cx="1836000" cy="36468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opérateur logique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506" name="Line 16"/>
            <p:cNvSpPr/>
            <p:nvPr/>
          </p:nvSpPr>
          <p:spPr>
            <a:xfrm>
              <a:off x="6424560" y="1358640"/>
              <a:ext cx="360" cy="9907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07" name="Group 45"/>
          <p:cNvGrpSpPr/>
          <p:nvPr/>
        </p:nvGrpSpPr>
        <p:grpSpPr>
          <a:xfrm>
            <a:off x="4877280" y="2768760"/>
            <a:ext cx="3657240" cy="2650680"/>
            <a:chOff x="4877280" y="2768760"/>
            <a:chExt cx="3657240" cy="2650680"/>
          </a:xfrm>
        </p:grpSpPr>
        <p:sp>
          <p:nvSpPr>
            <p:cNvPr id="508" name="Text Box 42"/>
            <p:cNvSpPr/>
            <p:nvPr/>
          </p:nvSpPr>
          <p:spPr>
            <a:xfrm>
              <a:off x="5240880" y="5054760"/>
              <a:ext cx="2880000" cy="3646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lang="fr-FR" sz="1800" b="0" strike="noStrike" spc="-1">
                  <a:solidFill>
                    <a:srgbClr val="FF0000"/>
                  </a:solidFill>
                  <a:latin typeface="Gill Sans MT"/>
                </a:rPr>
                <a:t>expression logique complexe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509" name="AutoShape 43"/>
            <p:cNvSpPr/>
            <p:nvPr/>
          </p:nvSpPr>
          <p:spPr>
            <a:xfrm rot="5400000">
              <a:off x="6553440" y="1092240"/>
              <a:ext cx="304560" cy="365724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Line 44"/>
            <p:cNvSpPr/>
            <p:nvPr/>
          </p:nvSpPr>
          <p:spPr>
            <a:xfrm>
              <a:off x="6705360" y="2997000"/>
              <a:ext cx="360" cy="20574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11" name="Text Box 14"/>
          <p:cNvSpPr/>
          <p:nvPr/>
        </p:nvSpPr>
        <p:spPr>
          <a:xfrm>
            <a:off x="5634360" y="3530520"/>
            <a:ext cx="2756520" cy="364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un seul niveau d'imbrication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12" name="Titre 2"/>
          <p:cNvSpPr/>
          <p:nvPr/>
        </p:nvSpPr>
        <p:spPr>
          <a:xfrm>
            <a:off x="123840" y="239760"/>
            <a:ext cx="8899200" cy="74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Gill Sans MT"/>
              </a:rPr>
              <a:t>H. Expressions logiques complexes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513" name="ZoneTexte 1"/>
          <p:cNvSpPr/>
          <p:nvPr/>
        </p:nvSpPr>
        <p:spPr>
          <a:xfrm>
            <a:off x="264960" y="1174680"/>
            <a:ext cx="34682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Palatino Linotype"/>
              </a:rPr>
              <a:t>H.1 Opérateur </a:t>
            </a:r>
            <a:r>
              <a:rPr lang="fr-FR" sz="20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ET</a:t>
            </a: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Effect">
                      <p:stCondLst>
                        <p:cond delay="indefinite"/>
                      </p:stCondLst>
                      <p:childTnLst>
                        <p:par>
                          <p:cTn id="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Effect">
                      <p:stCondLst>
                        <p:cond delay="indefinite"/>
                      </p:stCondLst>
                      <p:childTnLst>
                        <p:par>
                          <p:cTn id="3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Effect">
                      <p:stCondLst>
                        <p:cond delay="indefinite"/>
                      </p:stCondLst>
                      <p:childTnLst>
                        <p:par>
                          <p:cTn id="4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Rectangle 2"/>
          <p:cNvSpPr/>
          <p:nvPr/>
        </p:nvSpPr>
        <p:spPr>
          <a:xfrm>
            <a:off x="795960" y="476280"/>
            <a:ext cx="4044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Exemple de schémas alternatifs imbriqués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15" name="Text Box 7"/>
          <p:cNvSpPr/>
          <p:nvPr/>
        </p:nvSpPr>
        <p:spPr>
          <a:xfrm>
            <a:off x="1483920" y="1557360"/>
            <a:ext cx="2649960" cy="115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BeaucoupDeVie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    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Attaquer;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fsi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16" name="Text Box 4"/>
          <p:cNvSpPr/>
          <p:nvPr/>
        </p:nvSpPr>
        <p:spPr>
          <a:xfrm>
            <a:off x="971280" y="1125360"/>
            <a:ext cx="2512800" cy="22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JeSuisUnMage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 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fsi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Avancer; 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17" name="Rectangle 10"/>
          <p:cNvSpPr/>
          <p:nvPr/>
        </p:nvSpPr>
        <p:spPr>
          <a:xfrm>
            <a:off x="533520" y="981000"/>
            <a:ext cx="5478120" cy="283644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18" name="Group 47"/>
          <p:cNvGrpSpPr/>
          <p:nvPr/>
        </p:nvGrpSpPr>
        <p:grpSpPr>
          <a:xfrm>
            <a:off x="539640" y="4076640"/>
            <a:ext cx="5616360" cy="2514240"/>
            <a:chOff x="539640" y="4076640"/>
            <a:chExt cx="5616360" cy="2514240"/>
          </a:xfrm>
        </p:grpSpPr>
        <p:sp>
          <p:nvSpPr>
            <p:cNvPr id="519" name="Text Box 9"/>
            <p:cNvSpPr/>
            <p:nvPr/>
          </p:nvSpPr>
          <p:spPr>
            <a:xfrm>
              <a:off x="978840" y="4213080"/>
              <a:ext cx="4844520" cy="1736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si (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JeSuisUnMage 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ET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BeaucoupDeVie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)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  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Attaquer;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fsi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Avancer;  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520" name="Rectangle 11"/>
            <p:cNvSpPr/>
            <p:nvPr/>
          </p:nvSpPr>
          <p:spPr>
            <a:xfrm>
              <a:off x="539640" y="4076640"/>
              <a:ext cx="5616360" cy="2514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Rectangle 1026"/>
          <p:cNvSpPr/>
          <p:nvPr/>
        </p:nvSpPr>
        <p:spPr>
          <a:xfrm>
            <a:off x="627480" y="990720"/>
            <a:ext cx="2918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Schémas alternatifs imbriqués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22" name="Text Box 1029"/>
          <p:cNvSpPr/>
          <p:nvPr/>
        </p:nvSpPr>
        <p:spPr>
          <a:xfrm>
            <a:off x="1226880" y="2209680"/>
            <a:ext cx="2238480" cy="187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Expr_log_2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    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Sequ_1;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sinon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    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Sequ_2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fsi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523" name="Group 1038"/>
          <p:cNvGrpSpPr/>
          <p:nvPr/>
        </p:nvGrpSpPr>
        <p:grpSpPr>
          <a:xfrm>
            <a:off x="533520" y="1600200"/>
            <a:ext cx="3047760" cy="3047760"/>
            <a:chOff x="533520" y="1600200"/>
            <a:chExt cx="3047760" cy="3047760"/>
          </a:xfrm>
        </p:grpSpPr>
        <p:sp>
          <p:nvSpPr>
            <p:cNvPr id="524" name="Text Box 1028"/>
            <p:cNvSpPr/>
            <p:nvPr/>
          </p:nvSpPr>
          <p:spPr>
            <a:xfrm>
              <a:off x="785520" y="1752480"/>
              <a:ext cx="2238480" cy="255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si (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Expr_log_1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)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fsi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525" name="Rectangle 1030"/>
            <p:cNvSpPr/>
            <p:nvPr/>
          </p:nvSpPr>
          <p:spPr>
            <a:xfrm>
              <a:off x="533520" y="1600200"/>
              <a:ext cx="3047760" cy="30477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26" name="Text Box 1031"/>
          <p:cNvSpPr/>
          <p:nvPr/>
        </p:nvSpPr>
        <p:spPr>
          <a:xfrm>
            <a:off x="838440" y="5029200"/>
            <a:ext cx="22201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impossible à simplifier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27" name="Text Box 1032"/>
          <p:cNvSpPr/>
          <p:nvPr/>
        </p:nvSpPr>
        <p:spPr>
          <a:xfrm>
            <a:off x="453960" y="5470560"/>
            <a:ext cx="29746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On ne peut pas simplifier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s'il y a 2 séquences différentes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528" name="Grouper 2"/>
          <p:cNvGrpSpPr/>
          <p:nvPr/>
        </p:nvGrpSpPr>
        <p:grpSpPr>
          <a:xfrm>
            <a:off x="3780000" y="981000"/>
            <a:ext cx="5113080" cy="4392360"/>
            <a:chOff x="3780000" y="981000"/>
            <a:chExt cx="5113080" cy="4392360"/>
          </a:xfrm>
        </p:grpSpPr>
        <p:sp>
          <p:nvSpPr>
            <p:cNvPr id="529" name="Text Box 7"/>
            <p:cNvSpPr/>
            <p:nvPr/>
          </p:nvSpPr>
          <p:spPr>
            <a:xfrm>
              <a:off x="4756320" y="2205000"/>
              <a:ext cx="3061440" cy="222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si (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BeaucoupDeVie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)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  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Attaquer;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sinon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  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PrendreUnePotion;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fsi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endParaRPr lang="fr-FR" sz="1800" b="0" strike="noStrike" spc="-1">
                <a:latin typeface="Arial"/>
              </a:endParaRPr>
            </a:p>
          </p:txBody>
        </p:sp>
        <p:grpSp>
          <p:nvGrpSpPr>
            <p:cNvPr id="530" name="Grouper 1"/>
            <p:cNvGrpSpPr/>
            <p:nvPr/>
          </p:nvGrpSpPr>
          <p:grpSpPr>
            <a:xfrm>
              <a:off x="3780000" y="981000"/>
              <a:ext cx="5113080" cy="4392360"/>
              <a:chOff x="3780000" y="981000"/>
              <a:chExt cx="5113080" cy="4392360"/>
            </a:xfrm>
          </p:grpSpPr>
          <p:sp>
            <p:nvSpPr>
              <p:cNvPr id="531" name="Text Box 4"/>
              <p:cNvSpPr/>
              <p:nvPr/>
            </p:nvSpPr>
            <p:spPr>
              <a:xfrm>
                <a:off x="4217760" y="1773360"/>
                <a:ext cx="2512800" cy="2833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800" b="1" strike="noStrike" spc="-1">
                    <a:solidFill>
                      <a:srgbClr val="9BAFB5"/>
                    </a:solidFill>
                    <a:latin typeface="Courier New"/>
                  </a:rPr>
                  <a:t>si (</a:t>
                </a:r>
                <a:r>
                  <a:rPr lang="fr-FR" sz="1800" b="0" strike="noStrike" spc="-1">
                    <a:solidFill>
                      <a:srgbClr val="000000"/>
                    </a:solidFill>
                    <a:latin typeface="Courier New"/>
                  </a:rPr>
                  <a:t>JeSuisUnMage</a:t>
                </a:r>
                <a:r>
                  <a:rPr lang="fr-FR" sz="1800" b="1" strike="noStrike" spc="-1">
                    <a:solidFill>
                      <a:srgbClr val="9BAFB5"/>
                    </a:solidFill>
                    <a:latin typeface="Courier New"/>
                  </a:rPr>
                  <a:t>)</a:t>
                </a:r>
                <a:endParaRPr lang="fr-FR" sz="18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FR" sz="1800" b="1" strike="noStrike" spc="-1">
                    <a:solidFill>
                      <a:srgbClr val="9BAFB5"/>
                    </a:solidFill>
                    <a:latin typeface="Courier New"/>
                  </a:rPr>
                  <a:t>   </a:t>
                </a:r>
                <a:endParaRPr lang="fr-FR" sz="18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8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8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8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8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8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8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FR" sz="1800" b="1" strike="noStrike" spc="-1">
                    <a:solidFill>
                      <a:srgbClr val="9BAFB5"/>
                    </a:solidFill>
                    <a:latin typeface="Courier New"/>
                  </a:rPr>
                  <a:t>fsi</a:t>
                </a:r>
                <a:endParaRPr lang="fr-FR" sz="18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FR" sz="1800" b="0" strike="noStrike" spc="-1">
                    <a:solidFill>
                      <a:srgbClr val="000000"/>
                    </a:solidFill>
                    <a:latin typeface="Courier New"/>
                  </a:rPr>
                  <a:t>Avancer;  </a:t>
                </a:r>
                <a:endParaRPr lang="fr-FR" sz="1800" b="0" strike="noStrike" spc="-1">
                  <a:latin typeface="Arial"/>
                </a:endParaRPr>
              </a:p>
            </p:txBody>
          </p:sp>
          <p:sp>
            <p:nvSpPr>
              <p:cNvPr id="532" name="Rectangle 10"/>
              <p:cNvSpPr/>
              <p:nvPr/>
            </p:nvSpPr>
            <p:spPr>
              <a:xfrm>
                <a:off x="3780000" y="1628640"/>
                <a:ext cx="5113080" cy="37447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" name="Rectangle 1026"/>
              <p:cNvSpPr/>
              <p:nvPr/>
            </p:nvSpPr>
            <p:spPr>
              <a:xfrm>
                <a:off x="3821400" y="981000"/>
                <a:ext cx="114876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</a:pPr>
                <a:r>
                  <a:rPr lang="fr-FR" sz="1800" b="0" strike="noStrike" spc="-1">
                    <a:solidFill>
                      <a:srgbClr val="000000"/>
                    </a:solidFill>
                    <a:latin typeface="Gill Sans MT"/>
                  </a:rPr>
                  <a:t>Exemple : </a:t>
                </a:r>
                <a:endParaRPr lang="fr-FR" sz="1800" b="0" strike="noStrike" spc="-1">
                  <a:latin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Rectangle 1026"/>
          <p:cNvSpPr/>
          <p:nvPr/>
        </p:nvSpPr>
        <p:spPr>
          <a:xfrm>
            <a:off x="921240" y="990720"/>
            <a:ext cx="2918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Schémas alternatifs imbriqués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35" name="Text Box 1034"/>
          <p:cNvSpPr/>
          <p:nvPr/>
        </p:nvSpPr>
        <p:spPr>
          <a:xfrm>
            <a:off x="1106280" y="2819520"/>
            <a:ext cx="2238480" cy="115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si (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Expr_log_2</a:t>
            </a: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    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Sequ_1;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1800" b="1" strike="noStrike" spc="-1">
                <a:solidFill>
                  <a:srgbClr val="9BAFB5"/>
                </a:solidFill>
                <a:latin typeface="Courier New"/>
              </a:rPr>
              <a:t>fsi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536" name="Group 1063"/>
          <p:cNvGrpSpPr/>
          <p:nvPr/>
        </p:nvGrpSpPr>
        <p:grpSpPr>
          <a:xfrm>
            <a:off x="533520" y="1600200"/>
            <a:ext cx="3047760" cy="3200040"/>
            <a:chOff x="533520" y="1600200"/>
            <a:chExt cx="3047760" cy="3200040"/>
          </a:xfrm>
        </p:grpSpPr>
        <p:sp>
          <p:nvSpPr>
            <p:cNvPr id="537" name="Text Box 1033"/>
            <p:cNvSpPr/>
            <p:nvPr/>
          </p:nvSpPr>
          <p:spPr>
            <a:xfrm>
              <a:off x="785520" y="1684440"/>
              <a:ext cx="2238480" cy="258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si (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Expr_log_1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)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  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Sequ_1;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sinon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fsi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538" name="Rectangle 1035"/>
            <p:cNvSpPr/>
            <p:nvPr/>
          </p:nvSpPr>
          <p:spPr>
            <a:xfrm>
              <a:off x="533520" y="1600200"/>
              <a:ext cx="3047760" cy="32000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39" name="Text Box 1041"/>
          <p:cNvSpPr/>
          <p:nvPr/>
        </p:nvSpPr>
        <p:spPr>
          <a:xfrm>
            <a:off x="643320" y="5211720"/>
            <a:ext cx="284976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on exécute 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Sequ_1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</a:t>
            </a:r>
            <a:r>
              <a:rPr lang="fr-FR" sz="1800" b="1" strike="noStrike" spc="-1">
                <a:solidFill>
                  <a:srgbClr val="FF0000"/>
                </a:solidFill>
                <a:latin typeface="Gill Sans MT"/>
              </a:rPr>
              <a:t>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0000"/>
                </a:solidFill>
                <a:latin typeface="Gill Sans MT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 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Expr_log_1 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est vraie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ou, à défaut,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0000"/>
                </a:solidFill>
                <a:latin typeface="Gill Sans MT"/>
              </a:rPr>
              <a:t>si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  </a:t>
            </a:r>
            <a:r>
              <a:rPr lang="fr-FR" sz="1800" b="0" strike="noStrike" spc="-1">
                <a:solidFill>
                  <a:srgbClr val="000000"/>
                </a:solidFill>
                <a:latin typeface="Courier New"/>
              </a:rPr>
              <a:t>Expr_log_2 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est vraie 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540" name="Group 1064"/>
          <p:cNvGrpSpPr/>
          <p:nvPr/>
        </p:nvGrpSpPr>
        <p:grpSpPr>
          <a:xfrm>
            <a:off x="3962520" y="1600200"/>
            <a:ext cx="4800240" cy="1904760"/>
            <a:chOff x="3962520" y="1600200"/>
            <a:chExt cx="4800240" cy="1904760"/>
          </a:xfrm>
        </p:grpSpPr>
        <p:sp>
          <p:nvSpPr>
            <p:cNvPr id="541" name="Text Box 1049"/>
            <p:cNvSpPr/>
            <p:nvPr/>
          </p:nvSpPr>
          <p:spPr>
            <a:xfrm>
              <a:off x="4336920" y="1736640"/>
              <a:ext cx="4158720" cy="146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si (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Expr_log_1 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OU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Expr_log_2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)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  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Sequ_1;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fsi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542" name="Rectangle 1050"/>
            <p:cNvSpPr/>
            <p:nvPr/>
          </p:nvSpPr>
          <p:spPr>
            <a:xfrm>
              <a:off x="3962520" y="1600200"/>
              <a:ext cx="4800240" cy="19047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43" name="Group 1053"/>
          <p:cNvGrpSpPr/>
          <p:nvPr/>
        </p:nvGrpSpPr>
        <p:grpSpPr>
          <a:xfrm>
            <a:off x="5498280" y="380880"/>
            <a:ext cx="1836000" cy="1371600"/>
            <a:chOff x="5498280" y="380880"/>
            <a:chExt cx="1836000" cy="1371600"/>
          </a:xfrm>
        </p:grpSpPr>
        <p:sp>
          <p:nvSpPr>
            <p:cNvPr id="544" name="Text Box 1054"/>
            <p:cNvSpPr/>
            <p:nvPr/>
          </p:nvSpPr>
          <p:spPr>
            <a:xfrm>
              <a:off x="5498280" y="380880"/>
              <a:ext cx="1836000" cy="36468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lang="fr-FR" sz="1800" b="0" strike="noStrike" spc="-1">
                  <a:solidFill>
                    <a:srgbClr val="000000"/>
                  </a:solidFill>
                  <a:latin typeface="Gill Sans MT"/>
                </a:rPr>
                <a:t>opérateur logique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545" name="Line 1055"/>
            <p:cNvSpPr/>
            <p:nvPr/>
          </p:nvSpPr>
          <p:spPr>
            <a:xfrm>
              <a:off x="6424560" y="761760"/>
              <a:ext cx="360" cy="9907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46" name="Group 1065"/>
          <p:cNvGrpSpPr/>
          <p:nvPr/>
        </p:nvGrpSpPr>
        <p:grpSpPr>
          <a:xfrm>
            <a:off x="3657600" y="1905120"/>
            <a:ext cx="1447560" cy="4419360"/>
            <a:chOff x="3657600" y="1905120"/>
            <a:chExt cx="1447560" cy="4419360"/>
          </a:xfrm>
        </p:grpSpPr>
        <p:sp>
          <p:nvSpPr>
            <p:cNvPr id="547" name="AutoShape 1056"/>
            <p:cNvSpPr/>
            <p:nvPr/>
          </p:nvSpPr>
          <p:spPr>
            <a:xfrm>
              <a:off x="3657600" y="5334120"/>
              <a:ext cx="304560" cy="990360"/>
            </a:xfrm>
            <a:prstGeom prst="rightBrace">
              <a:avLst>
                <a:gd name="adj1" fmla="val 27083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Freeform 1058"/>
            <p:cNvSpPr/>
            <p:nvPr/>
          </p:nvSpPr>
          <p:spPr>
            <a:xfrm>
              <a:off x="3733920" y="1905120"/>
              <a:ext cx="1371240" cy="3962160"/>
            </a:xfrm>
            <a:custGeom>
              <a:avLst/>
              <a:gdLst/>
              <a:ahLst/>
              <a:cxnLst/>
              <a:rect l="l" t="t" r="r" b="b"/>
              <a:pathLst>
                <a:path w="528" h="2688">
                  <a:moveTo>
                    <a:pt x="96" y="2688"/>
                  </a:moveTo>
                  <a:lnTo>
                    <a:pt x="528" y="2688"/>
                  </a:lnTo>
                  <a:lnTo>
                    <a:pt x="528" y="1344"/>
                  </a:lnTo>
                  <a:lnTo>
                    <a:pt x="0" y="1344"/>
                  </a:lnTo>
                  <a:lnTo>
                    <a:pt x="0" y="0"/>
                  </a:lnTo>
                  <a:lnTo>
                    <a:pt x="96" y="0"/>
                  </a:lnTo>
                </a:path>
              </a:pathLst>
            </a:custGeom>
            <a:noFill/>
            <a:ln w="28575">
              <a:solidFill>
                <a:srgbClr val="9BAFB5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49" name="Group 1059"/>
          <p:cNvGrpSpPr/>
          <p:nvPr/>
        </p:nvGrpSpPr>
        <p:grpSpPr>
          <a:xfrm>
            <a:off x="4877280" y="2133720"/>
            <a:ext cx="3657240" cy="2650680"/>
            <a:chOff x="4877280" y="2133720"/>
            <a:chExt cx="3657240" cy="2650680"/>
          </a:xfrm>
        </p:grpSpPr>
        <p:sp>
          <p:nvSpPr>
            <p:cNvPr id="550" name="Text Box 1060"/>
            <p:cNvSpPr/>
            <p:nvPr/>
          </p:nvSpPr>
          <p:spPr>
            <a:xfrm>
              <a:off x="5240880" y="4419720"/>
              <a:ext cx="2880000" cy="3646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lang="fr-FR" sz="1800" b="0" strike="noStrike" spc="-1">
                  <a:solidFill>
                    <a:srgbClr val="FF0000"/>
                  </a:solidFill>
                  <a:latin typeface="Gill Sans MT"/>
                </a:rPr>
                <a:t>expression logique complexe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551" name="AutoShape 1061"/>
            <p:cNvSpPr/>
            <p:nvPr/>
          </p:nvSpPr>
          <p:spPr>
            <a:xfrm rot="5400000">
              <a:off x="6553440" y="457200"/>
              <a:ext cx="304560" cy="365724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Line 1062"/>
            <p:cNvSpPr/>
            <p:nvPr/>
          </p:nvSpPr>
          <p:spPr>
            <a:xfrm>
              <a:off x="6705360" y="2361960"/>
              <a:ext cx="360" cy="20574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3" name="Text Box 1052"/>
          <p:cNvSpPr/>
          <p:nvPr/>
        </p:nvSpPr>
        <p:spPr>
          <a:xfrm>
            <a:off x="5634360" y="2895480"/>
            <a:ext cx="2756520" cy="364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un seul niveau d'imbrication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54" name="ZoneTexte 23"/>
          <p:cNvSpPr/>
          <p:nvPr/>
        </p:nvSpPr>
        <p:spPr>
          <a:xfrm>
            <a:off x="264960" y="457200"/>
            <a:ext cx="34682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Palatino Linotype"/>
              </a:rPr>
              <a:t>H.2 Opérateur </a:t>
            </a:r>
            <a:r>
              <a:rPr lang="fr-FR" sz="2000" b="1" strike="noStrike" spc="-1">
                <a:solidFill>
                  <a:srgbClr val="297FD5"/>
                </a:solidFill>
                <a:latin typeface="Courier New"/>
                <a:ea typeface="Courier New"/>
              </a:rPr>
              <a:t>OU</a:t>
            </a: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6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Effect">
                      <p:stCondLst>
                        <p:cond delay="indefinite"/>
                      </p:stCondLst>
                      <p:childTnLst>
                        <p:par>
                          <p:cTn id="3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Box 4"/>
          <p:cNvSpPr/>
          <p:nvPr/>
        </p:nvSpPr>
        <p:spPr>
          <a:xfrm>
            <a:off x="557280" y="412200"/>
            <a:ext cx="63129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A.5 Qu’est ce qui ne va pas si vous voyez :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148" name="Image 3" descr="IMG_3209.jpg"/>
          <p:cNvPicPr/>
          <p:nvPr/>
        </p:nvPicPr>
        <p:blipFill>
          <a:blip r:embed="rId2"/>
          <a:stretch/>
        </p:blipFill>
        <p:spPr>
          <a:xfrm>
            <a:off x="1073160" y="1065960"/>
            <a:ext cx="1779480" cy="2372760"/>
          </a:xfrm>
          <a:prstGeom prst="rect">
            <a:avLst/>
          </a:prstGeom>
          <a:ln w="0">
            <a:noFill/>
          </a:ln>
        </p:spPr>
      </p:pic>
      <p:pic>
        <p:nvPicPr>
          <p:cNvPr id="149" name="Image 4"/>
          <p:cNvPicPr/>
          <p:nvPr/>
        </p:nvPicPr>
        <p:blipFill>
          <a:blip r:embed="rId3"/>
          <a:stretch/>
        </p:blipFill>
        <p:spPr>
          <a:xfrm>
            <a:off x="1073160" y="3848040"/>
            <a:ext cx="3492000" cy="2323800"/>
          </a:xfrm>
          <a:prstGeom prst="rect">
            <a:avLst/>
          </a:prstGeom>
          <a:ln w="0">
            <a:noFill/>
          </a:ln>
        </p:spPr>
      </p:pic>
      <p:sp>
        <p:nvSpPr>
          <p:cNvPr id="150" name="ZoneTexte 5"/>
          <p:cNvSpPr/>
          <p:nvPr/>
        </p:nvSpPr>
        <p:spPr>
          <a:xfrm>
            <a:off x="3859200" y="1257840"/>
            <a:ext cx="4420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Tout va bien, c’est Marc Laporte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51" name="ZoneTexte 6"/>
          <p:cNvSpPr/>
          <p:nvPr/>
        </p:nvSpPr>
        <p:spPr>
          <a:xfrm>
            <a:off x="4860360" y="3944160"/>
            <a:ext cx="38098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Appeler Obi Wan Kenobi 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Rectangle 1026"/>
          <p:cNvSpPr/>
          <p:nvPr/>
        </p:nvSpPr>
        <p:spPr>
          <a:xfrm>
            <a:off x="713520" y="692280"/>
            <a:ext cx="41587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Exemple de schémas alternatifs imbriqués :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556" name="Grouper 1"/>
          <p:cNvGrpSpPr/>
          <p:nvPr/>
        </p:nvGrpSpPr>
        <p:grpSpPr>
          <a:xfrm>
            <a:off x="533520" y="1341360"/>
            <a:ext cx="4254120" cy="3200040"/>
            <a:chOff x="533520" y="1341360"/>
            <a:chExt cx="4254120" cy="3200040"/>
          </a:xfrm>
        </p:grpSpPr>
        <p:sp>
          <p:nvSpPr>
            <p:cNvPr id="557" name="Text Box 1034"/>
            <p:cNvSpPr/>
            <p:nvPr/>
          </p:nvSpPr>
          <p:spPr>
            <a:xfrm>
              <a:off x="1167840" y="2560680"/>
              <a:ext cx="3061440" cy="11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si (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JeSuisUnGuerrier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)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  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Attaquer;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fsi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558" name="Text Box 1033"/>
            <p:cNvSpPr/>
            <p:nvPr/>
          </p:nvSpPr>
          <p:spPr>
            <a:xfrm>
              <a:off x="836280" y="1514520"/>
              <a:ext cx="2649960" cy="258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si (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BeaucoupDeVie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)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  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Attaquer;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sinon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3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fsi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559" name="Rectangle 1035"/>
            <p:cNvSpPr/>
            <p:nvPr/>
          </p:nvSpPr>
          <p:spPr>
            <a:xfrm>
              <a:off x="533520" y="1341360"/>
              <a:ext cx="4254120" cy="32000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60" name="Group 1064"/>
          <p:cNvGrpSpPr/>
          <p:nvPr/>
        </p:nvGrpSpPr>
        <p:grpSpPr>
          <a:xfrm>
            <a:off x="601560" y="4741920"/>
            <a:ext cx="6624360" cy="1904760"/>
            <a:chOff x="601560" y="4741920"/>
            <a:chExt cx="6624360" cy="1904760"/>
          </a:xfrm>
        </p:grpSpPr>
        <p:sp>
          <p:nvSpPr>
            <p:cNvPr id="561" name="Text Box 1049"/>
            <p:cNvSpPr/>
            <p:nvPr/>
          </p:nvSpPr>
          <p:spPr>
            <a:xfrm>
              <a:off x="1131480" y="4878360"/>
              <a:ext cx="5393160" cy="146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si (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BeaucoupDeVie 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OU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 JeSuisUnGuerrier</a:t>
              </a: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)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    </a:t>
              </a:r>
              <a:r>
                <a:rPr lang="fr-FR" sz="1800" b="0" strike="noStrike" spc="-1">
                  <a:solidFill>
                    <a:srgbClr val="000000"/>
                  </a:solidFill>
                  <a:latin typeface="Courier New"/>
                </a:rPr>
                <a:t>Attaquer;</a:t>
              </a: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1" strike="noStrike" spc="-1">
                  <a:solidFill>
                    <a:srgbClr val="9BAFB5"/>
                  </a:solidFill>
                  <a:latin typeface="Courier New"/>
                </a:rPr>
                <a:t>fsi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562" name="Rectangle 1050"/>
            <p:cNvSpPr/>
            <p:nvPr/>
          </p:nvSpPr>
          <p:spPr>
            <a:xfrm>
              <a:off x="601560" y="4741920"/>
              <a:ext cx="6624360" cy="19047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 Box 4"/>
          <p:cNvSpPr/>
          <p:nvPr/>
        </p:nvSpPr>
        <p:spPr>
          <a:xfrm>
            <a:off x="838080" y="182880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A.6 Planning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53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A. Info diverses</a:t>
            </a:r>
            <a:endParaRPr lang="fr-FR" sz="4900" b="0" strike="noStrike" spc="-1">
              <a:latin typeface="Arial"/>
            </a:endParaRPr>
          </a:p>
        </p:txBody>
      </p:sp>
      <p:sp>
        <p:nvSpPr>
          <p:cNvPr id="154" name="ZoneTexte 2"/>
          <p:cNvSpPr/>
          <p:nvPr/>
        </p:nvSpPr>
        <p:spPr>
          <a:xfrm>
            <a:off x="1145880" y="2338200"/>
            <a:ext cx="7222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Disponible : </a:t>
            </a:r>
            <a:r>
              <a:rPr lang="fr-FR" sz="1800" b="0" u="sng" strike="noStrike" spc="-1">
                <a:solidFill>
                  <a:srgbClr val="00B0F0"/>
                </a:solidFill>
                <a:uFillTx/>
                <a:latin typeface="Gill Sans MT"/>
                <a:hlinkClick r:id="rId3"/>
              </a:rPr>
              <a:t>http://ens.casali.me/category/r1-01-init-dev/r1-01-planning/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55" name="ZoneTexte 5"/>
          <p:cNvSpPr/>
          <p:nvPr/>
        </p:nvSpPr>
        <p:spPr>
          <a:xfrm>
            <a:off x="1145880" y="2816640"/>
            <a:ext cx="6006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NB: les hyperliens ne sont pas à jour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56" name="Text Box 4"/>
          <p:cNvSpPr/>
          <p:nvPr/>
        </p:nvSpPr>
        <p:spPr>
          <a:xfrm>
            <a:off x="685800" y="342900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A.7 Qui va vous faire cours 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57" name="ZoneTexte 10"/>
          <p:cNvSpPr/>
          <p:nvPr/>
        </p:nvSpPr>
        <p:spPr>
          <a:xfrm>
            <a:off x="1296360" y="3828960"/>
            <a:ext cx="55440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Amphi : moi</a:t>
            </a: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Autres : ~10 professionnels (ONU, UBISOFT, SSII, …)</a:t>
            </a:r>
            <a:endParaRPr lang="fr-FR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Voir votre emploi du temps 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A. Info diverses</a:t>
            </a:r>
            <a:endParaRPr lang="fr-FR" sz="4900" b="0" strike="noStrike" spc="-1">
              <a:latin typeface="Arial"/>
            </a:endParaRPr>
          </a:p>
        </p:txBody>
      </p:sp>
      <p:sp>
        <p:nvSpPr>
          <p:cNvPr id="159" name="Text Box 4"/>
          <p:cNvSpPr/>
          <p:nvPr/>
        </p:nvSpPr>
        <p:spPr>
          <a:xfrm>
            <a:off x="685800" y="148140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A.7 Notation – </a:t>
            </a:r>
            <a:r>
              <a:rPr lang="fr-FR" sz="2000" b="0" i="1" strike="noStrike" spc="-1">
                <a:solidFill>
                  <a:srgbClr val="000000"/>
                </a:solidFill>
                <a:latin typeface="Gill Sans MT"/>
              </a:rPr>
              <a:t>temporaire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60" name="ZoneTexte 1"/>
          <p:cNvSpPr/>
          <p:nvPr/>
        </p:nvSpPr>
        <p:spPr>
          <a:xfrm>
            <a:off x="810360" y="1881720"/>
            <a:ext cx="6793920" cy="22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Coef : ~ 20% sur le S1</a:t>
            </a: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Dans la ressource (matière) : </a:t>
            </a:r>
            <a:endParaRPr lang="fr-FR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Minitests : coef 1;</a:t>
            </a:r>
            <a:endParaRPr lang="fr-FR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Test#1 : coef 1;</a:t>
            </a:r>
            <a:endParaRPr lang="fr-FR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Test#2 : coef 1;</a:t>
            </a:r>
            <a:endParaRPr lang="fr-FR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SAE#1 : coef 0,25;</a:t>
            </a:r>
            <a:endParaRPr lang="fr-FR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SAE#2 : coef 0,25;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61" name="Text Box 4"/>
          <p:cNvSpPr/>
          <p:nvPr/>
        </p:nvSpPr>
        <p:spPr>
          <a:xfrm>
            <a:off x="685800" y="425124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A.8 Minitest &amp; test (à blanc) </a:t>
            </a:r>
            <a:r>
              <a:rPr lang="fr-FR" sz="2000" b="0" i="1" strike="noStrike" spc="-1">
                <a:solidFill>
                  <a:srgbClr val="000000"/>
                </a:solidFill>
                <a:latin typeface="Gill Sans MT"/>
              </a:rPr>
              <a:t> 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62" name="ZoneTexte 2"/>
          <p:cNvSpPr/>
          <p:nvPr/>
        </p:nvSpPr>
        <p:spPr>
          <a:xfrm>
            <a:off x="810360" y="4838040"/>
            <a:ext cx="693288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Un mini test c’est quoi ?</a:t>
            </a: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Un mini test comment ça fonctionne ? </a:t>
            </a: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Date du test </a:t>
            </a:r>
            <a:r>
              <a:rPr lang="fr-FR" sz="1800" b="0" i="1" strike="noStrike" spc="-1">
                <a:solidFill>
                  <a:srgbClr val="000000"/>
                </a:solidFill>
                <a:latin typeface="Gill Sans MT"/>
              </a:rPr>
              <a:t>à blanc</a:t>
            </a: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;</a:t>
            </a: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Date des tests;</a:t>
            </a: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Cheat Code!!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re 2"/>
          <p:cNvSpPr/>
          <p:nvPr/>
        </p:nvSpPr>
        <p:spPr>
          <a:xfrm>
            <a:off x="685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000000"/>
                </a:solidFill>
                <a:latin typeface="Gill Sans MT"/>
              </a:rPr>
              <a:t>A. Info diverses</a:t>
            </a:r>
            <a:endParaRPr lang="fr-FR" sz="4900" b="0" strike="noStrike" spc="-1">
              <a:latin typeface="Arial"/>
            </a:endParaRPr>
          </a:p>
        </p:txBody>
      </p:sp>
      <p:sp>
        <p:nvSpPr>
          <p:cNvPr id="164" name="Text Box 4"/>
          <p:cNvSpPr/>
          <p:nvPr/>
        </p:nvSpPr>
        <p:spPr>
          <a:xfrm>
            <a:off x="685800" y="148140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A.9 Division de la ressource en 2 parties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65" name="ZoneTexte 3"/>
          <p:cNvSpPr/>
          <p:nvPr/>
        </p:nvSpPr>
        <p:spPr>
          <a:xfrm>
            <a:off x="1134360" y="2106720"/>
            <a:ext cx="502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Gill Sans MT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Partie algorithmique;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Gill Sans MT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Gill Sans MT"/>
              </a:rPr>
              <a:t>Partie programmation.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66" name="Text Box 4"/>
          <p:cNvSpPr/>
          <p:nvPr/>
        </p:nvSpPr>
        <p:spPr>
          <a:xfrm>
            <a:off x="685800" y="332280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Gill Sans MT"/>
              </a:rPr>
              <a:t>A.10 Tuteurat &amp; ORE</a:t>
            </a: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"/>
          <p:cNvSpPr/>
          <p:nvPr/>
        </p:nvSpPr>
        <p:spPr>
          <a:xfrm>
            <a:off x="492120" y="2184840"/>
            <a:ext cx="2528640" cy="426240"/>
          </a:xfrm>
          <a:prstGeom prst="rect">
            <a:avLst/>
          </a:prstGeom>
          <a:solidFill>
            <a:schemeClr val="bg1"/>
          </a:solidFill>
          <a:ln>
            <a:solidFill>
              <a:srgbClr val="F6A21D"/>
            </a:solidFill>
            <a:round/>
          </a:ln>
          <a:effectLst>
            <a:glow rad="101520">
              <a:srgbClr val="4A5356">
                <a:alpha val="75000"/>
              </a:srgbClr>
            </a:glow>
            <a:outerShdw blurRad="76320" dist="3816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" name="ZoneTexte 3"/>
          <p:cNvSpPr/>
          <p:nvPr/>
        </p:nvSpPr>
        <p:spPr>
          <a:xfrm>
            <a:off x="492120" y="1449360"/>
            <a:ext cx="7924320" cy="447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Info diverses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C’est quoi un algo ?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Premiers exemples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Types d’action 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alternatif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alternatif en cascade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Schéma de choix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Expression logique complexe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69" name="Titre 2"/>
          <p:cNvSpPr txBox="1"/>
          <p:nvPr/>
        </p:nvSpPr>
        <p:spPr>
          <a:xfrm>
            <a:off x="369720" y="336600"/>
            <a:ext cx="7543440" cy="9140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600" b="0" strike="noStrike" cap="all" spc="199">
                <a:solidFill>
                  <a:srgbClr val="262626"/>
                </a:solidFill>
                <a:latin typeface="Gill Sans MT"/>
              </a:rPr>
              <a:t>Plan</a:t>
            </a:r>
            <a:endParaRPr lang="en-US" sz="26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{214BADB2-7D7D-7049-9D86-20E5AABE1259}tf10001120</Template>
  <TotalTime>4204</TotalTime>
  <Words>2517</Words>
  <Application>Microsoft Macintosh PowerPoint</Application>
  <PresentationFormat>Affichage à l'écran (4:3)</PresentationFormat>
  <Paragraphs>697</Paragraphs>
  <Slides>50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50</vt:i4>
      </vt:variant>
    </vt:vector>
  </HeadingPairs>
  <TitlesOfParts>
    <vt:vector size="61" baseType="lpstr">
      <vt:lpstr>Arial</vt:lpstr>
      <vt:lpstr>Calibri</vt:lpstr>
      <vt:lpstr>Courier New</vt:lpstr>
      <vt:lpstr>Gill Sans MT</vt:lpstr>
      <vt:lpstr>Palatino Linotype</vt:lpstr>
      <vt:lpstr>Symbol</vt:lpstr>
      <vt:lpstr>Times New Roman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Alain Casali</dc:creator>
  <dc:description/>
  <cp:lastModifiedBy>CASALI Alain</cp:lastModifiedBy>
  <cp:revision>49</cp:revision>
  <dcterms:created xsi:type="dcterms:W3CDTF">2013-09-02T09:14:03Z</dcterms:created>
  <dcterms:modified xsi:type="dcterms:W3CDTF">2021-09-14T12:10:52Z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27</vt:i4>
  </property>
  <property fmtid="{D5CDD505-2E9C-101B-9397-08002B2CF9AE}" pid="3" name="PresentationFormat">
    <vt:lpwstr>Affichage à l'écran (4:3)</vt:lpwstr>
  </property>
  <property fmtid="{D5CDD505-2E9C-101B-9397-08002B2CF9AE}" pid="4" name="Slides">
    <vt:i4>50</vt:i4>
  </property>
</Properties>
</file>