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64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1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3" descr="LOGO_AMU_RVB.png"/>
          <p:cNvPicPr/>
          <p:nvPr/>
        </p:nvPicPr>
        <p:blipFill>
          <a:blip r:embed="rId14"/>
          <a:stretch/>
        </p:blipFill>
        <p:spPr>
          <a:xfrm>
            <a:off x="457200" y="144360"/>
            <a:ext cx="1324440" cy="454680"/>
          </a:xfrm>
          <a:prstGeom prst="rect">
            <a:avLst/>
          </a:prstGeom>
          <a:ln>
            <a:noFill/>
          </a:ln>
        </p:spPr>
      </p:pic>
      <p:grpSp>
        <p:nvGrpSpPr>
          <p:cNvPr id="12" name="Group 1"/>
          <p:cNvGrpSpPr/>
          <p:nvPr/>
        </p:nvGrpSpPr>
        <p:grpSpPr>
          <a:xfrm>
            <a:off x="152640" y="897480"/>
            <a:ext cx="1342080" cy="5929920"/>
            <a:chOff x="152640" y="897480"/>
            <a:chExt cx="1342080" cy="5929920"/>
          </a:xfrm>
        </p:grpSpPr>
        <p:sp>
          <p:nvSpPr>
            <p:cNvPr id="2" name="CustomShape 2"/>
            <p:cNvSpPr/>
            <p:nvPr/>
          </p:nvSpPr>
          <p:spPr>
            <a:xfrm rot="5400000">
              <a:off x="-2133360" y="3183480"/>
              <a:ext cx="5914080" cy="1342080"/>
            </a:xfrm>
            <a:custGeom>
              <a:avLst/>
              <a:gdLst/>
              <a:ahLst/>
              <a:cxnLst/>
              <a:rect l="l" t="t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blipFill rotWithShape="0">
              <a:blip r:embed="rId15"/>
              <a:stretch>
                <a:fillRect/>
              </a:stretch>
            </a:blip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3"/>
            <p:cNvSpPr/>
            <p:nvPr/>
          </p:nvSpPr>
          <p:spPr>
            <a:xfrm rot="5400000">
              <a:off x="-2133360" y="3199320"/>
              <a:ext cx="5914080" cy="1342080"/>
            </a:xfrm>
            <a:custGeom>
              <a:avLst/>
              <a:gdLst/>
              <a:ahLst/>
              <a:cxnLst/>
              <a:rect l="l" t="t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blipFill rotWithShape="0">
              <a:blip r:embed="rId15"/>
              <a:stretch>
                <a:fillRect/>
              </a:stretch>
            </a:blip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" name="CustomShape 4"/>
          <p:cNvSpPr/>
          <p:nvPr/>
        </p:nvSpPr>
        <p:spPr>
          <a:xfrm>
            <a:off x="8744400" y="3351600"/>
            <a:ext cx="1111680" cy="10821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" name="Image 10" descr="Une image contenant clipart&#10;&#10;Description générée automatiquement"/>
          <p:cNvPicPr/>
          <p:nvPr/>
        </p:nvPicPr>
        <p:blipFill>
          <a:blip r:embed="rId16"/>
          <a:stretch/>
        </p:blipFill>
        <p:spPr>
          <a:xfrm>
            <a:off x="4209120" y="6603840"/>
            <a:ext cx="725040" cy="253080"/>
          </a:xfrm>
          <a:prstGeom prst="rect">
            <a:avLst/>
          </a:prstGeom>
          <a:ln>
            <a:noFill/>
          </a:ln>
        </p:spPr>
      </p:pic>
      <p:pic>
        <p:nvPicPr>
          <p:cNvPr id="6" name="Image 13"/>
          <p:cNvPicPr/>
          <p:nvPr/>
        </p:nvPicPr>
        <p:blipFill>
          <a:blip r:embed="rId14"/>
          <a:stretch/>
        </p:blipFill>
        <p:spPr>
          <a:xfrm>
            <a:off x="2427120" y="156960"/>
            <a:ext cx="4288320" cy="1472040"/>
          </a:xfrm>
          <a:prstGeom prst="rect">
            <a:avLst/>
          </a:prstGeom>
          <a:ln>
            <a:noFill/>
          </a:ln>
        </p:spPr>
      </p:pic>
      <p:sp>
        <p:nvSpPr>
          <p:cNvPr id="7" name="CustomShape 5"/>
          <p:cNvSpPr/>
          <p:nvPr/>
        </p:nvSpPr>
        <p:spPr>
          <a:xfrm>
            <a:off x="317520" y="82440"/>
            <a:ext cx="1530720" cy="5594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CustomShape 6"/>
          <p:cNvSpPr/>
          <p:nvPr/>
        </p:nvSpPr>
        <p:spPr>
          <a:xfrm>
            <a:off x="0" y="727920"/>
            <a:ext cx="684720" cy="352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" name="PlaceHolder 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10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 3" descr="LOGO_AMU_RVB.png"/>
          <p:cNvPicPr/>
          <p:nvPr/>
        </p:nvPicPr>
        <p:blipFill>
          <a:blip r:embed="rId14"/>
          <a:stretch/>
        </p:blipFill>
        <p:spPr>
          <a:xfrm>
            <a:off x="457200" y="144360"/>
            <a:ext cx="1324440" cy="454680"/>
          </a:xfrm>
          <a:prstGeom prst="rect">
            <a:avLst/>
          </a:prstGeom>
          <a:ln>
            <a:noFill/>
          </a:ln>
        </p:spPr>
      </p:pic>
      <p:grpSp>
        <p:nvGrpSpPr>
          <p:cNvPr id="48" name="Group 1"/>
          <p:cNvGrpSpPr/>
          <p:nvPr/>
        </p:nvGrpSpPr>
        <p:grpSpPr>
          <a:xfrm>
            <a:off x="152640" y="897480"/>
            <a:ext cx="1342080" cy="5929920"/>
            <a:chOff x="152640" y="897480"/>
            <a:chExt cx="1342080" cy="5929920"/>
          </a:xfrm>
        </p:grpSpPr>
        <p:sp>
          <p:nvSpPr>
            <p:cNvPr id="49" name="CustomShape 2"/>
            <p:cNvSpPr/>
            <p:nvPr/>
          </p:nvSpPr>
          <p:spPr>
            <a:xfrm rot="5400000">
              <a:off x="-2133360" y="3183480"/>
              <a:ext cx="5914080" cy="1342080"/>
            </a:xfrm>
            <a:custGeom>
              <a:avLst/>
              <a:gdLst/>
              <a:ahLst/>
              <a:cxnLst/>
              <a:rect l="l" t="t" r="r" b="b"/>
              <a:pathLst>
                <a:path w="5198" h="1180">
                  <a:moveTo>
                    <a:pt x="71" y="2"/>
                  </a:moveTo>
                  <a:lnTo>
                    <a:pt x="57" y="2"/>
                  </a:lnTo>
                  <a:lnTo>
                    <a:pt x="42" y="8"/>
                  </a:lnTo>
                  <a:lnTo>
                    <a:pt x="5" y="78"/>
                  </a:lnTo>
                  <a:lnTo>
                    <a:pt x="0" y="140"/>
                  </a:lnTo>
                  <a:lnTo>
                    <a:pt x="3" y="160"/>
                  </a:lnTo>
                  <a:lnTo>
                    <a:pt x="35" y="228"/>
                  </a:lnTo>
                  <a:lnTo>
                    <a:pt x="77" y="274"/>
                  </a:lnTo>
                  <a:lnTo>
                    <a:pt x="94" y="290"/>
                  </a:lnTo>
                  <a:lnTo>
                    <a:pt x="111" y="304"/>
                  </a:lnTo>
                  <a:lnTo>
                    <a:pt x="128" y="318"/>
                  </a:lnTo>
                  <a:lnTo>
                    <a:pt x="146" y="334"/>
                  </a:lnTo>
                  <a:lnTo>
                    <a:pt x="157" y="342"/>
                  </a:lnTo>
                  <a:lnTo>
                    <a:pt x="169" y="352"/>
                  </a:lnTo>
                  <a:lnTo>
                    <a:pt x="181" y="362"/>
                  </a:lnTo>
                  <a:lnTo>
                    <a:pt x="194" y="372"/>
                  </a:lnTo>
                  <a:lnTo>
                    <a:pt x="208" y="382"/>
                  </a:lnTo>
                  <a:lnTo>
                    <a:pt x="222" y="394"/>
                  </a:lnTo>
                  <a:lnTo>
                    <a:pt x="237" y="404"/>
                  </a:lnTo>
                  <a:lnTo>
                    <a:pt x="252" y="416"/>
                  </a:lnTo>
                  <a:lnTo>
                    <a:pt x="268" y="428"/>
                  </a:lnTo>
                  <a:lnTo>
                    <a:pt x="321" y="464"/>
                  </a:lnTo>
                  <a:lnTo>
                    <a:pt x="359" y="488"/>
                  </a:lnTo>
                  <a:lnTo>
                    <a:pt x="379" y="502"/>
                  </a:lnTo>
                  <a:lnTo>
                    <a:pt x="400" y="516"/>
                  </a:lnTo>
                  <a:lnTo>
                    <a:pt x="422" y="528"/>
                  </a:lnTo>
                  <a:lnTo>
                    <a:pt x="479" y="564"/>
                  </a:lnTo>
                  <a:lnTo>
                    <a:pt x="617" y="644"/>
                  </a:lnTo>
                  <a:lnTo>
                    <a:pt x="652" y="662"/>
                  </a:lnTo>
                  <a:lnTo>
                    <a:pt x="686" y="682"/>
                  </a:lnTo>
                  <a:lnTo>
                    <a:pt x="859" y="772"/>
                  </a:lnTo>
                  <a:lnTo>
                    <a:pt x="1067" y="868"/>
                  </a:lnTo>
                  <a:lnTo>
                    <a:pt x="1274" y="952"/>
                  </a:lnTo>
                  <a:lnTo>
                    <a:pt x="1448" y="1012"/>
                  </a:lnTo>
                  <a:lnTo>
                    <a:pt x="1624" y="1062"/>
                  </a:lnTo>
                  <a:lnTo>
                    <a:pt x="1659" y="1070"/>
                  </a:lnTo>
                  <a:lnTo>
                    <a:pt x="1695" y="1080"/>
                  </a:lnTo>
                  <a:lnTo>
                    <a:pt x="1801" y="1104"/>
                  </a:lnTo>
                  <a:lnTo>
                    <a:pt x="1837" y="1110"/>
                  </a:lnTo>
                  <a:lnTo>
                    <a:pt x="1872" y="1118"/>
                  </a:lnTo>
                  <a:lnTo>
                    <a:pt x="2018" y="1142"/>
                  </a:lnTo>
                  <a:lnTo>
                    <a:pt x="2055" y="1146"/>
                  </a:lnTo>
                  <a:lnTo>
                    <a:pt x="2092" y="1152"/>
                  </a:lnTo>
                  <a:lnTo>
                    <a:pt x="2206" y="1164"/>
                  </a:lnTo>
                  <a:lnTo>
                    <a:pt x="2244" y="1166"/>
                  </a:lnTo>
                  <a:lnTo>
                    <a:pt x="2283" y="1170"/>
                  </a:lnTo>
                  <a:lnTo>
                    <a:pt x="2480" y="1180"/>
                  </a:lnTo>
                  <a:lnTo>
                    <a:pt x="2724" y="1180"/>
                  </a:lnTo>
                  <a:lnTo>
                    <a:pt x="2923" y="1170"/>
                  </a:lnTo>
                  <a:lnTo>
                    <a:pt x="3153" y="1146"/>
                  </a:lnTo>
                  <a:lnTo>
                    <a:pt x="3300" y="1122"/>
                  </a:lnTo>
                  <a:lnTo>
                    <a:pt x="3337" y="1114"/>
                  </a:lnTo>
                  <a:lnTo>
                    <a:pt x="3373" y="1108"/>
                  </a:lnTo>
                  <a:lnTo>
                    <a:pt x="3550" y="1068"/>
                  </a:lnTo>
                  <a:lnTo>
                    <a:pt x="3758" y="1008"/>
                  </a:lnTo>
                  <a:lnTo>
                    <a:pt x="3826" y="984"/>
                  </a:lnTo>
                  <a:lnTo>
                    <a:pt x="3860" y="974"/>
                  </a:lnTo>
                  <a:lnTo>
                    <a:pt x="3894" y="960"/>
                  </a:lnTo>
                  <a:lnTo>
                    <a:pt x="3961" y="936"/>
                  </a:lnTo>
                  <a:lnTo>
                    <a:pt x="3995" y="922"/>
                  </a:lnTo>
                  <a:lnTo>
                    <a:pt x="4028" y="910"/>
                  </a:lnTo>
                  <a:lnTo>
                    <a:pt x="4095" y="882"/>
                  </a:lnTo>
                  <a:lnTo>
                    <a:pt x="4128" y="866"/>
                  </a:lnTo>
                  <a:lnTo>
                    <a:pt x="4162" y="852"/>
                  </a:lnTo>
                  <a:lnTo>
                    <a:pt x="4332" y="772"/>
                  </a:lnTo>
                  <a:lnTo>
                    <a:pt x="4472" y="700"/>
                  </a:lnTo>
                  <a:lnTo>
                    <a:pt x="4554" y="654"/>
                  </a:lnTo>
                  <a:lnTo>
                    <a:pt x="2503" y="654"/>
                  </a:lnTo>
                  <a:lnTo>
                    <a:pt x="2455" y="652"/>
                  </a:lnTo>
                  <a:lnTo>
                    <a:pt x="2406" y="652"/>
                  </a:lnTo>
                  <a:lnTo>
                    <a:pt x="2358" y="648"/>
                  </a:lnTo>
                  <a:lnTo>
                    <a:pt x="2263" y="644"/>
                  </a:lnTo>
                  <a:lnTo>
                    <a:pt x="2121" y="632"/>
                  </a:lnTo>
                  <a:lnTo>
                    <a:pt x="2075" y="626"/>
                  </a:lnTo>
                  <a:lnTo>
                    <a:pt x="2029" y="622"/>
                  </a:lnTo>
                  <a:lnTo>
                    <a:pt x="1937" y="610"/>
                  </a:lnTo>
                  <a:lnTo>
                    <a:pt x="1891" y="602"/>
                  </a:lnTo>
                  <a:lnTo>
                    <a:pt x="1846" y="596"/>
                  </a:lnTo>
                  <a:lnTo>
                    <a:pt x="1756" y="580"/>
                  </a:lnTo>
                  <a:lnTo>
                    <a:pt x="1712" y="570"/>
                  </a:lnTo>
                  <a:lnTo>
                    <a:pt x="1667" y="562"/>
                  </a:lnTo>
                  <a:lnTo>
                    <a:pt x="1581" y="542"/>
                  </a:lnTo>
                  <a:lnTo>
                    <a:pt x="1538" y="534"/>
                  </a:lnTo>
                  <a:lnTo>
                    <a:pt x="1376" y="494"/>
                  </a:lnTo>
                  <a:lnTo>
                    <a:pt x="1263" y="464"/>
                  </a:lnTo>
                  <a:lnTo>
                    <a:pt x="1156" y="434"/>
                  </a:lnTo>
                  <a:lnTo>
                    <a:pt x="1121" y="422"/>
                  </a:lnTo>
                  <a:lnTo>
                    <a:pt x="1055" y="402"/>
                  </a:lnTo>
                  <a:lnTo>
                    <a:pt x="1023" y="392"/>
                  </a:lnTo>
                  <a:lnTo>
                    <a:pt x="992" y="380"/>
                  </a:lnTo>
                  <a:lnTo>
                    <a:pt x="961" y="370"/>
                  </a:lnTo>
                  <a:lnTo>
                    <a:pt x="931" y="358"/>
                  </a:lnTo>
                  <a:lnTo>
                    <a:pt x="902" y="348"/>
                  </a:lnTo>
                  <a:lnTo>
                    <a:pt x="872" y="336"/>
                  </a:lnTo>
                  <a:lnTo>
                    <a:pt x="843" y="326"/>
                  </a:lnTo>
                  <a:lnTo>
                    <a:pt x="785" y="302"/>
                  </a:lnTo>
                  <a:lnTo>
                    <a:pt x="756" y="292"/>
                  </a:lnTo>
                  <a:lnTo>
                    <a:pt x="581" y="220"/>
                  </a:lnTo>
                  <a:lnTo>
                    <a:pt x="552" y="206"/>
                  </a:lnTo>
                  <a:lnTo>
                    <a:pt x="493" y="182"/>
                  </a:lnTo>
                  <a:lnTo>
                    <a:pt x="434" y="154"/>
                  </a:lnTo>
                  <a:lnTo>
                    <a:pt x="404" y="142"/>
                  </a:lnTo>
                  <a:lnTo>
                    <a:pt x="314" y="100"/>
                  </a:lnTo>
                  <a:lnTo>
                    <a:pt x="285" y="88"/>
                  </a:lnTo>
                  <a:lnTo>
                    <a:pt x="259" y="76"/>
                  </a:lnTo>
                  <a:lnTo>
                    <a:pt x="234" y="64"/>
                  </a:lnTo>
                  <a:lnTo>
                    <a:pt x="210" y="54"/>
                  </a:lnTo>
                  <a:lnTo>
                    <a:pt x="189" y="44"/>
                  </a:lnTo>
                  <a:lnTo>
                    <a:pt x="169" y="36"/>
                  </a:lnTo>
                  <a:lnTo>
                    <a:pt x="150" y="28"/>
                  </a:lnTo>
                  <a:lnTo>
                    <a:pt x="133" y="22"/>
                  </a:lnTo>
                  <a:lnTo>
                    <a:pt x="118" y="16"/>
                  </a:lnTo>
                  <a:lnTo>
                    <a:pt x="104" y="12"/>
                  </a:lnTo>
                  <a:lnTo>
                    <a:pt x="92" y="8"/>
                  </a:lnTo>
                  <a:lnTo>
                    <a:pt x="81" y="4"/>
                  </a:lnTo>
                  <a:lnTo>
                    <a:pt x="71" y="2"/>
                  </a:lnTo>
                </a:path>
              </a:pathLst>
            </a:custGeom>
            <a:blipFill rotWithShape="0">
              <a:blip r:embed="rId15"/>
              <a:stretch>
                <a:fillRect/>
              </a:stretch>
            </a:blip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3"/>
            <p:cNvSpPr/>
            <p:nvPr/>
          </p:nvSpPr>
          <p:spPr>
            <a:xfrm rot="5400000">
              <a:off x="-2133360" y="3199320"/>
              <a:ext cx="5914080" cy="1342080"/>
            </a:xfrm>
            <a:custGeom>
              <a:avLst/>
              <a:gdLst/>
              <a:ahLst/>
              <a:cxnLst/>
              <a:rect l="l" t="t" r="r" b="b"/>
              <a:pathLst>
                <a:path w="5198" h="1180">
                  <a:moveTo>
                    <a:pt x="5123" y="0"/>
                  </a:moveTo>
                  <a:lnTo>
                    <a:pt x="5117" y="2"/>
                  </a:lnTo>
                  <a:lnTo>
                    <a:pt x="5109" y="4"/>
                  </a:lnTo>
                  <a:lnTo>
                    <a:pt x="5099" y="8"/>
                  </a:lnTo>
                  <a:lnTo>
                    <a:pt x="5087" y="12"/>
                  </a:lnTo>
                  <a:lnTo>
                    <a:pt x="5073" y="18"/>
                  </a:lnTo>
                  <a:lnTo>
                    <a:pt x="5056" y="26"/>
                  </a:lnTo>
                  <a:lnTo>
                    <a:pt x="5038" y="34"/>
                  </a:lnTo>
                  <a:lnTo>
                    <a:pt x="5018" y="42"/>
                  </a:lnTo>
                  <a:lnTo>
                    <a:pt x="4995" y="52"/>
                  </a:lnTo>
                  <a:lnTo>
                    <a:pt x="4971" y="64"/>
                  </a:lnTo>
                  <a:lnTo>
                    <a:pt x="4944" y="76"/>
                  </a:lnTo>
                  <a:lnTo>
                    <a:pt x="4915" y="88"/>
                  </a:lnTo>
                  <a:lnTo>
                    <a:pt x="4885" y="102"/>
                  </a:lnTo>
                  <a:lnTo>
                    <a:pt x="4852" y="118"/>
                  </a:lnTo>
                  <a:lnTo>
                    <a:pt x="4800" y="142"/>
                  </a:lnTo>
                  <a:lnTo>
                    <a:pt x="4774" y="152"/>
                  </a:lnTo>
                  <a:lnTo>
                    <a:pt x="4694" y="188"/>
                  </a:lnTo>
                  <a:lnTo>
                    <a:pt x="4666" y="198"/>
                  </a:lnTo>
                  <a:lnTo>
                    <a:pt x="4611" y="222"/>
                  </a:lnTo>
                  <a:lnTo>
                    <a:pt x="4582" y="232"/>
                  </a:lnTo>
                  <a:lnTo>
                    <a:pt x="4524" y="256"/>
                  </a:lnTo>
                  <a:lnTo>
                    <a:pt x="4495" y="266"/>
                  </a:lnTo>
                  <a:lnTo>
                    <a:pt x="4435" y="290"/>
                  </a:lnTo>
                  <a:lnTo>
                    <a:pt x="4404" y="300"/>
                  </a:lnTo>
                  <a:lnTo>
                    <a:pt x="4374" y="312"/>
                  </a:lnTo>
                  <a:lnTo>
                    <a:pt x="4247" y="360"/>
                  </a:lnTo>
                  <a:lnTo>
                    <a:pt x="4214" y="370"/>
                  </a:lnTo>
                  <a:lnTo>
                    <a:pt x="4112" y="406"/>
                  </a:lnTo>
                  <a:lnTo>
                    <a:pt x="4077" y="416"/>
                  </a:lnTo>
                  <a:lnTo>
                    <a:pt x="4005" y="440"/>
                  </a:lnTo>
                  <a:lnTo>
                    <a:pt x="3968" y="450"/>
                  </a:lnTo>
                  <a:lnTo>
                    <a:pt x="3931" y="462"/>
                  </a:lnTo>
                  <a:lnTo>
                    <a:pt x="3893" y="472"/>
                  </a:lnTo>
                  <a:lnTo>
                    <a:pt x="3854" y="484"/>
                  </a:lnTo>
                  <a:lnTo>
                    <a:pt x="3775" y="504"/>
                  </a:lnTo>
                  <a:lnTo>
                    <a:pt x="3567" y="554"/>
                  </a:lnTo>
                  <a:lnTo>
                    <a:pt x="3524" y="562"/>
                  </a:lnTo>
                  <a:lnTo>
                    <a:pt x="3480" y="572"/>
                  </a:lnTo>
                  <a:lnTo>
                    <a:pt x="3303" y="604"/>
                  </a:lnTo>
                  <a:lnTo>
                    <a:pt x="3122" y="628"/>
                  </a:lnTo>
                  <a:lnTo>
                    <a:pt x="2936" y="644"/>
                  </a:lnTo>
                  <a:lnTo>
                    <a:pt x="2889" y="646"/>
                  </a:lnTo>
                  <a:lnTo>
                    <a:pt x="2842" y="650"/>
                  </a:lnTo>
                  <a:lnTo>
                    <a:pt x="2794" y="652"/>
                  </a:lnTo>
                  <a:lnTo>
                    <a:pt x="2746" y="652"/>
                  </a:lnTo>
                  <a:lnTo>
                    <a:pt x="2698" y="654"/>
                  </a:lnTo>
                  <a:lnTo>
                    <a:pt x="4554" y="654"/>
                  </a:lnTo>
                  <a:lnTo>
                    <a:pt x="4616" y="620"/>
                  </a:lnTo>
                  <a:lnTo>
                    <a:pt x="4653" y="598"/>
                  </a:lnTo>
                  <a:lnTo>
                    <a:pt x="4690" y="578"/>
                  </a:lnTo>
                  <a:lnTo>
                    <a:pt x="4728" y="556"/>
                  </a:lnTo>
                  <a:lnTo>
                    <a:pt x="4766" y="532"/>
                  </a:lnTo>
                  <a:lnTo>
                    <a:pt x="4787" y="518"/>
                  </a:lnTo>
                  <a:lnTo>
                    <a:pt x="4808" y="506"/>
                  </a:lnTo>
                  <a:lnTo>
                    <a:pt x="4828" y="492"/>
                  </a:lnTo>
                  <a:lnTo>
                    <a:pt x="4848" y="480"/>
                  </a:lnTo>
                  <a:lnTo>
                    <a:pt x="4867" y="468"/>
                  </a:lnTo>
                  <a:lnTo>
                    <a:pt x="4885" y="454"/>
                  </a:lnTo>
                  <a:lnTo>
                    <a:pt x="4903" y="442"/>
                  </a:lnTo>
                  <a:lnTo>
                    <a:pt x="4920" y="432"/>
                  </a:lnTo>
                  <a:lnTo>
                    <a:pt x="4936" y="420"/>
                  </a:lnTo>
                  <a:lnTo>
                    <a:pt x="4952" y="408"/>
                  </a:lnTo>
                  <a:lnTo>
                    <a:pt x="4967" y="398"/>
                  </a:lnTo>
                  <a:lnTo>
                    <a:pt x="4982" y="386"/>
                  </a:lnTo>
                  <a:lnTo>
                    <a:pt x="5033" y="346"/>
                  </a:lnTo>
                  <a:lnTo>
                    <a:pt x="5045" y="336"/>
                  </a:lnTo>
                  <a:lnTo>
                    <a:pt x="5070" y="314"/>
                  </a:lnTo>
                  <a:lnTo>
                    <a:pt x="5086" y="300"/>
                  </a:lnTo>
                  <a:lnTo>
                    <a:pt x="5101" y="288"/>
                  </a:lnTo>
                  <a:lnTo>
                    <a:pt x="5116" y="274"/>
                  </a:lnTo>
                  <a:lnTo>
                    <a:pt x="5157" y="228"/>
                  </a:lnTo>
                  <a:lnTo>
                    <a:pt x="5187" y="176"/>
                  </a:lnTo>
                  <a:lnTo>
                    <a:pt x="5199" y="110"/>
                  </a:lnTo>
                  <a:lnTo>
                    <a:pt x="5196" y="80"/>
                  </a:lnTo>
                  <a:lnTo>
                    <a:pt x="5172" y="20"/>
                  </a:lnTo>
                  <a:lnTo>
                    <a:pt x="5142" y="2"/>
                  </a:lnTo>
                  <a:lnTo>
                    <a:pt x="5123" y="0"/>
                  </a:lnTo>
                </a:path>
              </a:pathLst>
            </a:custGeom>
            <a:blipFill rotWithShape="0">
              <a:blip r:embed="rId15"/>
              <a:stretch>
                <a:fillRect/>
              </a:stretch>
            </a:blip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1" name="CustomShape 4"/>
          <p:cNvSpPr/>
          <p:nvPr/>
        </p:nvSpPr>
        <p:spPr>
          <a:xfrm>
            <a:off x="8744400" y="3351600"/>
            <a:ext cx="1111680" cy="108216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52" name="Image 10" descr="Une image contenant clipart&#10;&#10;Description générée automatiquement"/>
          <p:cNvPicPr/>
          <p:nvPr/>
        </p:nvPicPr>
        <p:blipFill>
          <a:blip r:embed="rId16"/>
          <a:stretch/>
        </p:blipFill>
        <p:spPr>
          <a:xfrm>
            <a:off x="4209120" y="6603840"/>
            <a:ext cx="725040" cy="253080"/>
          </a:xfrm>
          <a:prstGeom prst="rect">
            <a:avLst/>
          </a:prstGeom>
          <a:ln>
            <a:noFill/>
          </a:ln>
        </p:spPr>
      </p:pic>
      <p:sp>
        <p:nvSpPr>
          <p:cNvPr id="53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4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r.wikipedia.org/wiki/Syst%C3%A8me_suisse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432000" y="1879560"/>
            <a:ext cx="8326080" cy="367416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11500" b="0" strike="noStrike" spc="-1" dirty="0">
                <a:solidFill>
                  <a:srgbClr val="1A4480"/>
                </a:solidFill>
                <a:latin typeface="Calibri Light"/>
                <a:ea typeface="ＭＳ Ｐゴシック"/>
              </a:rPr>
              <a:t>SAÉ</a:t>
            </a:r>
            <a:r>
              <a:rPr lang="fr-FR" sz="8800" b="0" strike="noStrike" spc="-1" dirty="0">
                <a:solidFill>
                  <a:srgbClr val="1A4480"/>
                </a:solidFill>
                <a:latin typeface="Calibri Light"/>
                <a:ea typeface="ＭＳ Ｐゴシック"/>
              </a:rPr>
              <a:t> </a:t>
            </a:r>
            <a:br>
              <a:rPr dirty="0"/>
            </a:br>
            <a:r>
              <a:rPr lang="fr-FR" sz="3200" b="1" strike="noStrike" spc="-1" dirty="0">
                <a:solidFill>
                  <a:srgbClr val="1A4480"/>
                </a:solidFill>
                <a:latin typeface="Wedding Ampersand"/>
                <a:ea typeface="ＭＳ Ｐゴシック"/>
              </a:rPr>
              <a:t>Situations d’apprentissage </a:t>
            </a:r>
            <a:br>
              <a:rPr dirty="0"/>
            </a:br>
            <a:r>
              <a:rPr lang="fr-FR" sz="3200" b="1" strike="noStrike" spc="-1" dirty="0">
                <a:solidFill>
                  <a:srgbClr val="1A4480"/>
                </a:solidFill>
                <a:latin typeface="Wedding Ampersand"/>
                <a:ea typeface="ＭＳ Ｐゴシック"/>
              </a:rPr>
              <a:t>et d’évaluation</a:t>
            </a:r>
            <a:br>
              <a:rPr dirty="0"/>
            </a:br>
            <a:r>
              <a:rPr lang="fr-FR" sz="3600" b="1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Présentation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8697240" y="371700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928FFCF5-8032-459E-8F5B-3EA589440B12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1</a:t>
            </a:fld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370080" y="2053440"/>
            <a:ext cx="8326080" cy="367416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fr-FR" sz="7200" b="0" strike="noStrike" spc="-1" dirty="0">
                <a:solidFill>
                  <a:srgbClr val="1A4480"/>
                </a:solidFill>
                <a:latin typeface="Calibri Light"/>
                <a:ea typeface="ＭＳ Ｐゴシック"/>
              </a:rPr>
              <a:t>SAÉ 1.01</a:t>
            </a:r>
            <a:br>
              <a:rPr dirty="0"/>
            </a:br>
            <a:r>
              <a:rPr lang="fr-FR" dirty="0"/>
              <a:t>Comparaison d’approches algorithmiques </a:t>
            </a:r>
            <a:endParaRPr lang="fr-FR" sz="3600" dirty="0"/>
          </a:p>
          <a:p>
            <a:pPr algn="ctr">
              <a:lnSpc>
                <a:spcPct val="150000"/>
              </a:lnSpc>
            </a:pPr>
            <a:r>
              <a:rPr lang="fr-FR" sz="3600" b="1" strike="noStrike" spc="-1" dirty="0">
                <a:solidFill>
                  <a:srgbClr val="1A4480"/>
                </a:solidFill>
                <a:latin typeface="Wedding Ampersand"/>
                <a:ea typeface="ＭＳ Ｐゴシック"/>
              </a:rPr>
              <a:t> 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8697240" y="371700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02DC6EFD-D03C-464C-835B-AAFDBE13B1C2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2</a:t>
            </a:fld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2418480" y="4370760"/>
            <a:ext cx="4353120" cy="160344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4680000" y="2102760"/>
            <a:ext cx="3455280" cy="201528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1296000" y="2144160"/>
            <a:ext cx="3023280" cy="149112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4"/>
          <p:cNvSpPr/>
          <p:nvPr/>
        </p:nvSpPr>
        <p:spPr>
          <a:xfrm>
            <a:off x="1346228" y="2051140"/>
            <a:ext cx="3033720" cy="160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fr-FR" sz="1800" b="1" strike="noStrike" spc="-1" dirty="0">
                <a:solidFill>
                  <a:srgbClr val="252E44"/>
                </a:solidFill>
                <a:latin typeface="Calibri Light"/>
                <a:ea typeface="ＭＳ Ｐゴシック"/>
              </a:rPr>
              <a:t>	</a:t>
            </a:r>
            <a:r>
              <a:rPr lang="fr-FR" sz="1600" b="1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Savoir</a:t>
            </a: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fr-FR" sz="1600" b="1" spc="-1" dirty="0">
                <a:solidFill>
                  <a:srgbClr val="000000"/>
                </a:solidFill>
                <a:latin typeface="Calibri Light"/>
                <a:ea typeface="ＭＳ Ｐゴシック"/>
              </a:rPr>
              <a:t>En partant d'un besoin exprimé par un client, l'objectif est de réaliser une application qui réponde à ce besoin.</a:t>
            </a:r>
            <a:endParaRPr lang="fr-FR" sz="1600" b="1" strike="noStrike" spc="-1" dirty="0">
              <a:solidFill>
                <a:srgbClr val="000000"/>
              </a:solidFill>
              <a:latin typeface="Calibri Light"/>
              <a:ea typeface="ＭＳ Ｐゴシック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4644000" y="2069280"/>
            <a:ext cx="3491280" cy="1782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fr-FR" sz="1800" b="1" strike="noStrike" spc="-1" dirty="0">
                <a:solidFill>
                  <a:srgbClr val="252E44"/>
                </a:solidFill>
                <a:latin typeface="Calibri Light"/>
                <a:ea typeface="ＭＳ Ｐゴシック"/>
              </a:rPr>
              <a:t>	</a:t>
            </a:r>
            <a:r>
              <a:rPr lang="fr-FR" sz="1600" b="1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Production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600" b="1" strike="noStrike" spc="-1" dirty="0">
              <a:solidFill>
                <a:srgbClr val="000000"/>
              </a:solidFill>
              <a:latin typeface="Calibri Light"/>
              <a:ea typeface="ＭＳ Ｐゴシック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3016800" y="4412160"/>
            <a:ext cx="2889720" cy="494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</a:pPr>
            <a:r>
              <a:rPr lang="fr-FR" sz="1600" b="1" strike="noStrike" spc="-1" dirty="0">
                <a:solidFill>
                  <a:srgbClr val="000000"/>
                </a:solidFill>
                <a:latin typeface="Calibri Light"/>
                <a:ea typeface="Verdana"/>
              </a:rPr>
              <a:t>Coefficient de pondération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8744400" y="368928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D105BA0B-CE36-41C3-B1CB-33AE692F4594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3</a:t>
            </a:fld>
            <a:endParaRPr lang="fr-FR" sz="1400" b="0" strike="noStrike" spc="-1">
              <a:latin typeface="Arial"/>
            </a:endParaRPr>
          </a:p>
        </p:txBody>
      </p:sp>
      <p:graphicFrame>
        <p:nvGraphicFramePr>
          <p:cNvPr id="102" name="Table 8"/>
          <p:cNvGraphicFramePr/>
          <p:nvPr>
            <p:extLst>
              <p:ext uri="{D42A27DB-BD31-4B8C-83A1-F6EECF244321}">
                <p14:modId xmlns:p14="http://schemas.microsoft.com/office/powerpoint/2010/main" val="1872915483"/>
              </p:ext>
            </p:extLst>
          </p:nvPr>
        </p:nvGraphicFramePr>
        <p:xfrm>
          <a:off x="2884860" y="4853520"/>
          <a:ext cx="3267720" cy="949920"/>
        </p:xfrm>
        <a:graphic>
          <a:graphicData uri="http://schemas.openxmlformats.org/drawingml/2006/table">
            <a:tbl>
              <a:tblPr/>
              <a:tblGrid>
                <a:gridCol w="72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UE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R w="12240">
                      <a:solidFill>
                        <a:srgbClr val="0497AA"/>
                      </a:solidFill>
                    </a:lnR>
                    <a:lnB w="12240">
                      <a:solidFill>
                        <a:srgbClr val="0497AA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Parcours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497AA"/>
                      </a:solidFill>
                    </a:lnL>
                    <a:lnR w="12240">
                      <a:solidFill>
                        <a:srgbClr val="0497AA"/>
                      </a:solidFill>
                    </a:lnR>
                    <a:lnB w="12240">
                      <a:solidFill>
                        <a:srgbClr val="0497AA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Coeff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497AA"/>
                      </a:solidFill>
                    </a:lnL>
                    <a:lnB w="12240">
                      <a:solidFill>
                        <a:srgbClr val="0497AA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UE 1.01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R w="12240">
                      <a:solidFill>
                        <a:srgbClr val="0497AA"/>
                      </a:solidFill>
                    </a:lnR>
                    <a:lnT w="12240">
                      <a:solidFill>
                        <a:srgbClr val="0497AA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tous parcours 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497AA"/>
                      </a:solidFill>
                    </a:lnL>
                    <a:lnR w="12240">
                      <a:solidFill>
                        <a:srgbClr val="0497AA"/>
                      </a:solidFill>
                    </a:lnR>
                    <a:lnT w="12240">
                      <a:solidFill>
                        <a:srgbClr val="0497AA"/>
                      </a:solidFill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497AA"/>
                      </a:solidFill>
                    </a:lnL>
                    <a:lnT w="12240">
                      <a:solidFill>
                        <a:srgbClr val="0497AA"/>
                      </a:solidFill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" name="CustomShape 9"/>
          <p:cNvSpPr/>
          <p:nvPr/>
        </p:nvSpPr>
        <p:spPr>
          <a:xfrm>
            <a:off x="1619640" y="500400"/>
            <a:ext cx="7523280" cy="120708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b="1" strike="noStrike" spc="-1">
                <a:solidFill>
                  <a:srgbClr val="1A4480"/>
                </a:solidFill>
                <a:latin typeface="Wedding Ampersand"/>
                <a:ea typeface="ＭＳ Ｐゴシック"/>
              </a:rPr>
              <a:t>Objectifs</a:t>
            </a:r>
            <a:r>
              <a:rPr lang="fr-FR" sz="4400" b="0" strike="noStrike" spc="-1">
                <a:solidFill>
                  <a:srgbClr val="1A4480"/>
                </a:solidFill>
                <a:latin typeface="Calibri Light"/>
                <a:ea typeface="ＭＳ Ｐゴシック"/>
              </a:rPr>
              <a:t> </a:t>
            </a:r>
            <a:br/>
            <a:r>
              <a:rPr lang="fr-FR" sz="2400" b="0" strike="noStrike" spc="-1">
                <a:solidFill>
                  <a:srgbClr val="1A4480"/>
                </a:solidFill>
                <a:latin typeface="Wedding Ampersand"/>
                <a:ea typeface="ＭＳ Ｐゴシック"/>
              </a:rPr>
              <a:t>Programme National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D0CC8DB-AA13-474C-906E-029EE06D8A5A}"/>
              </a:ext>
            </a:extLst>
          </p:cNvPr>
          <p:cNvSpPr txBox="1"/>
          <p:nvPr/>
        </p:nvSpPr>
        <p:spPr>
          <a:xfrm>
            <a:off x="4887685" y="2488951"/>
            <a:ext cx="314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- Code de l'application</a:t>
            </a:r>
          </a:p>
          <a:p>
            <a:r>
              <a:rPr lang="fr-FR" dirty="0"/>
              <a:t>- Traces d’exécution des jeux d'essais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1486800" y="1896480"/>
            <a:ext cx="2532600" cy="160344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5" name="CustomShape 2"/>
          <p:cNvSpPr/>
          <p:nvPr/>
        </p:nvSpPr>
        <p:spPr>
          <a:xfrm>
            <a:off x="1619640" y="500400"/>
            <a:ext cx="7523280" cy="120708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b="1" strike="noStrike" spc="-1">
                <a:solidFill>
                  <a:srgbClr val="1A4480"/>
                </a:solidFill>
                <a:latin typeface="Wedding Ampersand"/>
                <a:ea typeface="ＭＳ Ｐゴシック"/>
              </a:rPr>
              <a:t>Ressources mobilisées</a:t>
            </a:r>
            <a:r>
              <a:rPr lang="fr-FR" sz="4400" b="0" strike="noStrike" spc="-1">
                <a:solidFill>
                  <a:srgbClr val="1A4480"/>
                </a:solidFill>
                <a:latin typeface="Calibri Light"/>
                <a:ea typeface="ＭＳ Ｐゴシック"/>
              </a:rPr>
              <a:t> 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1648080" y="1840320"/>
            <a:ext cx="2313360" cy="1782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fr-FR" sz="1600" b="1" strike="noStrike" spc="-1">
                <a:solidFill>
                  <a:srgbClr val="000000"/>
                </a:solidFill>
                <a:latin typeface="Calibri Light"/>
                <a:ea typeface="Verdana"/>
              </a:rPr>
              <a:t>Ressources pédagogiques</a:t>
            </a:r>
            <a:endParaRPr lang="fr-FR" sz="16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fr-FR" sz="1600" b="0" strike="noStrike" spc="-1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8744400" y="368928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0DDD03F4-854A-4743-867B-E2EE13347C60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4</a:t>
            </a:fld>
            <a:endParaRPr lang="fr-FR" sz="1400" b="0" strike="noStrike" spc="-1">
              <a:latin typeface="Arial"/>
            </a:endParaRPr>
          </a:p>
        </p:txBody>
      </p:sp>
      <p:graphicFrame>
        <p:nvGraphicFramePr>
          <p:cNvPr id="108" name="Table 5"/>
          <p:cNvGraphicFramePr/>
          <p:nvPr>
            <p:extLst>
              <p:ext uri="{D42A27DB-BD31-4B8C-83A1-F6EECF244321}">
                <p14:modId xmlns:p14="http://schemas.microsoft.com/office/powerpoint/2010/main" val="3054615720"/>
              </p:ext>
            </p:extLst>
          </p:nvPr>
        </p:nvGraphicFramePr>
        <p:xfrm>
          <a:off x="1646280" y="2139120"/>
          <a:ext cx="2531520" cy="1341120"/>
        </p:xfrm>
        <a:graphic>
          <a:graphicData uri="http://schemas.openxmlformats.org/drawingml/2006/table">
            <a:tbl>
              <a:tblPr/>
              <a:tblGrid>
                <a:gridCol w="25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R1.01  A. Casali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6480">
                      <a:noFill/>
                    </a:lnL>
                    <a:lnR w="6480">
                      <a:noFill/>
                    </a:lnR>
                    <a:lnT w="6480">
                      <a:noFill/>
                    </a:lnT>
                    <a:lnB w="648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9" name="CustomShape 6"/>
          <p:cNvSpPr/>
          <p:nvPr/>
        </p:nvSpPr>
        <p:spPr>
          <a:xfrm>
            <a:off x="4572000" y="1608480"/>
            <a:ext cx="2532600" cy="99396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0" name="CustomShape 7"/>
          <p:cNvSpPr/>
          <p:nvPr/>
        </p:nvSpPr>
        <p:spPr>
          <a:xfrm>
            <a:off x="4733280" y="1660320"/>
            <a:ext cx="2313360" cy="91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fr-FR" sz="1600" b="1" strike="noStrike" spc="-1" dirty="0">
                <a:solidFill>
                  <a:srgbClr val="000000"/>
                </a:solidFill>
                <a:latin typeface="Calibri Light"/>
                <a:ea typeface="Verdana"/>
              </a:rPr>
              <a:t>Equipe pédagogique</a:t>
            </a: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fr-FR" sz="1600" b="1" strike="noStrike" spc="-1" dirty="0" err="1">
                <a:solidFill>
                  <a:srgbClr val="000000"/>
                </a:solidFill>
                <a:latin typeface="Calibri Light"/>
                <a:ea typeface="Verdana"/>
              </a:rPr>
              <a:t>Resp</a:t>
            </a:r>
            <a:r>
              <a:rPr lang="fr-FR" sz="1600" b="1" strike="noStrike" spc="-1" dirty="0">
                <a:solidFill>
                  <a:srgbClr val="000000"/>
                </a:solidFill>
                <a:latin typeface="Calibri Light"/>
                <a:ea typeface="Verdana"/>
              </a:rPr>
              <a:t> pédagogique: </a:t>
            </a:r>
            <a:br>
              <a:rPr dirty="0"/>
            </a:br>
            <a:endParaRPr lang="fr-FR" sz="16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lang="fr-FR" sz="1600" b="0" strike="noStrike" spc="-1" dirty="0">
              <a:latin typeface="Arial"/>
            </a:endParaRPr>
          </a:p>
        </p:txBody>
      </p:sp>
      <p:sp>
        <p:nvSpPr>
          <p:cNvPr id="111" name="CustomShape 8"/>
          <p:cNvSpPr/>
          <p:nvPr/>
        </p:nvSpPr>
        <p:spPr>
          <a:xfrm>
            <a:off x="4572000" y="2633040"/>
            <a:ext cx="2532600" cy="124848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20000"/>
                <a:lumOff val="8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5" name="CustomShape 12"/>
          <p:cNvSpPr/>
          <p:nvPr/>
        </p:nvSpPr>
        <p:spPr>
          <a:xfrm>
            <a:off x="4681440" y="2583000"/>
            <a:ext cx="2313360" cy="91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320"/>
              </a:spcBef>
            </a:pPr>
            <a:r>
              <a:rPr lang="fr-FR" sz="1600" b="1" strike="noStrike" spc="-1" dirty="0">
                <a:solidFill>
                  <a:srgbClr val="000000"/>
                </a:solidFill>
                <a:ea typeface="Verdana"/>
              </a:rPr>
              <a:t>A. Casali</a:t>
            </a:r>
            <a:endParaRPr lang="fr-FR" sz="1600" b="1" strike="noStrike" spc="-1" dirty="0"/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fr-FR" sz="1600" b="0" strike="noStrike" spc="-1" dirty="0"/>
              <a:t>C. Ernst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fr-FR" sz="1600" b="0" strike="noStrike" spc="-1" dirty="0"/>
              <a:t>Renaud Killian</a:t>
            </a: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lang="fr-FR" sz="1600" spc="-1" dirty="0"/>
              <a:t>Mathieu </a:t>
            </a:r>
            <a:r>
              <a:rPr lang="fr-FR" sz="1600" spc="-1" dirty="0" err="1"/>
              <a:t>Merinot</a:t>
            </a:r>
            <a:endParaRPr lang="fr-FR" sz="1600" b="0" strike="noStrike" spc="-1" dirty="0"/>
          </a:p>
        </p:txBody>
      </p:sp>
      <p:sp>
        <p:nvSpPr>
          <p:cNvPr id="119" name="CustomShape 16"/>
          <p:cNvSpPr/>
          <p:nvPr/>
        </p:nvSpPr>
        <p:spPr>
          <a:xfrm>
            <a:off x="3961800" y="2304000"/>
            <a:ext cx="609480" cy="96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accent1">
                <a:lumMod val="20000"/>
                <a:lumOff val="80000"/>
              </a:schemeClr>
            </a:solidFill>
            <a:round/>
            <a:tailEnd type="triangle" w="med" len="med"/>
          </a:ln>
          <a:effectLst>
            <a:outerShdw blurRad="40000" dist="2016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2"/>
          <p:cNvSpPr/>
          <p:nvPr/>
        </p:nvSpPr>
        <p:spPr>
          <a:xfrm>
            <a:off x="1620000" y="635040"/>
            <a:ext cx="7523280" cy="96408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b="1" strike="noStrike" spc="-1" dirty="0">
                <a:solidFill>
                  <a:srgbClr val="1A4480"/>
                </a:solidFill>
                <a:latin typeface="Wedding Ampersand"/>
                <a:ea typeface="ＭＳ Ｐゴシック"/>
              </a:rPr>
              <a:t>Vous traiterez le projet suivant:   </a:t>
            </a:r>
            <a:endParaRPr lang="fr-FR" sz="2400" b="0" strike="noStrike" spc="-1" dirty="0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8744400" y="368928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C4D7A514-C06B-4BC2-90C8-36674A89EBBD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5</a:t>
            </a:fld>
            <a:endParaRPr lang="fr-FR" sz="1400" b="0" strike="noStrike" spc="-1"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2D0C86C0-F943-4A41-8AFF-9F13E1B78F11}"/>
              </a:ext>
            </a:extLst>
          </p:cNvPr>
          <p:cNvSpPr/>
          <p:nvPr/>
        </p:nvSpPr>
        <p:spPr>
          <a:xfrm>
            <a:off x="1247983" y="1599120"/>
            <a:ext cx="7223314" cy="55912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PROJET  : Votre équipe est chargée d’organiser un tournoi de petits jeux selon le </a:t>
            </a:r>
            <a:r>
              <a:rPr lang="fr-FR" sz="1800" b="1" strike="noStrike" spc="-1" dirty="0">
                <a:solidFill>
                  <a:srgbClr val="000000"/>
                </a:solidFill>
                <a:latin typeface="Calibri Light"/>
                <a:ea typeface="DejaVu Sans"/>
                <a:hlinkClick r:id="rId2"/>
              </a:rPr>
              <a:t>système suisse</a:t>
            </a:r>
            <a:r>
              <a:rPr lang="fr-FR" sz="1800" b="1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. </a:t>
            </a:r>
            <a:br>
              <a:rPr lang="fr-FR" sz="1800" b="1" strike="noStrike" spc="-1" dirty="0">
                <a:solidFill>
                  <a:srgbClr val="000000"/>
                </a:solidFill>
                <a:latin typeface="Calibri Light"/>
                <a:ea typeface="DejaVu Sans"/>
              </a:rPr>
            </a:br>
            <a:r>
              <a:rPr lang="fr-FR" sz="1800" b="1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Fichier d’entrée la liste (nom / prénom) des 120 étudiants de la promo</a:t>
            </a:r>
          </a:p>
          <a:p>
            <a:pPr>
              <a:lnSpc>
                <a:spcPct val="100000"/>
              </a:lnSpc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Saisir la graine</a:t>
            </a:r>
            <a:br>
              <a:rPr lang="fr-FR" b="1" spc="-1" dirty="0">
                <a:solidFill>
                  <a:srgbClr val="000000"/>
                </a:solidFill>
                <a:latin typeface="Calibri Light"/>
              </a:rPr>
            </a:b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Saisir le nombre d’équipes (entre 10 et 20)</a:t>
            </a:r>
            <a:br>
              <a:rPr lang="fr-FR" b="1" spc="-1" dirty="0">
                <a:solidFill>
                  <a:srgbClr val="000000"/>
                </a:solidFill>
                <a:latin typeface="Calibri Light"/>
              </a:rPr>
            </a:b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Pour chaque équipe :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sz="1800" b="1" strike="noStrike" spc="-1" dirty="0">
                <a:solidFill>
                  <a:srgbClr val="000000"/>
                </a:solidFill>
                <a:latin typeface="Calibri Light"/>
              </a:rPr>
              <a:t>Saisir son nom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Saisir les noms / prénoms des participants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fr-FR" sz="1800" b="1" strike="noStrike" spc="-1" dirty="0">
              <a:solidFill>
                <a:srgbClr val="000000"/>
              </a:solidFill>
              <a:latin typeface="Calibri Light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Faire un système suisse de compétition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strike="noStrike" spc="-1" dirty="0">
                <a:solidFill>
                  <a:srgbClr val="000000"/>
                </a:solidFill>
                <a:latin typeface="Calibri Light"/>
              </a:rPr>
              <a:t>Un round par petit jeu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Exemple de petits jeux (pendu, </a:t>
            </a:r>
            <a:r>
              <a:rPr lang="fr-FR" b="1" spc="-1" dirty="0" err="1">
                <a:solidFill>
                  <a:srgbClr val="000000"/>
                </a:solidFill>
                <a:latin typeface="Calibri Light"/>
              </a:rPr>
              <a:t>age</a:t>
            </a: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 du capitaine, tic tac </a:t>
            </a:r>
            <a:r>
              <a:rPr lang="fr-FR" b="1" spc="-1" dirty="0" err="1">
                <a:solidFill>
                  <a:srgbClr val="000000"/>
                </a:solidFill>
                <a:latin typeface="Calibri Light"/>
              </a:rPr>
              <a:t>toe</a:t>
            </a: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, pierre feuille ciseau, …)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A la fin d’un round affiche le classement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Affiche le classement final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spc="-1" dirty="0">
                <a:solidFill>
                  <a:srgbClr val="000000"/>
                </a:solidFill>
                <a:latin typeface="Calibri Light"/>
              </a:rPr>
              <a:t>Prévoir (au moins) 3 jeu d’essais en entrée et 3 fichiers oracle correspondant</a:t>
            </a:r>
          </a:p>
          <a:p>
            <a:endParaRPr lang="fr-FR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lang="fr-F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1690560" y="2271960"/>
            <a:ext cx="5761800" cy="1330200"/>
          </a:xfrm>
          <a:prstGeom prst="roundRect">
            <a:avLst>
              <a:gd name="adj" fmla="val 16667"/>
            </a:avLst>
          </a:prstGeom>
          <a:solidFill>
            <a:schemeClr val="tx2">
              <a:lumMod val="20000"/>
              <a:lumOff val="8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1" name="CustomShape 2"/>
          <p:cNvSpPr/>
          <p:nvPr/>
        </p:nvSpPr>
        <p:spPr>
          <a:xfrm>
            <a:off x="1619640" y="635040"/>
            <a:ext cx="7523280" cy="96408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400" b="1" strike="noStrike" spc="-1">
                <a:solidFill>
                  <a:srgbClr val="1A4480"/>
                </a:solidFill>
                <a:latin typeface="Wedding Ampersand"/>
                <a:ea typeface="ＭＳ Ｐゴシック"/>
              </a:rPr>
              <a:t>Méthodes d’évaluation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1839600" y="1981080"/>
            <a:ext cx="6617520" cy="4266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>
              <a:lnSpc>
                <a:spcPct val="100000"/>
              </a:lnSpc>
              <a:spcBef>
                <a:spcPts val="360"/>
              </a:spcBef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r>
              <a:rPr lang="fr-FR" sz="1800" b="1" strike="noStrike" spc="-1" dirty="0">
                <a:solidFill>
                  <a:srgbClr val="252E44"/>
                </a:solidFill>
                <a:latin typeface="Calibri Light"/>
                <a:ea typeface="ＭＳ Ｐゴシック"/>
              </a:rPr>
              <a:t>La méthode d’évaluation</a:t>
            </a:r>
            <a:endParaRPr lang="fr-FR" sz="1800" b="0" strike="noStrike" spc="-1" dirty="0">
              <a:latin typeface="Arial"/>
            </a:endParaRPr>
          </a:p>
          <a:p>
            <a:pPr marL="914400" lvl="1" indent="-456120">
              <a:lnSpc>
                <a:spcPct val="100000"/>
              </a:lnSpc>
              <a:spcBef>
                <a:spcPts val="320"/>
              </a:spcBef>
              <a:buClr>
                <a:srgbClr val="AFB1A5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Groupe de </a:t>
            </a:r>
            <a:r>
              <a:rPr lang="fr-FR" sz="1600" spc="-1" dirty="0">
                <a:solidFill>
                  <a:srgbClr val="000000"/>
                </a:solidFill>
                <a:latin typeface="Calibri Light"/>
                <a:ea typeface="ＭＳ Ｐゴシック"/>
              </a:rPr>
              <a:t>5-6</a:t>
            </a:r>
            <a:endParaRPr lang="fr-FR" sz="1600" b="0" strike="noStrike" spc="-1" dirty="0">
              <a:latin typeface="Arial"/>
            </a:endParaRPr>
          </a:p>
          <a:p>
            <a:pPr marL="914400" lvl="1" indent="-456120">
              <a:lnSpc>
                <a:spcPct val="100000"/>
              </a:lnSpc>
              <a:spcBef>
                <a:spcPts val="320"/>
              </a:spcBef>
              <a:buClr>
                <a:srgbClr val="AFB1A5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Travail en autonomie</a:t>
            </a:r>
            <a:endParaRPr lang="fr-FR" sz="1600" b="0" strike="noStrike" spc="-1" dirty="0">
              <a:latin typeface="Arial"/>
            </a:endParaRPr>
          </a:p>
          <a:p>
            <a:pPr marL="914400" lvl="1" indent="-456120">
              <a:lnSpc>
                <a:spcPct val="100000"/>
              </a:lnSpc>
              <a:spcBef>
                <a:spcPts val="320"/>
              </a:spcBef>
              <a:buClr>
                <a:srgbClr val="AFB1A5"/>
              </a:buClr>
              <a:buFont typeface="Arial"/>
              <a:buChar char="•"/>
            </a:pPr>
            <a:r>
              <a:rPr lang="fr-FR" sz="1600" b="0" strike="noStrike" spc="-1" dirty="0">
                <a:solidFill>
                  <a:srgbClr val="000000"/>
                </a:solidFill>
                <a:latin typeface="Calibri Light"/>
                <a:ea typeface="ＭＳ Ｐゴシック"/>
              </a:rPr>
              <a:t>4 notes</a:t>
            </a:r>
            <a:endParaRPr lang="fr-FR" sz="1600" b="0" strike="noStrike" spc="-1" dirty="0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8744400" y="368928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22A020EB-4FF3-4734-A9C4-FCD687692811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6</a:t>
            </a:fld>
            <a:endParaRPr lang="fr-FR" sz="1400" b="0" strike="noStrike" spc="-1">
              <a:latin typeface="Arial"/>
            </a:endParaRPr>
          </a:p>
        </p:txBody>
      </p:sp>
      <p:graphicFrame>
        <p:nvGraphicFramePr>
          <p:cNvPr id="134" name="Table 5"/>
          <p:cNvGraphicFramePr/>
          <p:nvPr>
            <p:extLst>
              <p:ext uri="{D42A27DB-BD31-4B8C-83A1-F6EECF244321}">
                <p14:modId xmlns:p14="http://schemas.microsoft.com/office/powerpoint/2010/main" val="3947887915"/>
              </p:ext>
            </p:extLst>
          </p:nvPr>
        </p:nvGraphicFramePr>
        <p:xfrm>
          <a:off x="1744920" y="4627800"/>
          <a:ext cx="6095880" cy="1463040"/>
        </p:xfrm>
        <a:graphic>
          <a:graphicData uri="http://schemas.openxmlformats.org/drawingml/2006/table">
            <a:tbl>
              <a:tblPr/>
              <a:tblGrid>
                <a:gridCol w="521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 Light"/>
                          <a:ea typeface="ＭＳ Ｐゴシック"/>
                        </a:rPr>
                        <a:t>rapport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Coef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 Light"/>
                        </a:rPr>
                        <a:t> 5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 Light"/>
                          <a:ea typeface="ＭＳ Ｐゴシック"/>
                        </a:rPr>
                        <a:t>soutenance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Coef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 Light"/>
                        </a:rPr>
                        <a:t> 3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 Light"/>
                          <a:ea typeface="ＭＳ Ｐゴシック"/>
                        </a:rPr>
                        <a:t>code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Coef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 Light"/>
                        </a:rPr>
                        <a:t> 10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 dirty="0">
                          <a:solidFill>
                            <a:srgbClr val="000000"/>
                          </a:solidFill>
                          <a:latin typeface="Calibri Light"/>
                          <a:ea typeface="ＭＳ Ｐゴシック"/>
                        </a:rPr>
                        <a:t>Répartition interne</a:t>
                      </a:r>
                      <a:endParaRPr lang="fr-FR" sz="1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Calibri Light"/>
                        </a:rPr>
                        <a:t>Coef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Calibri Light"/>
                        </a:rPr>
                        <a:t> 2</a:t>
                      </a:r>
                      <a:endParaRPr lang="fr-FR" sz="16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5" name="CustomShape 6"/>
          <p:cNvSpPr/>
          <p:nvPr/>
        </p:nvSpPr>
        <p:spPr>
          <a:xfrm>
            <a:off x="4359600" y="3863160"/>
            <a:ext cx="423360" cy="587880"/>
          </a:xfrm>
          <a:prstGeom prst="downArrow">
            <a:avLst>
              <a:gd name="adj1" fmla="val 50000"/>
              <a:gd name="adj2" fmla="val 50000"/>
            </a:avLst>
          </a:prstGeom>
          <a:noFill/>
          <a:ln>
            <a:solidFill>
              <a:schemeClr val="tx2">
                <a:lumMod val="75000"/>
              </a:schemeClr>
            </a:solidFill>
            <a:round/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1656000" y="492120"/>
            <a:ext cx="7726320" cy="1246320"/>
          </a:xfrm>
          <a:prstGeom prst="rect">
            <a:avLst/>
          </a:prstGeom>
          <a:solidFill>
            <a:srgbClr val="FFFFFF">
              <a:alpha val="43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fr-FR" sz="2800" b="1" strike="noStrike" spc="-1">
                <a:solidFill>
                  <a:srgbClr val="1A4480"/>
                </a:solidFill>
                <a:latin typeface="Wedding Ampersand"/>
                <a:ea typeface="ＭＳ Ｐゴシック"/>
              </a:rPr>
              <a:t>Plan de travail</a:t>
            </a:r>
            <a:endParaRPr lang="fr-FR" sz="2800" b="0" strike="noStrike" spc="-1">
              <a:latin typeface="Arial"/>
            </a:endParaRPr>
          </a:p>
        </p:txBody>
      </p:sp>
      <p:graphicFrame>
        <p:nvGraphicFramePr>
          <p:cNvPr id="137" name="Table 2"/>
          <p:cNvGraphicFramePr/>
          <p:nvPr>
            <p:extLst>
              <p:ext uri="{D42A27DB-BD31-4B8C-83A1-F6EECF244321}">
                <p14:modId xmlns:p14="http://schemas.microsoft.com/office/powerpoint/2010/main" val="2325624076"/>
              </p:ext>
            </p:extLst>
          </p:nvPr>
        </p:nvGraphicFramePr>
        <p:xfrm>
          <a:off x="1656000" y="1987200"/>
          <a:ext cx="7088040" cy="2461920"/>
        </p:xfrm>
        <a:graphic>
          <a:graphicData uri="http://schemas.openxmlformats.org/drawingml/2006/table">
            <a:tbl>
              <a:tblPr/>
              <a:tblGrid>
                <a:gridCol w="470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4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R w="12240">
                      <a:solidFill>
                        <a:srgbClr val="1A4480"/>
                      </a:solidFill>
                    </a:lnR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latin typeface="Calibri Light"/>
                        </a:rPr>
                        <a:t>dates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strike="noStrike" spc="-1">
                          <a:solidFill>
                            <a:srgbClr val="000000"/>
                          </a:solidFill>
                          <a:latin typeface="Calibri Light"/>
                        </a:rPr>
                        <a:t>Conseils d’organisation</a:t>
                      </a:r>
                      <a:endParaRPr lang="fr-FR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Dimanche 21 </a:t>
                      </a: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nov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– 21h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840" indent="-2847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latin typeface="+mn-lt"/>
                        </a:rPr>
                        <a:t>Rendu code + rapport</a:t>
                      </a: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fr-FR" sz="1600" b="0" strike="noStrike" spc="-1">
                        <a:latin typeface="+mn-lt"/>
                      </a:endParaRPr>
                    </a:p>
                  </a:txBody>
                  <a:tcPr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Semaine du 22 </a:t>
                      </a: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nov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840" indent="-2847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Préparer la présentation 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fr-FR" sz="1600" b="0" strike="noStrike" spc="-1">
                        <a:latin typeface="+mn-lt"/>
                      </a:endParaRPr>
                    </a:p>
                  </a:txBody>
                  <a:tcPr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Semaine 29 </a:t>
                      </a:r>
                      <a:r>
                        <a:rPr lang="fr-FR" sz="1600" b="0" strike="noStrike" spc="-1" dirty="0" err="1">
                          <a:solidFill>
                            <a:srgbClr val="000000"/>
                          </a:solidFill>
                          <a:latin typeface="+mn-lt"/>
                        </a:rPr>
                        <a:t>nov</a:t>
                      </a: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R w="12240">
                      <a:solidFill>
                        <a:srgbClr val="1A4480"/>
                      </a:solidFill>
                    </a:lnR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840" indent="-2847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Présentation (10 min / groupe)</a:t>
                      </a:r>
                    </a:p>
                    <a:p>
                      <a:pPr marL="285840" indent="-2847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16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Retour sur votre travail (10/15 min) </a:t>
                      </a:r>
                      <a:endParaRPr lang="fr-FR" sz="1600" b="0" strike="noStrike" spc="-1" dirty="0">
                        <a:latin typeface="+mn-lt"/>
                      </a:endParaRPr>
                    </a:p>
                  </a:txBody>
                  <a:tcPr>
                    <a:lnL w="12240">
                      <a:solidFill>
                        <a:srgbClr val="1A4480"/>
                      </a:solidFill>
                    </a:lnL>
                    <a:lnT w="12240">
                      <a:solidFill>
                        <a:srgbClr val="1A4480"/>
                      </a:solidFill>
                    </a:lnT>
                    <a:lnB w="12240">
                      <a:solidFill>
                        <a:srgbClr val="1A44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CustomShape 3"/>
          <p:cNvSpPr/>
          <p:nvPr/>
        </p:nvSpPr>
        <p:spPr>
          <a:xfrm>
            <a:off x="8744400" y="3689280"/>
            <a:ext cx="892800" cy="34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5886144E-9EBB-4267-8C6C-4F3C4B20BA93}" type="slidenum">
              <a:rPr lang="fr-FR" sz="1400" b="1" strike="noStrike" spc="-1">
                <a:solidFill>
                  <a:srgbClr val="FFFFFF"/>
                </a:solidFill>
                <a:latin typeface="Arial"/>
                <a:ea typeface="ＭＳ Ｐゴシック"/>
              </a:rPr>
              <a:t>7</a:t>
            </a:fld>
            <a:endParaRPr lang="fr-FR" sz="1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35BAA"/>
      </a:dk2>
      <a:lt2>
        <a:srgbClr val="AFB1A5"/>
      </a:lt2>
      <a:accent1>
        <a:srgbClr val="0080FF"/>
      </a:accent1>
      <a:accent2>
        <a:srgbClr val="51C2A9"/>
      </a:accent2>
      <a:accent3>
        <a:srgbClr val="7EC251"/>
      </a:accent3>
      <a:accent4>
        <a:srgbClr val="AFB1A5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2482</TotalTime>
  <Words>293</Words>
  <Application>Microsoft Macintosh PowerPoint</Application>
  <PresentationFormat>Affichage à l'écran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Wedding Ampersand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de la Méditerranée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présentation</dc:title>
  <dc:subject/>
  <dc:creator>PASCUAL Celine</dc:creator>
  <dc:description/>
  <cp:lastModifiedBy>CASALI Alain</cp:lastModifiedBy>
  <cp:revision>60</cp:revision>
  <cp:lastPrinted>2017-03-27T13:23:53Z</cp:lastPrinted>
  <dcterms:created xsi:type="dcterms:W3CDTF">2017-09-10T17:14:11Z</dcterms:created>
  <dcterms:modified xsi:type="dcterms:W3CDTF">2021-10-20T06:47:39Z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Université de la Méditerranée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8</vt:i4>
  </property>
</Properties>
</file>