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57" r:id="rId2"/>
    <p:sldId id="327" r:id="rId3"/>
    <p:sldId id="331" r:id="rId4"/>
    <p:sldId id="332" r:id="rId5"/>
    <p:sldId id="333" r:id="rId6"/>
    <p:sldId id="334" r:id="rId7"/>
    <p:sldId id="335" r:id="rId8"/>
    <p:sldId id="336" r:id="rId9"/>
    <p:sldId id="346" r:id="rId10"/>
    <p:sldId id="354" r:id="rId11"/>
    <p:sldId id="309" r:id="rId12"/>
    <p:sldId id="337" r:id="rId13"/>
    <p:sldId id="310" r:id="rId14"/>
    <p:sldId id="311" r:id="rId15"/>
    <p:sldId id="312" r:id="rId16"/>
    <p:sldId id="313" r:id="rId17"/>
    <p:sldId id="314" r:id="rId18"/>
    <p:sldId id="315" r:id="rId19"/>
    <p:sldId id="321" r:id="rId20"/>
    <p:sldId id="322" r:id="rId21"/>
    <p:sldId id="323" r:id="rId22"/>
    <p:sldId id="316" r:id="rId23"/>
    <p:sldId id="317" r:id="rId24"/>
    <p:sldId id="318" r:id="rId25"/>
    <p:sldId id="320" r:id="rId26"/>
    <p:sldId id="325" r:id="rId27"/>
    <p:sldId id="319" r:id="rId28"/>
    <p:sldId id="355" r:id="rId29"/>
    <p:sldId id="339" r:id="rId30"/>
    <p:sldId id="356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ALI Alain" initials="CA" lastIdx="5" clrIdx="0">
    <p:extLst>
      <p:ext uri="{19B8F6BF-5375-455C-9EA6-DF929625EA0E}">
        <p15:presenceInfo xmlns:p15="http://schemas.microsoft.com/office/powerpoint/2012/main" userId="S::alain.casali@univ-amu.fr::7928c492-084d-4db3-ba5d-16d8a76e20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0F562-CC00-0442-A549-65A6ABB35345}" v="23" dt="2021-10-19T15:56:50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365"/>
    <p:restoredTop sz="91349"/>
  </p:normalViewPr>
  <p:slideViewPr>
    <p:cSldViewPr snapToGrid="0" snapToObjects="1">
      <p:cViewPr varScale="1">
        <p:scale>
          <a:sx n="107" d="100"/>
          <a:sy n="107" d="100"/>
        </p:scale>
        <p:origin x="2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in Casali" userId="f798282a291849ef" providerId="LiveId" clId="{BD70F562-CC00-0442-A549-65A6ABB35345}"/>
    <pc:docChg chg="delSld modSld">
      <pc:chgData name="Alain Casali" userId="f798282a291849ef" providerId="LiveId" clId="{BD70F562-CC00-0442-A549-65A6ABB35345}" dt="2021-10-20T06:36:30.071" v="11" actId="20577"/>
      <pc:docMkLst>
        <pc:docMk/>
      </pc:docMkLst>
      <pc:sldChg chg="modSp mod">
        <pc:chgData name="Alain Casali" userId="f798282a291849ef" providerId="LiveId" clId="{BD70F562-CC00-0442-A549-65A6ABB35345}" dt="2021-10-20T06:36:00.030" v="9" actId="20577"/>
        <pc:sldMkLst>
          <pc:docMk/>
          <pc:sldMk cId="104161266" sldId="327"/>
        </pc:sldMkLst>
        <pc:spChg chg="mod">
          <ac:chgData name="Alain Casali" userId="f798282a291849ef" providerId="LiveId" clId="{BD70F562-CC00-0442-A549-65A6ABB35345}" dt="2021-10-20T06:36:00.030" v="9" actId="20577"/>
          <ac:spMkLst>
            <pc:docMk/>
            <pc:sldMk cId="104161266" sldId="327"/>
            <ac:spMk id="4" creationId="{00000000-0000-0000-0000-000000000000}"/>
          </ac:spMkLst>
        </pc:spChg>
      </pc:sldChg>
      <pc:sldChg chg="del">
        <pc:chgData name="Alain Casali" userId="f798282a291849ef" providerId="LiveId" clId="{BD70F562-CC00-0442-A549-65A6ABB35345}" dt="2021-10-20T06:35:43.782" v="0" actId="2696"/>
        <pc:sldMkLst>
          <pc:docMk/>
          <pc:sldMk cId="2687106178" sldId="342"/>
        </pc:sldMkLst>
      </pc:sldChg>
      <pc:sldChg chg="del">
        <pc:chgData name="Alain Casali" userId="f798282a291849ef" providerId="LiveId" clId="{BD70F562-CC00-0442-A549-65A6ABB35345}" dt="2021-10-20T06:35:43.782" v="0" actId="2696"/>
        <pc:sldMkLst>
          <pc:docMk/>
          <pc:sldMk cId="2016043748" sldId="344"/>
        </pc:sldMkLst>
      </pc:sldChg>
      <pc:sldChg chg="del">
        <pc:chgData name="Alain Casali" userId="f798282a291849ef" providerId="LiveId" clId="{BD70F562-CC00-0442-A549-65A6ABB35345}" dt="2021-10-20T06:35:43.782" v="0" actId="2696"/>
        <pc:sldMkLst>
          <pc:docMk/>
          <pc:sldMk cId="730413979" sldId="345"/>
        </pc:sldMkLst>
      </pc:sldChg>
      <pc:sldChg chg="modSp mod">
        <pc:chgData name="Alain Casali" userId="f798282a291849ef" providerId="LiveId" clId="{BD70F562-CC00-0442-A549-65A6ABB35345}" dt="2021-10-20T06:35:50.370" v="8" actId="20577"/>
        <pc:sldMkLst>
          <pc:docMk/>
          <pc:sldMk cId="2104642857" sldId="354"/>
        </pc:sldMkLst>
        <pc:spChg chg="mod">
          <ac:chgData name="Alain Casali" userId="f798282a291849ef" providerId="LiveId" clId="{BD70F562-CC00-0442-A549-65A6ABB35345}" dt="2021-10-20T06:35:50.370" v="8" actId="20577"/>
          <ac:spMkLst>
            <pc:docMk/>
            <pc:sldMk cId="2104642857" sldId="354"/>
            <ac:spMk id="4" creationId="{00000000-0000-0000-0000-000000000000}"/>
          </ac:spMkLst>
        </pc:spChg>
      </pc:sldChg>
      <pc:sldChg chg="modSp mod">
        <pc:chgData name="Alain Casali" userId="f798282a291849ef" providerId="LiveId" clId="{BD70F562-CC00-0442-A549-65A6ABB35345}" dt="2021-10-20T06:36:20.169" v="10" actId="20577"/>
        <pc:sldMkLst>
          <pc:docMk/>
          <pc:sldMk cId="249581251" sldId="355"/>
        </pc:sldMkLst>
        <pc:spChg chg="mod">
          <ac:chgData name="Alain Casali" userId="f798282a291849ef" providerId="LiveId" clId="{BD70F562-CC00-0442-A549-65A6ABB35345}" dt="2021-10-20T06:36:20.169" v="10" actId="20577"/>
          <ac:spMkLst>
            <pc:docMk/>
            <pc:sldMk cId="249581251" sldId="355"/>
            <ac:spMk id="4" creationId="{00000000-0000-0000-0000-000000000000}"/>
          </ac:spMkLst>
        </pc:spChg>
      </pc:sldChg>
      <pc:sldChg chg="modSp mod">
        <pc:chgData name="Alain Casali" userId="f798282a291849ef" providerId="LiveId" clId="{BD70F562-CC00-0442-A549-65A6ABB35345}" dt="2021-10-20T06:36:30.071" v="11" actId="20577"/>
        <pc:sldMkLst>
          <pc:docMk/>
          <pc:sldMk cId="4210141220" sldId="356"/>
        </pc:sldMkLst>
        <pc:spChg chg="mod">
          <ac:chgData name="Alain Casali" userId="f798282a291849ef" providerId="LiveId" clId="{BD70F562-CC00-0442-A549-65A6ABB35345}" dt="2021-10-20T06:36:30.071" v="11" actId="20577"/>
          <ac:spMkLst>
            <pc:docMk/>
            <pc:sldMk cId="4210141220" sldId="356"/>
            <ac:spMk id="4" creationId="{00000000-0000-0000-0000-000000000000}"/>
          </ac:spMkLst>
        </pc:spChg>
      </pc:sldChg>
      <pc:sldChg chg="del">
        <pc:chgData name="Alain Casali" userId="f798282a291849ef" providerId="LiveId" clId="{BD70F562-CC00-0442-A549-65A6ABB35345}" dt="2021-10-20T06:35:43.782" v="0" actId="2696"/>
        <pc:sldMkLst>
          <pc:docMk/>
          <pc:sldMk cId="1836513718" sldId="357"/>
        </pc:sldMkLst>
      </pc:sldChg>
      <pc:sldChg chg="del">
        <pc:chgData name="Alain Casali" userId="f798282a291849ef" providerId="LiveId" clId="{BD70F562-CC00-0442-A549-65A6ABB35345}" dt="2021-10-20T06:35:43.782" v="0" actId="2696"/>
        <pc:sldMkLst>
          <pc:docMk/>
          <pc:sldMk cId="1108783595" sldId="358"/>
        </pc:sldMkLst>
      </pc:sldChg>
      <pc:sldChg chg="del">
        <pc:chgData name="Alain Casali" userId="f798282a291849ef" providerId="LiveId" clId="{BD70F562-CC00-0442-A549-65A6ABB35345}" dt="2021-10-20T06:35:43.782" v="0" actId="2696"/>
        <pc:sldMkLst>
          <pc:docMk/>
          <pc:sldMk cId="620409090" sldId="359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8T20:26:33.117" idx="1">
    <p:pos x="533" y="2779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42C38-D012-434B-936F-F384234E84D7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414ED-035A-2246-A7EB-A817CAE1E9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1830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7A247-FEC7-6446-9AA7-A533EBF25D98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6E6CF-5DD1-DE4A-919B-B7691E2A8C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3150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6E6CF-5DD1-DE4A-919B-B7691E2A8CE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362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6E6CF-5DD1-DE4A-919B-B7691E2A8CE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3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8C92-377A-A04E-B845-F50E0F3B15D8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mercredi 20 octobre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12262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92E-2D1D-644C-B33D-1DF473742037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mercredi 20 octobre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8852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948C-1CE7-384C-94A0-32286B54F574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mercredi 20 octobre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00618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099-A518-DB4E-B483-979EF4D7FD8D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mercredi 20 octobre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21271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mercredi 20 octobre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91428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mercredi 20 octobre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91899311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mercredi 20 octobre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5628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7CF-490B-E748-AB0E-164F660CB84B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mercredi 20 octobre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691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B93D-A836-5240-804D-23BE3F404757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mercredi 20 octobre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7911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43C4-7F95-8A40-B9CF-8589FC2D29A9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mercredi 20 octobre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42934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AA5069D-EEAF-904A-8815-F9B6EF1618CC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mercredi 20 octobre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24969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mercredi 20 octobre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95502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lain13100/MinGL2_IUT_AIX.g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7046" y="5499895"/>
            <a:ext cx="7228833" cy="484633"/>
          </a:xfrm>
        </p:spPr>
        <p:txBody>
          <a:bodyPr>
            <a:normAutofit/>
          </a:bodyPr>
          <a:lstStyle/>
          <a:p>
            <a:r>
              <a:rPr lang="fr-FR" dirty="0"/>
              <a:t>A. Casali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1" y="640080"/>
            <a:ext cx="8183898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7" y="804672"/>
            <a:ext cx="7934706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7046" y="1289303"/>
            <a:ext cx="7228833" cy="3339303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4400"/>
              <a:t>R1.01 - INITIATION AU</a:t>
            </a:r>
            <a:br>
              <a:rPr lang="fr-FR" sz="4400"/>
            </a:br>
            <a:r>
              <a:rPr lang="fr-FR" sz="4400"/>
              <a:t>DÉVELOPPEMENT - AMPHI#08</a:t>
            </a:r>
          </a:p>
        </p:txBody>
      </p:sp>
    </p:spTree>
    <p:extLst>
      <p:ext uri="{BB962C8B-B14F-4D97-AF65-F5344CB8AC3E}">
        <p14:creationId xmlns:p14="http://schemas.microsoft.com/office/powerpoint/2010/main" val="41995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861" y="1950082"/>
            <a:ext cx="1953456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2231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/>
              </a:rPr>
              <a:t>Les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 err="1">
                <a:latin typeface="Palatino Linotype"/>
              </a:rPr>
              <a:t>minGL</a:t>
            </a:r>
            <a:r>
              <a:rPr lang="fr-FR" b="1" dirty="0">
                <a:latin typeface="Palatino Linotype"/>
              </a:rPr>
              <a:t> 2.0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/>
              </a:rPr>
              <a:t>Lectures au clavier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/>
              </a:rPr>
              <a:t>Conversion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104642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5512273-1C8B-B843-AFD6-3AA085B2584A}"/>
              </a:ext>
            </a:extLst>
          </p:cNvPr>
          <p:cNvSpPr txBox="1">
            <a:spLocks/>
          </p:cNvSpPr>
          <p:nvPr/>
        </p:nvSpPr>
        <p:spPr>
          <a:xfrm>
            <a:off x="798566" y="594208"/>
            <a:ext cx="565785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3675" dirty="0"/>
              <a:t>B. </a:t>
            </a:r>
            <a:r>
              <a:rPr lang="fr-FR" sz="3675" dirty="0" err="1"/>
              <a:t>minGL</a:t>
            </a:r>
            <a:r>
              <a:rPr lang="fr-FR" sz="3675" dirty="0"/>
              <a:t> V2.0</a:t>
            </a:r>
            <a:endParaRPr lang="fr-FR" sz="3675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0" name="Text Box 25">
            <a:extLst>
              <a:ext uri="{FF2B5EF4-FFF2-40B4-BE49-F238E27FC236}">
                <a16:creationId xmlns:a16="http://schemas.microsoft.com/office/drawing/2014/main" id="{0A06489A-C5FC-D042-A836-5FEE9326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4" y="1644826"/>
            <a:ext cx="2173737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 C’est quoi? Pourquoi?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7214EF-C063-DE48-B452-EDB4A2B4377C}"/>
              </a:ext>
            </a:extLst>
          </p:cNvPr>
          <p:cNvSpPr txBox="1"/>
          <p:nvPr/>
        </p:nvSpPr>
        <p:spPr>
          <a:xfrm>
            <a:off x="917815" y="2003589"/>
            <a:ext cx="6837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Surcouche de </a:t>
            </a:r>
            <a:r>
              <a:rPr lang="fr-FR" dirty="0" err="1"/>
              <a:t>freeGLUT</a:t>
            </a:r>
            <a:r>
              <a:rPr lang="fr-FR" dirty="0"/>
              <a:t> (surcouche d’OpenGL) sous linux;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Gestion des sorties simplifiée : affichage de type primitif &amp; composé;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Gestion des entrées / sorties;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Pas de gestion des pointeurs.</a:t>
            </a: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3FD734AF-55E4-B948-9105-E589405E0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1843" y="3247755"/>
            <a:ext cx="2177199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B.2 Réalisations attendues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56FEC76-DA94-E240-916B-39AC580D3C82}"/>
              </a:ext>
            </a:extLst>
          </p:cNvPr>
          <p:cNvSpPr txBox="1"/>
          <p:nvPr/>
        </p:nvSpPr>
        <p:spPr>
          <a:xfrm>
            <a:off x="802586" y="3579078"/>
            <a:ext cx="35240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Sans animation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Spirale de ULAM.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Avec animation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Tri des vecteurs;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Tours de Hanoi;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SAE1.02 : </a:t>
            </a:r>
            <a:r>
              <a:rPr lang="fr-FR" i="1" dirty="0" err="1"/>
              <a:t>space</a:t>
            </a:r>
            <a:r>
              <a:rPr lang="fr-FR" i="1" dirty="0"/>
              <a:t> </a:t>
            </a:r>
            <a:r>
              <a:rPr lang="fr-FR" i="1" dirty="0" err="1"/>
              <a:t>invaders</a:t>
            </a:r>
            <a:r>
              <a:rPr lang="fr-FR" dirty="0"/>
              <a:t>.</a:t>
            </a:r>
          </a:p>
        </p:txBody>
      </p:sp>
      <p:sp>
        <p:nvSpPr>
          <p:cNvPr id="5" name="Flèche vers la droite 4">
            <a:extLst>
              <a:ext uri="{FF2B5EF4-FFF2-40B4-BE49-F238E27FC236}">
                <a16:creationId xmlns:a16="http://schemas.microsoft.com/office/drawing/2014/main" id="{B3BB84FA-B784-354F-B025-4D2BEFCF5FE1}"/>
              </a:ext>
            </a:extLst>
          </p:cNvPr>
          <p:cNvSpPr/>
          <p:nvPr/>
        </p:nvSpPr>
        <p:spPr>
          <a:xfrm>
            <a:off x="3942608" y="4892634"/>
            <a:ext cx="1187532" cy="4407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D4130B8-9CDD-054E-AC14-D1C12B803FA4}"/>
              </a:ext>
            </a:extLst>
          </p:cNvPr>
          <p:cNvSpPr txBox="1"/>
          <p:nvPr/>
        </p:nvSpPr>
        <p:spPr>
          <a:xfrm>
            <a:off x="5450775" y="4928353"/>
            <a:ext cx="3420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Commencer à travailler ? </a:t>
            </a:r>
          </a:p>
        </p:txBody>
      </p:sp>
    </p:spTree>
    <p:extLst>
      <p:ext uri="{BB962C8B-B14F-4D97-AF65-F5344CB8AC3E}">
        <p14:creationId xmlns:p14="http://schemas.microsoft.com/office/powerpoint/2010/main" val="3748835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5512273-1C8B-B843-AFD6-3AA085B2584A}"/>
              </a:ext>
            </a:extLst>
          </p:cNvPr>
          <p:cNvSpPr txBox="1">
            <a:spLocks/>
          </p:cNvSpPr>
          <p:nvPr/>
        </p:nvSpPr>
        <p:spPr>
          <a:xfrm>
            <a:off x="798566" y="594208"/>
            <a:ext cx="565785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3675" dirty="0"/>
              <a:t>B. </a:t>
            </a:r>
            <a:r>
              <a:rPr lang="fr-FR" sz="3675" dirty="0" err="1"/>
              <a:t>minGL</a:t>
            </a:r>
            <a:r>
              <a:rPr lang="fr-FR" sz="3675" dirty="0"/>
              <a:t> V2.0</a:t>
            </a:r>
            <a:endParaRPr lang="fr-FR" sz="3675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0" name="Text Box 25">
            <a:extLst>
              <a:ext uri="{FF2B5EF4-FFF2-40B4-BE49-F238E27FC236}">
                <a16:creationId xmlns:a16="http://schemas.microsoft.com/office/drawing/2014/main" id="{0A06489A-C5FC-D042-A836-5FEE9326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4" y="1644826"/>
            <a:ext cx="246413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B.3 Prérequis mathématiques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7214EF-C063-DE48-B452-EDB4A2B4377C}"/>
              </a:ext>
            </a:extLst>
          </p:cNvPr>
          <p:cNvSpPr txBox="1"/>
          <p:nvPr/>
        </p:nvSpPr>
        <p:spPr>
          <a:xfrm>
            <a:off x="917815" y="2003589"/>
            <a:ext cx="6896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Savoir se positionner dans un repère orthonormé d’entiers naturels. </a:t>
            </a: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3FD734AF-55E4-B948-9105-E589405E0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029" y="2651551"/>
            <a:ext cx="292259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/>
              <a:t>B.4 Prérequis informatiques (Linux)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558B35-8526-5E4F-8377-AD930C7DE611}"/>
              </a:ext>
            </a:extLst>
          </p:cNvPr>
          <p:cNvSpPr/>
          <p:nvPr/>
        </p:nvSpPr>
        <p:spPr>
          <a:xfrm>
            <a:off x="929690" y="3059668"/>
            <a:ext cx="6801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apt-get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install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freeglut3-dev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github.com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/alain13100/MinGL2_IUT_AIX.git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15E1A12F-AD3D-294D-8C82-C6D9C4E56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029" y="3829950"/>
            <a:ext cx="1604927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/>
              <a:t>B.5 Prochaine SAE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8BD039F-F833-5940-B89E-945D4C20A6F0}"/>
              </a:ext>
            </a:extLst>
          </p:cNvPr>
          <p:cNvSpPr txBox="1"/>
          <p:nvPr/>
        </p:nvSpPr>
        <p:spPr>
          <a:xfrm>
            <a:off x="913456" y="4151037"/>
            <a:ext cx="81575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On ne développe plus des jeux comme cela en 2021 ! (source : papa de Mario sur </a:t>
            </a:r>
            <a:br>
              <a:rPr lang="fr-FR" dirty="0"/>
            </a:br>
            <a:r>
              <a:rPr lang="fr-FR" dirty="0"/>
              <a:t>un doc </a:t>
            </a:r>
            <a:r>
              <a:rPr lang="fr-FR" dirty="0" err="1"/>
              <a:t>Netflix</a:t>
            </a:r>
            <a:r>
              <a:rPr lang="fr-FR" dirty="0"/>
              <a:t>) – cf. p. tut 20/21 &amp; 21/22;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Correction par un </a:t>
            </a:r>
            <a:r>
              <a:rPr lang="fr-FR" dirty="0" err="1"/>
              <a:t>dev</a:t>
            </a:r>
            <a:r>
              <a:rPr lang="fr-FR" dirty="0"/>
              <a:t> Ubisoft pour ceux qui le souhaitent;</a:t>
            </a:r>
            <a:br>
              <a:rPr lang="fr-FR" dirty="0"/>
            </a:br>
            <a:r>
              <a:rPr lang="fr-FR" dirty="0"/>
              <a:t>		Prévoir les binômes de la 1</a:t>
            </a:r>
            <a:r>
              <a:rPr lang="fr-FR" baseline="30000" dirty="0"/>
              <a:t>ère</a:t>
            </a:r>
            <a:r>
              <a:rPr lang="fr-FR" dirty="0"/>
              <a:t> SAE de </a:t>
            </a:r>
            <a:r>
              <a:rPr lang="fr-FR" dirty="0" err="1"/>
              <a:t>dev</a:t>
            </a:r>
            <a:r>
              <a:rPr lang="fr-FR" dirty="0"/>
              <a:t> en fonction si vous voulez vous </a:t>
            </a:r>
            <a:br>
              <a:rPr lang="fr-FR" dirty="0"/>
            </a:br>
            <a:r>
              <a:rPr lang="fr-FR" dirty="0"/>
              <a:t>faire plaisir;</a:t>
            </a:r>
            <a:br>
              <a:rPr lang="fr-FR" dirty="0"/>
            </a:br>
            <a:r>
              <a:rPr lang="fr-FR" dirty="0"/>
              <a:t>		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si (NON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fr-FR" dirty="0"/>
              <a:t> :  vous n’aurez accès qu’au terminal Unix.</a:t>
            </a:r>
            <a:br>
              <a:rPr lang="fr-FR" dirty="0"/>
            </a:b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5" name="Flèche vers la droite 4">
            <a:extLst>
              <a:ext uri="{FF2B5EF4-FFF2-40B4-BE49-F238E27FC236}">
                <a16:creationId xmlns:a16="http://schemas.microsoft.com/office/drawing/2014/main" id="{AC186DE9-3EAC-CA49-909E-B136AD6E41A3}"/>
              </a:ext>
            </a:extLst>
          </p:cNvPr>
          <p:cNvSpPr/>
          <p:nvPr/>
        </p:nvSpPr>
        <p:spPr>
          <a:xfrm>
            <a:off x="1127182" y="5053852"/>
            <a:ext cx="653143" cy="213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a droite 11">
            <a:extLst>
              <a:ext uri="{FF2B5EF4-FFF2-40B4-BE49-F238E27FC236}">
                <a16:creationId xmlns:a16="http://schemas.microsoft.com/office/drawing/2014/main" id="{8A03A5D1-629A-C447-AE10-52720CFB98A0}"/>
              </a:ext>
            </a:extLst>
          </p:cNvPr>
          <p:cNvSpPr/>
          <p:nvPr/>
        </p:nvSpPr>
        <p:spPr>
          <a:xfrm>
            <a:off x="1161834" y="5609700"/>
            <a:ext cx="653143" cy="213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D97F1B-D05C-CD4C-909F-2645D7EA85FA}"/>
              </a:ext>
            </a:extLst>
          </p:cNvPr>
          <p:cNvCxnSpPr/>
          <p:nvPr/>
        </p:nvCxnSpPr>
        <p:spPr>
          <a:xfrm>
            <a:off x="7095605" y="338540"/>
            <a:ext cx="0" cy="136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07FCB4B-0F25-8C48-82E4-7A99C2BC6CBF}"/>
              </a:ext>
            </a:extLst>
          </p:cNvPr>
          <p:cNvCxnSpPr/>
          <p:nvPr/>
        </p:nvCxnSpPr>
        <p:spPr>
          <a:xfrm>
            <a:off x="7095605" y="1704203"/>
            <a:ext cx="14369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CAA6ABB0-CCDA-2843-8C3E-D9518E6D6802}"/>
              </a:ext>
            </a:extLst>
          </p:cNvPr>
          <p:cNvSpPr txBox="1"/>
          <p:nvPr/>
        </p:nvSpPr>
        <p:spPr>
          <a:xfrm>
            <a:off x="6456416" y="1678244"/>
            <a:ext cx="658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(0, 0)</a:t>
            </a:r>
          </a:p>
        </p:txBody>
      </p:sp>
    </p:spTree>
    <p:extLst>
      <p:ext uri="{BB962C8B-B14F-4D97-AF65-F5344CB8AC3E}">
        <p14:creationId xmlns:p14="http://schemas.microsoft.com/office/powerpoint/2010/main" val="3170395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B98A7F51-37EF-6146-A04A-A676E24C5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71825"/>
            <a:ext cx="215956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B.6 Création  de la fenêtre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DCA195D-C293-954C-8CD8-87BA73C50F4B}"/>
              </a:ext>
            </a:extLst>
          </p:cNvPr>
          <p:cNvSpPr txBox="1"/>
          <p:nvPr/>
        </p:nvSpPr>
        <p:spPr>
          <a:xfrm>
            <a:off x="521687" y="758283"/>
            <a:ext cx="7577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 640,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 480,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string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 string());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613A4ED-14F0-0A4A-9C31-C6F2DD771FA0}"/>
              </a:ext>
            </a:extLst>
          </p:cNvPr>
          <p:cNvSpPr txBox="1"/>
          <p:nvPr/>
        </p:nvSpPr>
        <p:spPr>
          <a:xfrm>
            <a:off x="521687" y="2070410"/>
            <a:ext cx="5561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(400, 200, "une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fenetre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BB32016-66C9-3246-8445-7E05A5463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97" y="2747382"/>
            <a:ext cx="5130800" cy="2857500"/>
          </a:xfrm>
          <a:prstGeom prst="rect">
            <a:avLst/>
          </a:prstGeom>
        </p:spPr>
      </p:pic>
      <p:pic>
        <p:nvPicPr>
          <p:cNvPr id="7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1222D3C9-2F8A-D741-A312-0035105B2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97" y="5912522"/>
            <a:ext cx="7143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6">
            <a:extLst>
              <a:ext uri="{FF2B5EF4-FFF2-40B4-BE49-F238E27FC236}">
                <a16:creationId xmlns:a16="http://schemas.microsoft.com/office/drawing/2014/main" id="{F63ABBBB-359B-8D47-B7B1-379349709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225" y="6087543"/>
            <a:ext cx="561736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>
                <a:solidFill>
                  <a:srgbClr val="FF0000"/>
                </a:solidFill>
              </a:rPr>
              <a:t>Ne pas redimensionner la fenêtre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256157EA-47B9-854B-A165-B4AE4D5A63B1}"/>
              </a:ext>
            </a:extLst>
          </p:cNvPr>
          <p:cNvCxnSpPr>
            <a:cxnSpLocks/>
          </p:cNvCxnSpPr>
          <p:nvPr/>
        </p:nvCxnSpPr>
        <p:spPr>
          <a:xfrm flipH="1" flipV="1">
            <a:off x="5308270" y="938151"/>
            <a:ext cx="1900052" cy="142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043E504-5142-2545-9F06-B65D51587054}"/>
              </a:ext>
            </a:extLst>
          </p:cNvPr>
          <p:cNvCxnSpPr>
            <a:cxnSpLocks/>
          </p:cNvCxnSpPr>
          <p:nvPr/>
        </p:nvCxnSpPr>
        <p:spPr>
          <a:xfrm flipH="1">
            <a:off x="5094514" y="1080655"/>
            <a:ext cx="2113808" cy="139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A437C7AB-1512-1741-8585-69515FD811C4}"/>
              </a:ext>
            </a:extLst>
          </p:cNvPr>
          <p:cNvCxnSpPr/>
          <p:nvPr/>
        </p:nvCxnSpPr>
        <p:spPr>
          <a:xfrm flipH="1">
            <a:off x="5605153" y="1080655"/>
            <a:ext cx="1603169" cy="368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5C7B7D05-381D-6B40-88D2-C112A5D00059}"/>
              </a:ext>
            </a:extLst>
          </p:cNvPr>
          <p:cNvSpPr txBox="1"/>
          <p:nvPr/>
        </p:nvSpPr>
        <p:spPr>
          <a:xfrm>
            <a:off x="7279573" y="758283"/>
            <a:ext cx="163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Valeurs par défaut</a:t>
            </a:r>
          </a:p>
        </p:txBody>
      </p:sp>
    </p:spTree>
    <p:extLst>
      <p:ext uri="{BB962C8B-B14F-4D97-AF65-F5344CB8AC3E}">
        <p14:creationId xmlns:p14="http://schemas.microsoft.com/office/powerpoint/2010/main" val="223012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6BC6282E-FF16-9141-8504-54E97B9E3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71825"/>
            <a:ext cx="359585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B.7 Initialisation des composants graphiques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39DBD34-046E-4D4B-A37E-AA5A47F98B70}"/>
              </a:ext>
            </a:extLst>
          </p:cNvPr>
          <p:cNvSpPr txBox="1"/>
          <p:nvPr/>
        </p:nvSpPr>
        <p:spPr>
          <a:xfrm>
            <a:off x="267629" y="841876"/>
            <a:ext cx="8320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faut appeler successivement les méthodes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initGLUT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 et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sur l’objet de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/>
              <a:t>. 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01C9446-194F-2C44-B706-0BE55CF3AA08}"/>
              </a:ext>
            </a:extLst>
          </p:cNvPr>
          <p:cNvSpPr txBox="1"/>
          <p:nvPr/>
        </p:nvSpPr>
        <p:spPr>
          <a:xfrm>
            <a:off x="521687" y="1769327"/>
            <a:ext cx="30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window.initGlut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window.initGraphic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955DF28D-948C-6F49-A36E-EC48BED28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585807"/>
            <a:ext cx="1201098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B.8 Affichage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9C0D13F-F2E8-094B-B8CB-F72AE155D238}"/>
              </a:ext>
            </a:extLst>
          </p:cNvPr>
          <p:cNvSpPr txBox="1"/>
          <p:nvPr/>
        </p:nvSpPr>
        <p:spPr>
          <a:xfrm>
            <a:off x="267628" y="3157612"/>
            <a:ext cx="7326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faut appeler la méthode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sur l’objet de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/>
              <a:t>. </a:t>
            </a:r>
            <a:br>
              <a:rPr lang="fr-FR" dirty="0"/>
            </a:br>
            <a:r>
              <a:rPr lang="fr-FR" dirty="0"/>
              <a:t>Equivalent du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fr-FR" dirty="0"/>
              <a:t> dans le terminal. 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90D2B5D-CB24-5A42-A160-0440ABAB207C}"/>
              </a:ext>
            </a:extLst>
          </p:cNvPr>
          <p:cNvSpPr txBox="1"/>
          <p:nvPr/>
        </p:nvSpPr>
        <p:spPr>
          <a:xfrm>
            <a:off x="521686" y="3904921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window.updateGraphic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DBEE192D-8A65-CC45-864A-B30C4D43C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6" y="4397533"/>
            <a:ext cx="1906740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B.9 Taille de la fenêtre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B234F9-905B-F944-AF71-DB82D150678F}"/>
              </a:ext>
            </a:extLst>
          </p:cNvPr>
          <p:cNvSpPr txBox="1"/>
          <p:nvPr/>
        </p:nvSpPr>
        <p:spPr>
          <a:xfrm>
            <a:off x="267628" y="4928839"/>
            <a:ext cx="8338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Longueur : appeler la méthode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getwindowWidth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sur l’objet de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/>
              <a:t>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Largeur : appeler la méthode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getwindowHeight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sur l’objet de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/>
              <a:t>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95C071B-90ED-514F-AFEE-45899E4076BA}"/>
              </a:ext>
            </a:extLst>
          </p:cNvPr>
          <p:cNvSpPr txBox="1"/>
          <p:nvPr/>
        </p:nvSpPr>
        <p:spPr>
          <a:xfrm>
            <a:off x="267628" y="5706210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window.getwindowWidth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'\t’ 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 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window.getwindowHeight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808604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AD58586F-C26B-A44B-B3B6-4C092FF8A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168988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B.10 </a:t>
            </a:r>
            <a:r>
              <a:rPr lang="fr-FR" altLang="fr-FR" sz="1350" i="1" dirty="0"/>
              <a:t>Envoi</a:t>
            </a:r>
            <a:r>
              <a:rPr lang="fr-FR" altLang="fr-FR" sz="1350" dirty="0"/>
              <a:t> de pixels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1015955-DAEE-C44A-8016-3B60F5A70A1D}"/>
              </a:ext>
            </a:extLst>
          </p:cNvPr>
          <p:cNvSpPr txBox="1"/>
          <p:nvPr/>
        </p:nvSpPr>
        <p:spPr>
          <a:xfrm>
            <a:off x="635620" y="814039"/>
            <a:ext cx="4459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pourrait définir un pixel comme suit 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0A7D91-390D-364B-9E12-A5FAE7C8C813}"/>
              </a:ext>
            </a:extLst>
          </p:cNvPr>
          <p:cNvSpPr/>
          <p:nvPr/>
        </p:nvSpPr>
        <p:spPr>
          <a:xfrm>
            <a:off x="635620" y="14366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pixel {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pos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pic>
        <p:nvPicPr>
          <p:cNvPr id="5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4DF7B400-10D0-6144-AD62-1961366FE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87" y="2715245"/>
            <a:ext cx="7143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6">
            <a:extLst>
              <a:ext uri="{FF2B5EF4-FFF2-40B4-BE49-F238E27FC236}">
                <a16:creationId xmlns:a16="http://schemas.microsoft.com/office/drawing/2014/main" id="{20950144-50E9-F04C-82BF-E6DB514BD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8215" y="2890266"/>
            <a:ext cx="561736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>
                <a:solidFill>
                  <a:srgbClr val="FF0000"/>
                </a:solidFill>
              </a:rPr>
              <a:t>L’élément en position (0,0) se trouve en bas à gauche de la fenêtre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66C930-2658-3A48-ABF7-CBCA83E86266}"/>
              </a:ext>
            </a:extLst>
          </p:cNvPr>
          <p:cNvSpPr/>
          <p:nvPr/>
        </p:nvSpPr>
        <p:spPr>
          <a:xfrm>
            <a:off x="523494" y="3521220"/>
            <a:ext cx="74719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appeler la méthode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setPixel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sur l’objet de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/>
              <a:t>. Cette méthode prend 2 paramètres 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Une position;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Une couleur de type RGB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CA9A3C-9DCD-E049-A69B-ACA91BB6D9D9}"/>
              </a:ext>
            </a:extLst>
          </p:cNvPr>
          <p:cNvSpPr/>
          <p:nvPr/>
        </p:nvSpPr>
        <p:spPr>
          <a:xfrm>
            <a:off x="521687" y="4898874"/>
            <a:ext cx="7473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window.setPixel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(pos (10, 10),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(0, 0, 0));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CD085E2-BAB4-DC43-B7AC-3A2312B2A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68" y="5445531"/>
            <a:ext cx="2236489" cy="1251105"/>
          </a:xfrm>
          <a:prstGeom prst="rect">
            <a:avLst/>
          </a:prstGeom>
        </p:spPr>
      </p:pic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D45A5520-CDAE-D344-88C9-A6852BB5643A}"/>
              </a:ext>
            </a:extLst>
          </p:cNvPr>
          <p:cNvCxnSpPr/>
          <p:nvPr/>
        </p:nvCxnSpPr>
        <p:spPr>
          <a:xfrm flipH="1">
            <a:off x="747132" y="5609063"/>
            <a:ext cx="2832409" cy="1003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E6A9780C-1536-0242-9BC3-EEED1D66B904}"/>
              </a:ext>
            </a:extLst>
          </p:cNvPr>
          <p:cNvSpPr txBox="1"/>
          <p:nvPr/>
        </p:nvSpPr>
        <p:spPr>
          <a:xfrm>
            <a:off x="3579541" y="5453405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pixel est ici!!</a:t>
            </a:r>
          </a:p>
        </p:txBody>
      </p:sp>
    </p:spTree>
    <p:extLst>
      <p:ext uri="{BB962C8B-B14F-4D97-AF65-F5344CB8AC3E}">
        <p14:creationId xmlns:p14="http://schemas.microsoft.com/office/powerpoint/2010/main" val="53088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AD45EF-B668-3843-9CB8-91CFBD1AE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156360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B.11 Couleurs prédéfinies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F516CA-16FD-214F-87DD-336A99DD11C8}"/>
              </a:ext>
            </a:extLst>
          </p:cNvPr>
          <p:cNvSpPr/>
          <p:nvPr/>
        </p:nvSpPr>
        <p:spPr>
          <a:xfrm>
            <a:off x="521687" y="653887"/>
            <a:ext cx="65457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{  0,   0,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KWhite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{255, 255, 255};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{255,   0,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KLime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{0  , 255,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KBlue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{0  ,   0, 255};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KYellow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{255, 255,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KCyan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{0  , 255, 255};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KMagenta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{255,   0, 255};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KSilver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	  {192, 192, 192};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KGray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{128, 128, 128};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KMaroon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{128,   0,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KOlive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{128, 128,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KGreen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{0  , 128,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KPurple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{128,   0, 128};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KTeal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{0  , 128, 128};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KNavy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{0  ,   0, 128};</a:t>
            </a:r>
          </a:p>
        </p:txBody>
      </p:sp>
    </p:spTree>
    <p:extLst>
      <p:ext uri="{BB962C8B-B14F-4D97-AF65-F5344CB8AC3E}">
        <p14:creationId xmlns:p14="http://schemas.microsoft.com/office/powerpoint/2010/main" val="3806856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7BC407DA-5A6F-B248-B6B2-F43DE384E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71825"/>
            <a:ext cx="211147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B.12 Premier programme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207AEE-46A1-E64F-9006-F6249D44B5ED}"/>
              </a:ext>
            </a:extLst>
          </p:cNvPr>
          <p:cNvSpPr/>
          <p:nvPr/>
        </p:nvSpPr>
        <p:spPr>
          <a:xfrm>
            <a:off x="521687" y="1038174"/>
            <a:ext cx="632274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(400, 200, "une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fenetre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window.initGlut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window.initGraphic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i (0); i &lt; 10; ++i)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j(0); j &lt; 10; ++j)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window.setPixel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(pos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window.updateGraphic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window.get_key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0477843-65A4-9E46-9B42-DC972CB6BC0A}"/>
              </a:ext>
            </a:extLst>
          </p:cNvPr>
          <p:cNvSpPr txBox="1"/>
          <p:nvPr/>
        </p:nvSpPr>
        <p:spPr>
          <a:xfrm>
            <a:off x="521687" y="668842"/>
            <a:ext cx="5581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Dessin d’un carré de 10 pixel de côté en bas à gauche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32F43D2-30DB-7247-AFB9-1E2F80E00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302" y="3741544"/>
            <a:ext cx="5181600" cy="2921000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2C619C69-C51C-2F4B-9CB5-4D4A39CF6841}"/>
              </a:ext>
            </a:extLst>
          </p:cNvPr>
          <p:cNvCxnSpPr/>
          <p:nvPr/>
        </p:nvCxnSpPr>
        <p:spPr>
          <a:xfrm flipV="1">
            <a:off x="1733797" y="4177495"/>
            <a:ext cx="0" cy="58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FB8A38E5-E023-1A40-9000-ABFF402DBA90}"/>
              </a:ext>
            </a:extLst>
          </p:cNvPr>
          <p:cNvSpPr txBox="1"/>
          <p:nvPr/>
        </p:nvSpPr>
        <p:spPr>
          <a:xfrm>
            <a:off x="665020" y="4762005"/>
            <a:ext cx="2481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Demande à l’utilisateur d’appuyer sur une touche pour faire l’action suivante.</a:t>
            </a:r>
          </a:p>
        </p:txBody>
      </p:sp>
    </p:spTree>
    <p:extLst>
      <p:ext uri="{BB962C8B-B14F-4D97-AF65-F5344CB8AC3E}">
        <p14:creationId xmlns:p14="http://schemas.microsoft.com/office/powerpoint/2010/main" val="2979507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9E20FE68-4681-B145-93EB-30A98B0AF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565382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B.13 Figure primitive : triangle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9BEEAA-26D1-CE43-8069-ED6BBFAA961A}"/>
              </a:ext>
            </a:extLst>
          </p:cNvPr>
          <p:cNvSpPr txBox="1"/>
          <p:nvPr/>
        </p:nvSpPr>
        <p:spPr>
          <a:xfrm>
            <a:off x="635620" y="780585"/>
            <a:ext cx="3910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dessiner un triangle, on a besoin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Des coordonnées des 3 points;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 la couleur de la bordure;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 la couleur du fond.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7DB7CB-E8CA-5F4C-8769-B600B60819D4}"/>
              </a:ext>
            </a:extLst>
          </p:cNvPr>
          <p:cNvSpPr/>
          <p:nvPr/>
        </p:nvSpPr>
        <p:spPr>
          <a:xfrm>
            <a:off x="521687" y="1980914"/>
            <a:ext cx="851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triangle(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pos1,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&amp;pos2,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pos3,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2353A84-B6AB-5B45-9F89-69457355FBE5}"/>
              </a:ext>
            </a:extLst>
          </p:cNvPr>
          <p:cNvSpPr txBox="1"/>
          <p:nvPr/>
        </p:nvSpPr>
        <p:spPr>
          <a:xfrm>
            <a:off x="521687" y="3077906"/>
            <a:ext cx="80425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triangle tri (pos (50, 50), pos (100, 50), pos (83, 15),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tri;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window.updateGraphic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3C91F85-45A9-E44F-AB2D-D7D22A38E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691" y="4324402"/>
            <a:ext cx="3174461" cy="1792544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757E2584-A50B-2140-8C5B-A276EFC8A0B2}"/>
              </a:ext>
            </a:extLst>
          </p:cNvPr>
          <p:cNvCxnSpPr>
            <a:cxnSpLocks/>
          </p:cNvCxnSpPr>
          <p:nvPr/>
        </p:nvCxnSpPr>
        <p:spPr>
          <a:xfrm flipH="1" flipV="1">
            <a:off x="1710047" y="3906983"/>
            <a:ext cx="451262" cy="1021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3203E50B-9BD4-524C-9CC5-63A71983319B}"/>
              </a:ext>
            </a:extLst>
          </p:cNvPr>
          <p:cNvSpPr txBox="1"/>
          <p:nvPr/>
        </p:nvSpPr>
        <p:spPr>
          <a:xfrm>
            <a:off x="1626919" y="4928260"/>
            <a:ext cx="2356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demande l’affichage </a:t>
            </a:r>
            <a:br>
              <a:rPr lang="fr-FR" dirty="0"/>
            </a:br>
            <a:r>
              <a:rPr lang="fr-FR" dirty="0"/>
              <a:t>du triangle</a:t>
            </a:r>
          </a:p>
        </p:txBody>
      </p:sp>
    </p:spTree>
    <p:extLst>
      <p:ext uri="{BB962C8B-B14F-4D97-AF65-F5344CB8AC3E}">
        <p14:creationId xmlns:p14="http://schemas.microsoft.com/office/powerpoint/2010/main" val="954742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9E20FE68-4681-B145-93EB-30A98B0AF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41309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B.14 Figure primitive : cercle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9BEEAA-26D1-CE43-8069-ED6BBFAA961A}"/>
              </a:ext>
            </a:extLst>
          </p:cNvPr>
          <p:cNvSpPr txBox="1"/>
          <p:nvPr/>
        </p:nvSpPr>
        <p:spPr>
          <a:xfrm>
            <a:off x="635620" y="780585"/>
            <a:ext cx="38425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dessiner un cercle, on a besoin  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Des coordonnées de son centre;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 son rayon;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 la couleur de sa bordure;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 la couleur du fond.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7DB7CB-E8CA-5F4C-8769-B600B60819D4}"/>
              </a:ext>
            </a:extLst>
          </p:cNvPr>
          <p:cNvSpPr/>
          <p:nvPr/>
        </p:nvSpPr>
        <p:spPr>
          <a:xfrm>
            <a:off x="521687" y="2293075"/>
            <a:ext cx="851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_pos,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rad,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2353A84-B6AB-5B45-9F89-69457355FBE5}"/>
              </a:ext>
            </a:extLst>
          </p:cNvPr>
          <p:cNvSpPr txBox="1"/>
          <p:nvPr/>
        </p:nvSpPr>
        <p:spPr>
          <a:xfrm>
            <a:off x="521687" y="3528567"/>
            <a:ext cx="6664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(pos (50, 50), 50,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KYellow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window.updateGraphic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911E048-3FBF-8241-8317-134DA8387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298" y="4392276"/>
            <a:ext cx="3266378" cy="186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3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862" y="1423071"/>
            <a:ext cx="1953456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2231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/>
              </a:rPr>
              <a:t>Les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 err="1">
                <a:latin typeface="Palatino Linotype"/>
              </a:rPr>
              <a:t>minGL</a:t>
            </a:r>
            <a:r>
              <a:rPr lang="fr-FR" b="1" dirty="0">
                <a:latin typeface="Palatino Linotype"/>
              </a:rPr>
              <a:t> 2.0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/>
              </a:rPr>
              <a:t>Lectures au clavier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/>
              </a:rPr>
              <a:t>Conversion</a:t>
            </a:r>
          </a:p>
        </p:txBody>
      </p:sp>
    </p:spTree>
    <p:extLst>
      <p:ext uri="{BB962C8B-B14F-4D97-AF65-F5344CB8AC3E}">
        <p14:creationId xmlns:p14="http://schemas.microsoft.com/office/powerpoint/2010/main" val="104161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9E20FE68-4681-B145-93EB-30A98B0AF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921249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B.15 Figure primitive : rectangle (1)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9BEEAA-26D1-CE43-8069-ED6BBFAA961A}"/>
              </a:ext>
            </a:extLst>
          </p:cNvPr>
          <p:cNvSpPr txBox="1"/>
          <p:nvPr/>
        </p:nvSpPr>
        <p:spPr>
          <a:xfrm>
            <a:off x="635620" y="780585"/>
            <a:ext cx="48860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dessiner un rectangle, on a besoin 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Des coordonnées de 2 points non consécutifs;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 la couleur de bordure;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 la couleur de fond.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7DB7CB-E8CA-5F4C-8769-B600B60819D4}"/>
              </a:ext>
            </a:extLst>
          </p:cNvPr>
          <p:cNvSpPr/>
          <p:nvPr/>
        </p:nvSpPr>
        <p:spPr>
          <a:xfrm>
            <a:off x="521687" y="2293075"/>
            <a:ext cx="851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rectangle(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pos1,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pos2,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2353A84-B6AB-5B45-9F89-69457355FBE5}"/>
              </a:ext>
            </a:extLst>
          </p:cNvPr>
          <p:cNvSpPr txBox="1"/>
          <p:nvPr/>
        </p:nvSpPr>
        <p:spPr>
          <a:xfrm>
            <a:off x="521687" y="3528567"/>
            <a:ext cx="74911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rectangle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(pos (1,1), pos (10, 10),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KBlue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window.updateGraphic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F06EC38-3145-EE47-98BC-EFB64DBD6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926" y="4384917"/>
            <a:ext cx="3407434" cy="193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55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9E20FE68-4681-B145-93EB-30A98B0AF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921249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B.15 Figure primitive : rectangle (2)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9BEEAA-26D1-CE43-8069-ED6BBFAA961A}"/>
              </a:ext>
            </a:extLst>
          </p:cNvPr>
          <p:cNvSpPr txBox="1"/>
          <p:nvPr/>
        </p:nvSpPr>
        <p:spPr>
          <a:xfrm>
            <a:off x="635620" y="780585"/>
            <a:ext cx="46167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dessiner un rectangle, on a besoin  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Des coordonnées du point en bas à gauche;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 la longueur et la largeur;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 la couleur de bordure;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 la couleur de fond.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7DB7CB-E8CA-5F4C-8769-B600B60819D4}"/>
              </a:ext>
            </a:extLst>
          </p:cNvPr>
          <p:cNvSpPr/>
          <p:nvPr/>
        </p:nvSpPr>
        <p:spPr>
          <a:xfrm>
            <a:off x="521687" y="2293075"/>
            <a:ext cx="851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rectangle(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pos,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2353A84-B6AB-5B45-9F89-69457355FBE5}"/>
              </a:ext>
            </a:extLst>
          </p:cNvPr>
          <p:cNvSpPr txBox="1"/>
          <p:nvPr/>
        </p:nvSpPr>
        <p:spPr>
          <a:xfrm>
            <a:off x="521687" y="3528567"/>
            <a:ext cx="6388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rectangle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(pos (1,1), 9, 9,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KBlue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4153598-2AAA-FD49-8B59-839EFA143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926" y="4373766"/>
            <a:ext cx="3407434" cy="193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48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BFC44A83-EAE8-4E45-AA90-AB1DC9C3D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1898277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B.16 Figure composée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4E01E0-16D1-BD49-9D97-1CAFC67BF5AC}"/>
              </a:ext>
            </a:extLst>
          </p:cNvPr>
          <p:cNvSpPr txBox="1"/>
          <p:nvPr/>
        </p:nvSpPr>
        <p:spPr>
          <a:xfrm>
            <a:off x="521687" y="858644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Déclaration :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figure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varIdent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figure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793D15B-483E-0449-B14F-DADCC666F5A1}"/>
              </a:ext>
            </a:extLst>
          </p:cNvPr>
          <p:cNvSpPr txBox="1"/>
          <p:nvPr/>
        </p:nvSpPr>
        <p:spPr>
          <a:xfrm>
            <a:off x="521687" y="1895196"/>
            <a:ext cx="3258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Ajout d’une figure primitive :</a:t>
            </a:r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D8BC402-B60E-7D4B-B704-326726ACEBC6}"/>
              </a:ext>
            </a:extLst>
          </p:cNvPr>
          <p:cNvSpPr txBox="1"/>
          <p:nvPr/>
        </p:nvSpPr>
        <p:spPr>
          <a:xfrm>
            <a:off x="109093" y="2341756"/>
            <a:ext cx="9099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faut appeler la méthode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r>
              <a:rPr lang="fr-FR" dirty="0"/>
              <a:t> sur un objet de type figure avec comme paramètre </a:t>
            </a:r>
            <a:br>
              <a:rPr lang="fr-FR" dirty="0"/>
            </a:br>
            <a:r>
              <a:rPr lang="fr-FR" dirty="0"/>
              <a:t>une figure primitive (triangle, cercle, rectangle).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B7B6131-6F37-3D44-8C50-3BC09903746E}"/>
              </a:ext>
            </a:extLst>
          </p:cNvPr>
          <p:cNvSpPr txBox="1"/>
          <p:nvPr/>
        </p:nvSpPr>
        <p:spPr>
          <a:xfrm>
            <a:off x="211873" y="3054020"/>
            <a:ext cx="8869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pacMan.Add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pacMan.Add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(pos (75, 75), 5,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pacMan.Add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(triangle(pos (50, 50), pos (100, 50), pos (83, 15),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9F1F62A-B10A-B747-8D42-AA9AE107E177}"/>
              </a:ext>
            </a:extLst>
          </p:cNvPr>
          <p:cNvSpPr txBox="1"/>
          <p:nvPr/>
        </p:nvSpPr>
        <p:spPr>
          <a:xfrm>
            <a:off x="495398" y="4399755"/>
            <a:ext cx="4833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Injection possible dans une </a:t>
            </a:r>
            <a:r>
              <a:rPr lang="fr-FR" u="sng" dirty="0"/>
              <a:t>fenêtre graphique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C7458C-D739-4046-ABEE-E1DE1B77F95E}"/>
              </a:ext>
            </a:extLst>
          </p:cNvPr>
          <p:cNvSpPr/>
          <p:nvPr/>
        </p:nvSpPr>
        <p:spPr>
          <a:xfrm>
            <a:off x="521687" y="4914493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67D98F2-3C86-834A-BBEE-8239A409C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9508" y="4769087"/>
            <a:ext cx="3338207" cy="1898033"/>
          </a:xfrm>
          <a:prstGeom prst="rect">
            <a:avLst/>
          </a:prstGeom>
        </p:spPr>
      </p:pic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184AD40-2FE2-544F-A2C7-77D06EB4C3DE}"/>
              </a:ext>
            </a:extLst>
          </p:cNvPr>
          <p:cNvCxnSpPr/>
          <p:nvPr/>
        </p:nvCxnSpPr>
        <p:spPr>
          <a:xfrm flipH="1">
            <a:off x="1401288" y="748145"/>
            <a:ext cx="2066307" cy="581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F97CA6C0-6168-AA47-9620-D69D2A5EB54D}"/>
              </a:ext>
            </a:extLst>
          </p:cNvPr>
          <p:cNvSpPr txBox="1"/>
          <p:nvPr/>
        </p:nvSpPr>
        <p:spPr>
          <a:xfrm>
            <a:off x="3467595" y="560756"/>
            <a:ext cx="262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Tableau de figure </a:t>
            </a:r>
            <a:r>
              <a:rPr lang="fr-FR" i="1" dirty="0"/>
              <a:t>simple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22A2CE5D-F9BD-4242-B73A-BED8DF220D6C}"/>
              </a:ext>
            </a:extLst>
          </p:cNvPr>
          <p:cNvCxnSpPr/>
          <p:nvPr/>
        </p:nvCxnSpPr>
        <p:spPr>
          <a:xfrm flipH="1">
            <a:off x="2576945" y="3054020"/>
            <a:ext cx="1721923" cy="374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997063EC-36F4-2A43-823A-1EE8F4CDDDE4}"/>
              </a:ext>
            </a:extLst>
          </p:cNvPr>
          <p:cNvSpPr txBox="1"/>
          <p:nvPr/>
        </p:nvSpPr>
        <p:spPr>
          <a:xfrm>
            <a:off x="4298868" y="2828249"/>
            <a:ext cx="2434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L’œil</a:t>
            </a:r>
          </a:p>
          <a:p>
            <a:endParaRPr lang="fr-FR" dirty="0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23561D5B-873D-2046-BF8B-CEFD6C66F47C}"/>
              </a:ext>
            </a:extLst>
          </p:cNvPr>
          <p:cNvCxnSpPr>
            <a:cxnSpLocks/>
          </p:cNvCxnSpPr>
          <p:nvPr/>
        </p:nvCxnSpPr>
        <p:spPr>
          <a:xfrm flipH="1" flipV="1">
            <a:off x="1888178" y="3918857"/>
            <a:ext cx="368134" cy="1698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0C5AF52B-DAB8-7F48-8503-DF4490B2495D}"/>
              </a:ext>
            </a:extLst>
          </p:cNvPr>
          <p:cNvSpPr txBox="1"/>
          <p:nvPr/>
        </p:nvSpPr>
        <p:spPr>
          <a:xfrm>
            <a:off x="1775473" y="5601589"/>
            <a:ext cx="113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bouche</a:t>
            </a:r>
          </a:p>
        </p:txBody>
      </p:sp>
    </p:spTree>
    <p:extLst>
      <p:ext uri="{BB962C8B-B14F-4D97-AF65-F5344CB8AC3E}">
        <p14:creationId xmlns:p14="http://schemas.microsoft.com/office/powerpoint/2010/main" val="4114005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D9E0E557-8713-4A43-A764-C1CD332C7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622834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B.17 Opérateur mathématique +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7DCA0F5-3BDC-EB4A-A279-E455D646687F}"/>
              </a:ext>
            </a:extLst>
          </p:cNvPr>
          <p:cNvSpPr txBox="1"/>
          <p:nvPr/>
        </p:nvSpPr>
        <p:spPr>
          <a:xfrm>
            <a:off x="521687" y="814039"/>
            <a:ext cx="8546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fr-FR" dirty="0"/>
              <a:t>Opérateur mathématique +, appliqué entre une figure et une position, provoque </a:t>
            </a:r>
            <a:br>
              <a:rPr lang="fr-FR" altLang="fr-FR" dirty="0"/>
            </a:br>
            <a:r>
              <a:rPr lang="fr-FR" altLang="fr-FR" dirty="0"/>
              <a:t>le décalage de la figure d’autant de pixel que les valeurs de la position (considérée</a:t>
            </a:r>
            <a:br>
              <a:rPr lang="fr-FR" altLang="fr-FR" dirty="0"/>
            </a:br>
            <a:r>
              <a:rPr lang="fr-FR" altLang="fr-FR" dirty="0"/>
              <a:t> ici comme un vecteur).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70F4C2-8011-3A45-BE3C-F53A2FF735C0}"/>
              </a:ext>
            </a:extLst>
          </p:cNvPr>
          <p:cNvSpPr/>
          <p:nvPr/>
        </p:nvSpPr>
        <p:spPr>
          <a:xfrm>
            <a:off x="521687" y="1990652"/>
            <a:ext cx="4871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pos (100, 100);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119B180-0740-1F42-AE48-7CCE4D627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687" y="2740060"/>
            <a:ext cx="2982796" cy="170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035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1A44724-3786-AD44-9D62-2D628D403A84}"/>
              </a:ext>
            </a:extLst>
          </p:cNvPr>
          <p:cNvSpPr txBox="1"/>
          <p:nvPr/>
        </p:nvSpPr>
        <p:spPr>
          <a:xfrm>
            <a:off x="412595" y="401444"/>
            <a:ext cx="46583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L’opérateur + existe aussi entre 2 positions :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pos P1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), P2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c,d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pos P3 = P1 + P2;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P3.abs = P1.abs + P2.abs;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P3.ord = P1.ord + P2.ord;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8D5C9F5-4AB7-214B-8550-0F4A34BAFC7F}"/>
              </a:ext>
            </a:extLst>
          </p:cNvPr>
          <p:cNvSpPr txBox="1"/>
          <p:nvPr/>
        </p:nvSpPr>
        <p:spPr>
          <a:xfrm>
            <a:off x="512956" y="2196790"/>
            <a:ext cx="6541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Exemple :</a:t>
            </a:r>
            <a:r>
              <a:rPr lang="fr-FR" dirty="0"/>
              <a:t> afficher l’histogramme d’un tableau d’entier naturel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216A79-2308-8C4D-ADC1-08CDAD2640D9}"/>
              </a:ext>
            </a:extLst>
          </p:cNvPr>
          <p:cNvSpPr/>
          <p:nvPr/>
        </p:nvSpPr>
        <p:spPr>
          <a:xfrm>
            <a:off x="512956" y="2633029"/>
            <a:ext cx="80400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pos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(2,0);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val : V)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rectangle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unRectangle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longeurDUnCarre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val*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longeurDUnCarre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KCyan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unRectangle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pos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longeurDUnCarre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9E3C62-1102-2546-90E3-9498B8792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4085" y="4146860"/>
            <a:ext cx="13589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538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293A570D-C734-5B44-ACC5-00BBC491B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626040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B.18 Opérateur mathématique </a:t>
            </a:r>
            <a:r>
              <a:rPr lang="fr-FR" altLang="fr-F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5C3863C-852B-184D-8084-735589D125AE}"/>
              </a:ext>
            </a:extLst>
          </p:cNvPr>
          <p:cNvSpPr txBox="1"/>
          <p:nvPr/>
        </p:nvSpPr>
        <p:spPr>
          <a:xfrm>
            <a:off x="521687" y="814039"/>
            <a:ext cx="7199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fr-FR" dirty="0"/>
              <a:t>Opérateur mathématique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fr-FR" altLang="fr-FR" dirty="0"/>
              <a:t>, appliqué entre une figure et un réel, provoque </a:t>
            </a:r>
            <a:br>
              <a:rPr lang="fr-FR" altLang="fr-FR" dirty="0"/>
            </a:br>
            <a:r>
              <a:rPr lang="fr-FR" altLang="fr-FR" dirty="0"/>
              <a:t>le grossissement / la réduction de la figure du facteur du réel.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BBB667-6E10-924E-ABC9-43299FF405D2}"/>
              </a:ext>
            </a:extLst>
          </p:cNvPr>
          <p:cNvSpPr/>
          <p:nvPr/>
        </p:nvSpPr>
        <p:spPr>
          <a:xfrm>
            <a:off x="521686" y="1600420"/>
            <a:ext cx="5789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* 0.25;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0984354-7A33-E342-8C6B-ACD1F2537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277" y="1600420"/>
            <a:ext cx="2525596" cy="14414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D4D6F05-E37F-F34F-98B0-4C8A488A0BCA}"/>
              </a:ext>
            </a:extLst>
          </p:cNvPr>
          <p:cNvSpPr/>
          <p:nvPr/>
        </p:nvSpPr>
        <p:spPr>
          <a:xfrm>
            <a:off x="521686" y="3129900"/>
            <a:ext cx="5974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pos (100, 100) +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* 0.25 ;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7A21F0F-0507-A244-9997-403213C5A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338" y="4092498"/>
            <a:ext cx="2957583" cy="163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658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1B6477FF-BC4A-5E4E-B47E-53D8D0C04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65213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B.19 Effacer l’écran / animation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E7CE219-0ECD-ED4D-9757-D9925437D358}"/>
              </a:ext>
            </a:extLst>
          </p:cNvPr>
          <p:cNvSpPr txBox="1"/>
          <p:nvPr/>
        </p:nvSpPr>
        <p:spPr>
          <a:xfrm>
            <a:off x="521687" y="704345"/>
            <a:ext cx="768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faut appeler la méthode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clearscreen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sur l’objet de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/>
              <a:t>.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0E4E32-0536-C74F-B568-E4E188FB8F15}"/>
              </a:ext>
            </a:extLst>
          </p:cNvPr>
          <p:cNvSpPr/>
          <p:nvPr/>
        </p:nvSpPr>
        <p:spPr>
          <a:xfrm>
            <a:off x="521686" y="1316954"/>
            <a:ext cx="7451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i (0); i &lt; 100; ++i)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pos (100 + i, 100) +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* 0.25 ;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CDB4774-D91C-0E46-B358-635A40765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17" y="2206562"/>
            <a:ext cx="5156200" cy="28956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EB25B9D-BDAE-3048-BD1E-8AC404884C92}"/>
              </a:ext>
            </a:extLst>
          </p:cNvPr>
          <p:cNvSpPr/>
          <p:nvPr/>
        </p:nvSpPr>
        <p:spPr>
          <a:xfrm>
            <a:off x="521686" y="5345439"/>
            <a:ext cx="7451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i (0); i &lt; 100; ++i) {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clearscreen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pos (100 + i, 100) +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* 0.25 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0252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4B0618DA-AE9D-B74D-B26F-E76D3800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1148071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B.20 Le reste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9F3CB84-6F97-574D-BB67-4CB2FD404992}"/>
              </a:ext>
            </a:extLst>
          </p:cNvPr>
          <p:cNvSpPr txBox="1"/>
          <p:nvPr/>
        </p:nvSpPr>
        <p:spPr>
          <a:xfrm>
            <a:off x="521687" y="780585"/>
            <a:ext cx="5900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 vous d’explorer la bibliothèque (vous avez les sources)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L’anti-aliasing est aussi pris en compte;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Merci à C. Drift et A. </a:t>
            </a:r>
            <a:r>
              <a:rPr lang="fr-FR" dirty="0" err="1"/>
              <a:t>Sollier</a:t>
            </a:r>
            <a:r>
              <a:rPr lang="fr-FR" dirty="0"/>
              <a:t> (étudiant 2018-2020).</a:t>
            </a:r>
          </a:p>
        </p:txBody>
      </p:sp>
    </p:spTree>
    <p:extLst>
      <p:ext uri="{BB962C8B-B14F-4D97-AF65-F5344CB8AC3E}">
        <p14:creationId xmlns:p14="http://schemas.microsoft.com/office/powerpoint/2010/main" val="3592702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861" y="2512796"/>
            <a:ext cx="2511596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2231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/>
              </a:rPr>
              <a:t>Les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 err="1">
                <a:latin typeface="Palatino Linotype"/>
              </a:rPr>
              <a:t>minGL</a:t>
            </a:r>
            <a:r>
              <a:rPr lang="fr-FR" b="1" dirty="0">
                <a:latin typeface="Palatino Linotype"/>
              </a:rPr>
              <a:t> 2.0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/>
              </a:rPr>
              <a:t>Lectures au clavier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/>
              </a:rPr>
              <a:t>Conversion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495812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5512273-1C8B-B843-AFD6-3AA085B2584A}"/>
              </a:ext>
            </a:extLst>
          </p:cNvPr>
          <p:cNvSpPr txBox="1">
            <a:spLocks/>
          </p:cNvSpPr>
          <p:nvPr/>
        </p:nvSpPr>
        <p:spPr>
          <a:xfrm>
            <a:off x="798566" y="594208"/>
            <a:ext cx="565785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3675" dirty="0"/>
              <a:t>C. Lectures claviers </a:t>
            </a:r>
            <a:endParaRPr lang="fr-FR" sz="3675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0" name="Text Box 25">
            <a:extLst>
              <a:ext uri="{FF2B5EF4-FFF2-40B4-BE49-F238E27FC236}">
                <a16:creationId xmlns:a16="http://schemas.microsoft.com/office/drawing/2014/main" id="{0A06489A-C5FC-D042-A836-5FEE9326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4" y="1644826"/>
            <a:ext cx="1768433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C.1 Lire un caractère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7214EF-C063-DE48-B452-EDB4A2B4377C}"/>
              </a:ext>
            </a:extLst>
          </p:cNvPr>
          <p:cNvSpPr txBox="1"/>
          <p:nvPr/>
        </p:nvSpPr>
        <p:spPr>
          <a:xfrm>
            <a:off x="2051834" y="2122029"/>
            <a:ext cx="2252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char c;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cin.get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3FD734AF-55E4-B948-9105-E589405E0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1843" y="3247755"/>
            <a:ext cx="1426994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C.2 Lire un mot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7CD6701-FCD6-7544-9F90-89786837BACC}"/>
              </a:ext>
            </a:extLst>
          </p:cNvPr>
          <p:cNvSpPr txBox="1"/>
          <p:nvPr/>
        </p:nvSpPr>
        <p:spPr>
          <a:xfrm>
            <a:off x="2051834" y="3704066"/>
            <a:ext cx="1701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 s;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&gt;&gt; s; </a:t>
            </a:r>
          </a:p>
        </p:txBody>
      </p:sp>
      <p:sp>
        <p:nvSpPr>
          <p:cNvPr id="10" name="Text Box 25">
            <a:extLst>
              <a:ext uri="{FF2B5EF4-FFF2-40B4-BE49-F238E27FC236}">
                <a16:creationId xmlns:a16="http://schemas.microsoft.com/office/drawing/2014/main" id="{5EE95A7C-9C3A-9C45-9C10-116A472D8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4" y="4542737"/>
            <a:ext cx="2007281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C.3 Lire plusieurs mots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A66F5A4-D6A8-CF4E-86D4-1EBAAE795735}"/>
              </a:ext>
            </a:extLst>
          </p:cNvPr>
          <p:cNvSpPr txBox="1"/>
          <p:nvPr/>
        </p:nvSpPr>
        <p:spPr>
          <a:xfrm>
            <a:off x="2205340" y="4842819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 s;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s); 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1A97960D-0B0C-0745-BA3E-9D8E67FD5BBC}"/>
              </a:ext>
            </a:extLst>
          </p:cNvPr>
          <p:cNvCxnSpPr/>
          <p:nvPr/>
        </p:nvCxnSpPr>
        <p:spPr>
          <a:xfrm flipH="1">
            <a:off x="4429496" y="4027231"/>
            <a:ext cx="1401288" cy="1233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A3B5CCEE-1186-B741-88DF-EDEB46F1278C}"/>
              </a:ext>
            </a:extLst>
          </p:cNvPr>
          <p:cNvSpPr txBox="1"/>
          <p:nvPr/>
        </p:nvSpPr>
        <p:spPr>
          <a:xfrm>
            <a:off x="5640779" y="3547837"/>
            <a:ext cx="1888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Obligatoirement de type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386514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5512273-1C8B-B843-AFD6-3AA085B2584A}"/>
              </a:ext>
            </a:extLst>
          </p:cNvPr>
          <p:cNvSpPr txBox="1">
            <a:spLocks/>
          </p:cNvSpPr>
          <p:nvPr/>
        </p:nvSpPr>
        <p:spPr>
          <a:xfrm>
            <a:off x="430716" y="476718"/>
            <a:ext cx="565785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3675" dirty="0"/>
              <a:t>A Les </a:t>
            </a:r>
            <a:r>
              <a:rPr lang="fr-FR" sz="3675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endParaRPr lang="fr-FR" sz="3675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0" name="Text Box 25">
            <a:extLst>
              <a:ext uri="{FF2B5EF4-FFF2-40B4-BE49-F238E27FC236}">
                <a16:creationId xmlns:a16="http://schemas.microsoft.com/office/drawing/2014/main" id="{0A06489A-C5FC-D042-A836-5FEE9326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9316" y="1644826"/>
            <a:ext cx="119763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A.1 Objectif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4" name="ZoneTexte 7">
            <a:extLst>
              <a:ext uri="{FF2B5EF4-FFF2-40B4-BE49-F238E27FC236}">
                <a16:creationId xmlns:a16="http://schemas.microsoft.com/office/drawing/2014/main" id="{7C6D0D3B-3AF6-EB44-A04B-9CFF3C17B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969" y="2865827"/>
            <a:ext cx="3780234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newName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type1 varIdent1;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type2 varIdent2;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type3 varIdent3;</a:t>
            </a: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 //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newName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7214EF-C063-DE48-B452-EDB4A2B4377C}"/>
              </a:ext>
            </a:extLst>
          </p:cNvPr>
          <p:cNvSpPr txBox="1"/>
          <p:nvPr/>
        </p:nvSpPr>
        <p:spPr>
          <a:xfrm>
            <a:off x="917815" y="2003589"/>
            <a:ext cx="6729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Créer son propre type permettant de regrouper  différents types.</a:t>
            </a: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335772DF-5643-CD48-90D6-D7B29F98F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259" y="2469333"/>
            <a:ext cx="1269899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A.2 Définition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 Box 25">
            <a:extLst>
              <a:ext uri="{FF2B5EF4-FFF2-40B4-BE49-F238E27FC236}">
                <a16:creationId xmlns:a16="http://schemas.microsoft.com/office/drawing/2014/main" id="{DF09C4EF-259C-0A4A-9207-C81301990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1843" y="4397479"/>
            <a:ext cx="116089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A.3 Exemple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ZoneTexte 7">
            <a:extLst>
              <a:ext uri="{FF2B5EF4-FFF2-40B4-BE49-F238E27FC236}">
                <a16:creationId xmlns:a16="http://schemas.microsoft.com/office/drawing/2014/main" id="{246FBD10-99BB-D047-8248-212CC0517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815" y="4890385"/>
            <a:ext cx="199265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pos {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abs;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ord;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 //pos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08C4092-CBE3-584A-9784-7379E7A688CF}"/>
              </a:ext>
            </a:extLst>
          </p:cNvPr>
          <p:cNvCxnSpPr>
            <a:cxnSpLocks/>
          </p:cNvCxnSpPr>
          <p:nvPr/>
        </p:nvCxnSpPr>
        <p:spPr>
          <a:xfrm flipH="1">
            <a:off x="1453754" y="3329310"/>
            <a:ext cx="2237300" cy="740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784C7FC6-B3E7-9541-9730-32FDFA1DACE5}"/>
              </a:ext>
            </a:extLst>
          </p:cNvPr>
          <p:cNvSpPr txBox="1"/>
          <p:nvPr/>
        </p:nvSpPr>
        <p:spPr>
          <a:xfrm>
            <a:off x="3691054" y="3144644"/>
            <a:ext cx="239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Attention au </a:t>
            </a:r>
            <a:r>
              <a:rPr lang="fr-FR" dirty="0">
                <a:solidFill>
                  <a:srgbClr val="FF0000"/>
                </a:solidFill>
              </a:rPr>
              <a:t>‘;’</a:t>
            </a:r>
          </a:p>
        </p:txBody>
      </p:sp>
      <p:sp>
        <p:nvSpPr>
          <p:cNvPr id="20" name="ZoneTexte 7">
            <a:extLst>
              <a:ext uri="{FF2B5EF4-FFF2-40B4-BE49-F238E27FC236}">
                <a16:creationId xmlns:a16="http://schemas.microsoft.com/office/drawing/2014/main" id="{CCF6C4E9-FBA0-984D-B973-25B8E513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705" y="4890385"/>
            <a:ext cx="199265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short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short Green;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short Blue;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21" name="ZoneTexte 7">
            <a:extLst>
              <a:ext uri="{FF2B5EF4-FFF2-40B4-BE49-F238E27FC236}">
                <a16:creationId xmlns:a16="http://schemas.microsoft.com/office/drawing/2014/main" id="{F2D6E65D-5225-1F46-A7DC-DBE1F746A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810" y="4890385"/>
            <a:ext cx="275773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perso 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string biblio;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short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XP;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lifePoint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676619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861" y="3121276"/>
            <a:ext cx="1953456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2231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/>
              </a:rPr>
              <a:t>Les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 err="1">
                <a:latin typeface="Palatino Linotype"/>
              </a:rPr>
              <a:t>minGL</a:t>
            </a:r>
            <a:r>
              <a:rPr lang="fr-FR" b="1" dirty="0">
                <a:latin typeface="Palatino Linotype"/>
              </a:rPr>
              <a:t> 2.0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/>
              </a:rPr>
              <a:t>Lectures au clavier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b="1" dirty="0">
                <a:latin typeface="Palatino Linotype"/>
              </a:rPr>
              <a:t>Conversion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4210141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DEA7BC44-8257-7447-B0E0-2BAD4F63E62B}"/>
              </a:ext>
            </a:extLst>
          </p:cNvPr>
          <p:cNvSpPr txBox="1">
            <a:spLocks/>
          </p:cNvSpPr>
          <p:nvPr/>
        </p:nvSpPr>
        <p:spPr>
          <a:xfrm>
            <a:off x="1453754" y="970360"/>
            <a:ext cx="5657850" cy="685800"/>
          </a:xfrm>
          <a:prstGeom prst="rect">
            <a:avLst/>
          </a:prstGeom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639763" indent="-255588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004888" indent="-255588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indent="-255588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644650" indent="-255588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101850" indent="-255588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559050" indent="-255588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016250" indent="-255588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473450" indent="-255588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3675" dirty="0">
                <a:effectLst>
                  <a:outerShdw blurRad="38100" dist="38100" dir="2700000" algn="tl">
                    <a:srgbClr val="242852"/>
                  </a:outerShdw>
                </a:effectLst>
              </a:rPr>
              <a:t>D. Conversion C++11</a:t>
            </a:r>
            <a:endParaRPr lang="fr-FR" altLang="fr-FR" sz="3675" dirty="0">
              <a:effectLst>
                <a:outerShdw blurRad="38100" dist="38100" dir="2700000" algn="tl">
                  <a:srgbClr val="242852"/>
                </a:outerShdw>
              </a:effectLst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818" name="ZoneTexte 2">
            <a:extLst>
              <a:ext uri="{FF2B5EF4-FFF2-40B4-BE49-F238E27FC236}">
                <a16:creationId xmlns:a16="http://schemas.microsoft.com/office/drawing/2014/main" id="{30615E2C-2911-4C4E-AF06-490F3FEA2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528" y="1925242"/>
            <a:ext cx="57007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/>
              <a:t>Pour convertir une </a:t>
            </a:r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altLang="fr-FR" sz="1350">
                <a:solidFill>
                  <a:srgbClr val="297FD5"/>
                </a:solidFill>
              </a:rPr>
              <a:t> </a:t>
            </a:r>
            <a:r>
              <a:rPr lang="fr-FR" altLang="fr-FR" sz="1350"/>
              <a:t>vers un </a:t>
            </a:r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sz="1350">
                <a:solidFill>
                  <a:srgbClr val="297FD5"/>
                </a:solidFill>
              </a:rPr>
              <a:t> </a:t>
            </a:r>
            <a:r>
              <a:rPr lang="fr-FR" altLang="fr-FR" sz="1350"/>
              <a:t>on utilise la fonction </a:t>
            </a:r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stoi 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altLang="fr-FR" sz="1350"/>
              <a:t> de profil :</a:t>
            </a:r>
          </a:p>
          <a:p>
            <a:pPr eaLnBrk="1" hangingPunct="1"/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int stoi (string, unsigned*, int)</a:t>
            </a:r>
          </a:p>
          <a:p>
            <a:pPr eaLnBrk="1" hangingPunct="1"/>
            <a:r>
              <a:rPr lang="fr-FR" altLang="fr-FR" sz="1350">
                <a:ea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fr-FR" altLang="fr-FR" sz="1350" baseline="30000">
                <a:ea typeface="Courier New" panose="02070309020205020404" pitchFamily="49" charset="0"/>
                <a:cs typeface="Courier New" panose="02070309020205020404" pitchFamily="49" charset="0"/>
              </a:rPr>
              <a:t>er</a:t>
            </a:r>
            <a:r>
              <a:rPr lang="fr-FR" altLang="fr-FR" sz="1350">
                <a:ea typeface="Courier New" panose="02070309020205020404" pitchFamily="49" charset="0"/>
                <a:cs typeface="Courier New" panose="02070309020205020404" pitchFamily="49" charset="0"/>
              </a:rPr>
              <a:t> paramètre : la chaine a convertir</a:t>
            </a:r>
          </a:p>
          <a:p>
            <a:pPr eaLnBrk="1" hangingPunct="1"/>
            <a:r>
              <a:rPr lang="fr-FR" altLang="fr-FR" sz="1350">
                <a:ea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fr-FR" altLang="fr-FR" sz="1350" baseline="30000">
                <a:ea typeface="Courier New" panose="02070309020205020404" pitchFamily="49" charset="0"/>
                <a:cs typeface="Courier New" panose="02070309020205020404" pitchFamily="49" charset="0"/>
              </a:rPr>
              <a:t>ème</a:t>
            </a:r>
            <a:r>
              <a:rPr lang="fr-FR" altLang="fr-FR" sz="1350">
                <a:ea typeface="Courier New" panose="02070309020205020404" pitchFamily="49" charset="0"/>
                <a:cs typeface="Courier New" panose="02070309020205020404" pitchFamily="49" charset="0"/>
              </a:rPr>
              <a:t> paramètre : un pointeur (=&gt; </a:t>
            </a:r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fr-FR" altLang="fr-FR" sz="1350">
                <a:ea typeface="Courier New" panose="02070309020205020404" pitchFamily="49" charset="0"/>
                <a:cs typeface="Courier New" panose="02070309020205020404" pitchFamily="49" charset="0"/>
              </a:rPr>
              <a:t>, par défaut </a:t>
            </a:r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fr-FR" altLang="fr-FR" sz="1350">
                <a:ea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fr-FR" altLang="fr-FR" sz="1350">
                <a:ea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fr-FR" altLang="fr-FR" sz="1350" baseline="30000">
                <a:ea typeface="Courier New" panose="02070309020205020404" pitchFamily="49" charset="0"/>
                <a:cs typeface="Courier New" panose="02070309020205020404" pitchFamily="49" charset="0"/>
              </a:rPr>
              <a:t>ème</a:t>
            </a:r>
            <a:r>
              <a:rPr lang="fr-FR" altLang="fr-FR" sz="1350">
                <a:ea typeface="Courier New" panose="02070309020205020404" pitchFamily="49" charset="0"/>
                <a:cs typeface="Courier New" panose="02070309020205020404" pitchFamily="49" charset="0"/>
              </a:rPr>
              <a:t> paramètre : la base utilisée pour la conversion (par défaut 10)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F7DD69-6D0B-2C46-A5FD-161F74C09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529" y="3398044"/>
            <a:ext cx="3666614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u="sng" dirty="0">
                <a:ea typeface="Courier New" panose="02070309020205020404" pitchFamily="49" charset="0"/>
                <a:cs typeface="Courier New" panose="02070309020205020404" pitchFamily="49" charset="0"/>
              </a:rPr>
              <a:t>Exemple : </a:t>
            </a:r>
          </a:p>
          <a:p>
            <a:pPr eaLnBrk="1" hangingPunct="1"/>
            <a:r>
              <a:rPr lang="fr-FR" altLang="fr-FR" sz="1350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str1 = "10";    </a:t>
            </a:r>
          </a:p>
          <a:p>
            <a:pPr eaLnBrk="1" hangingPunct="1"/>
            <a:r>
              <a:rPr lang="fr-FR" altLang="fr-FR" sz="1350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str2 = "3.14159";    </a:t>
            </a:r>
          </a:p>
          <a:p>
            <a:pPr eaLnBrk="1" hangingPunct="1"/>
            <a:r>
              <a:rPr lang="fr-FR" altLang="fr-FR" sz="1350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str3 = "10xyz";</a:t>
            </a: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i-FI" altLang="fr-FR" sz="1350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fi-FI" altLang="fr-FR" sz="1350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fi-FI" altLang="fr-FR" sz="1350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stoi</a:t>
            </a:r>
            <a:r>
              <a:rPr lang="fi-FI" altLang="fr-FR" sz="1350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(str1) &lt;&lt; ' ' </a:t>
            </a:r>
          </a:p>
          <a:p>
            <a:pPr eaLnBrk="1" hangingPunct="1"/>
            <a:r>
              <a:rPr lang="fi-FI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&lt;&lt; </a:t>
            </a:r>
            <a:r>
              <a:rPr lang="fi-FI" altLang="fr-FR" sz="1350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stoi</a:t>
            </a:r>
            <a:r>
              <a:rPr lang="fi-FI" altLang="fr-FR" sz="1350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(str2) &lt;&lt; ' ' </a:t>
            </a:r>
          </a:p>
          <a:p>
            <a:pPr eaLnBrk="1" hangingPunct="1"/>
            <a:r>
              <a:rPr lang="fi-FI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&lt;&lt; </a:t>
            </a:r>
            <a:r>
              <a:rPr lang="fi-FI" altLang="fr-FR" sz="1350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stoi</a:t>
            </a:r>
            <a:r>
              <a:rPr lang="fi-FI" altLang="fr-FR" sz="1350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(str3) ;</a:t>
            </a:r>
          </a:p>
          <a:p>
            <a:pPr eaLnBrk="1" hangingPunct="1"/>
            <a:endParaRPr lang="fi-FI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i-FI" altLang="fr-FR" sz="1350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fi-FI" altLang="fr-FR" sz="1350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fi-FI" altLang="fr-FR" sz="1350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stoi</a:t>
            </a:r>
            <a:r>
              <a:rPr lang="fi-FI" altLang="fr-FR" sz="1350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(”10”, </a:t>
            </a:r>
            <a:r>
              <a:rPr lang="fi-FI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fi-FI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2);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45F8A2A-E075-EF4A-BD60-9917B0F64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75" y="4388644"/>
            <a:ext cx="1082279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5E601E9-7687-BD42-B9C5-196922C62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76" y="5251847"/>
            <a:ext cx="61198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oneTexte 1">
            <a:extLst>
              <a:ext uri="{FF2B5EF4-FFF2-40B4-BE49-F238E27FC236}">
                <a16:creationId xmlns:a16="http://schemas.microsoft.com/office/drawing/2014/main" id="{AF643034-796F-AD45-AD05-C59A486A7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6135" y="1143000"/>
            <a:ext cx="501372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/>
              <a:t>Sur le même profil, on trouve les fonctions :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6CBFDD7-9EF6-F244-8843-B955F42483D1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1905000"/>
          <a:ext cx="4572000" cy="2255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2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60">
                <a:tc>
                  <a:txBody>
                    <a:bodyPr/>
                    <a:lstStyle/>
                    <a:p>
                      <a:r>
                        <a:rPr lang="fr-FR" sz="1400" dirty="0"/>
                        <a:t>Nom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Type de retour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6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urier New"/>
                          <a:cs typeface="Courier New"/>
                        </a:rPr>
                        <a:t>stol()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urier New"/>
                          <a:cs typeface="Courier New"/>
                        </a:rPr>
                        <a:t>long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60">
                <a:tc>
                  <a:txBody>
                    <a:bodyPr/>
                    <a:lstStyle/>
                    <a:p>
                      <a:r>
                        <a:rPr lang="fr-FR" sz="1400" dirty="0" err="1">
                          <a:latin typeface="Courier New"/>
                          <a:cs typeface="Courier New"/>
                        </a:rPr>
                        <a:t>stoll</a:t>
                      </a:r>
                      <a:r>
                        <a:rPr lang="fr-FR" sz="1400" dirty="0">
                          <a:latin typeface="Courier New"/>
                          <a:cs typeface="Courier New"/>
                        </a:rPr>
                        <a:t> ()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urier New"/>
                          <a:cs typeface="Courier New"/>
                        </a:rPr>
                        <a:t>long long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60">
                <a:tc>
                  <a:txBody>
                    <a:bodyPr/>
                    <a:lstStyle/>
                    <a:p>
                      <a:r>
                        <a:rPr lang="fr-FR" sz="1400" dirty="0" err="1">
                          <a:latin typeface="Courier New"/>
                          <a:cs typeface="Courier New"/>
                        </a:rPr>
                        <a:t>stoul</a:t>
                      </a:r>
                      <a:r>
                        <a:rPr lang="fr-FR" sz="1400" dirty="0">
                          <a:latin typeface="Courier New"/>
                          <a:cs typeface="Courier New"/>
                        </a:rPr>
                        <a:t> ()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fr-FR" sz="1400" dirty="0" err="1">
                          <a:latin typeface="Courier New"/>
                          <a:cs typeface="Courier New"/>
                        </a:rPr>
                        <a:t>unsigned</a:t>
                      </a:r>
                      <a:r>
                        <a:rPr lang="fr-FR" sz="1400" dirty="0">
                          <a:latin typeface="Courier New"/>
                          <a:cs typeface="Courier New"/>
                        </a:rPr>
                        <a:t> long 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60">
                <a:tc>
                  <a:txBody>
                    <a:bodyPr/>
                    <a:lstStyle/>
                    <a:p>
                      <a:r>
                        <a:rPr lang="fr-FR" sz="1400" dirty="0" err="1">
                          <a:latin typeface="Courier New"/>
                          <a:cs typeface="Courier New"/>
                        </a:rPr>
                        <a:t>stoull</a:t>
                      </a:r>
                      <a:r>
                        <a:rPr lang="fr-FR" sz="1400" dirty="0">
                          <a:latin typeface="Courier New"/>
                          <a:cs typeface="Courier New"/>
                        </a:rPr>
                        <a:t> ()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fr-FR" sz="1400" dirty="0" err="1">
                          <a:latin typeface="Courier New"/>
                          <a:cs typeface="Courier New"/>
                        </a:rPr>
                        <a:t>unsigned</a:t>
                      </a:r>
                      <a:r>
                        <a:rPr lang="fr-FR" sz="1400" dirty="0">
                          <a:latin typeface="Courier New"/>
                          <a:cs typeface="Courier New"/>
                        </a:rPr>
                        <a:t> long long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60">
                <a:tc>
                  <a:txBody>
                    <a:bodyPr/>
                    <a:lstStyle/>
                    <a:p>
                      <a:r>
                        <a:rPr lang="fr-FR" sz="1400" dirty="0" err="1">
                          <a:latin typeface="Courier New"/>
                          <a:cs typeface="Courier New"/>
                        </a:rPr>
                        <a:t>stof</a:t>
                      </a:r>
                      <a:r>
                        <a:rPr lang="fr-FR" sz="1400" dirty="0">
                          <a:latin typeface="Courier New"/>
                          <a:cs typeface="Courier New"/>
                        </a:rPr>
                        <a:t> ()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fr-FR" sz="1400" dirty="0" err="1">
                          <a:latin typeface="Courier New"/>
                          <a:cs typeface="Courier New"/>
                        </a:rPr>
                        <a:t>float</a:t>
                      </a:r>
                      <a:endParaRPr lang="fr-FR" sz="1400" dirty="0">
                        <a:latin typeface="Courier New"/>
                        <a:cs typeface="Courier New"/>
                      </a:endParaRP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60">
                <a:tc>
                  <a:txBody>
                    <a:bodyPr/>
                    <a:lstStyle/>
                    <a:p>
                      <a:r>
                        <a:rPr lang="fr-FR" sz="1400" dirty="0" err="1">
                          <a:latin typeface="Courier New"/>
                          <a:cs typeface="Courier New"/>
                        </a:rPr>
                        <a:t>stod</a:t>
                      </a:r>
                      <a:r>
                        <a:rPr lang="fr-FR" sz="1400" dirty="0">
                          <a:latin typeface="Courier New"/>
                          <a:cs typeface="Courier New"/>
                        </a:rPr>
                        <a:t> ()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urier New"/>
                          <a:cs typeface="Courier New"/>
                        </a:rPr>
                        <a:t>double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60">
                <a:tc>
                  <a:txBody>
                    <a:bodyPr/>
                    <a:lstStyle/>
                    <a:p>
                      <a:r>
                        <a:rPr lang="fr-FR" sz="1400" dirty="0" err="1">
                          <a:latin typeface="Courier New"/>
                          <a:cs typeface="Courier New"/>
                        </a:rPr>
                        <a:t>stold</a:t>
                      </a:r>
                      <a:r>
                        <a:rPr lang="fr-FR" sz="1400" dirty="0">
                          <a:latin typeface="Courier New"/>
                          <a:cs typeface="Courier New"/>
                        </a:rPr>
                        <a:t> ()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urier New"/>
                          <a:cs typeface="Courier New"/>
                        </a:rPr>
                        <a:t>long double</a:t>
                      </a:r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374F1DAC-D1CD-4B4E-9617-731FF2D14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997" y="1206104"/>
            <a:ext cx="7143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6" name="ZoneTexte 2">
            <a:extLst>
              <a:ext uri="{FF2B5EF4-FFF2-40B4-BE49-F238E27FC236}">
                <a16:creationId xmlns:a16="http://schemas.microsoft.com/office/drawing/2014/main" id="{C7790F05-D54E-4845-A18A-11BF02F68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857" y="1206103"/>
            <a:ext cx="419814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La string passée en paramètre ne doit pas commencer par une erreur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F2FB18E-C6F5-1444-BD06-074F72249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8997" y="1918098"/>
            <a:ext cx="3624263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u="sng" dirty="0"/>
              <a:t>Exemple : </a:t>
            </a:r>
          </a:p>
          <a:p>
            <a:pPr eaLnBrk="1" hangingPunct="1"/>
            <a:r>
              <a:rPr lang="fr-FR" altLang="fr-FR" sz="1350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str4 = "xyz10";</a:t>
            </a:r>
          </a:p>
          <a:p>
            <a:pPr eaLnBrk="1" hangingPunct="1"/>
            <a:r>
              <a:rPr lang="fr-FR" altLang="fr-FR" sz="1350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sz="1350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myint4 = </a:t>
            </a:r>
            <a:r>
              <a:rPr lang="fr-FR" altLang="fr-FR" sz="1350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stoi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(str4);</a:t>
            </a:r>
            <a:endParaRPr lang="fr-FR" altLang="fr-FR" sz="1350" u="sng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1028BEB-BCC9-6349-A0B2-CB201B7CB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659856"/>
            <a:ext cx="552211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terminate called after throwing an instance of 'std::invalid_argument'</a:t>
            </a:r>
          </a:p>
          <a:p>
            <a:pPr eaLnBrk="1" hangingPunct="1"/>
            <a:r>
              <a:rPr lang="en-US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what():  stoi</a:t>
            </a:r>
          </a:p>
          <a:p>
            <a:pPr eaLnBrk="1" hangingPunct="1"/>
            <a:r>
              <a:rPr lang="en-US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Abort trap: 6</a:t>
            </a:r>
          </a:p>
        </p:txBody>
      </p:sp>
      <p:pic>
        <p:nvPicPr>
          <p:cNvPr id="6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18F9B2C0-1640-874B-9DE7-2A99BF2DD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997" y="3601641"/>
            <a:ext cx="7143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7CD80B2D-98DF-7243-AFA7-24988368A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3601641"/>
            <a:ext cx="42386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La base doit être compatible avec la chaine à extraire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90F8784-E392-EC46-8700-1F93C33EA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8998" y="4339829"/>
            <a:ext cx="4644628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u="sng"/>
              <a:t>Exemple : </a:t>
            </a:r>
          </a:p>
          <a:p>
            <a:pPr eaLnBrk="1" hangingPunct="1"/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str5 = "42";</a:t>
            </a:r>
          </a:p>
          <a:p>
            <a:pPr eaLnBrk="1" hangingPunct="1"/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myint5 = </a:t>
            </a:r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stoi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(str5, nullptr, 2);</a:t>
            </a:r>
            <a:endParaRPr lang="fr-FR" altLang="fr-FR" sz="1350" u="sng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2EB9916-5ACC-374A-A67B-105B9F46E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8998" y="5050631"/>
            <a:ext cx="552211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terminate called after throwing an instance of 'std::invalid_argument'</a:t>
            </a:r>
          </a:p>
          <a:p>
            <a:pPr eaLnBrk="1" hangingPunct="1"/>
            <a:r>
              <a:rPr lang="en-US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what():  stoi</a:t>
            </a:r>
          </a:p>
          <a:p>
            <a:pPr eaLnBrk="1" hangingPunct="1"/>
            <a:r>
              <a:rPr lang="en-US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Abort trap: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oneTexte 1">
            <a:extLst>
              <a:ext uri="{FF2B5EF4-FFF2-40B4-BE49-F238E27FC236}">
                <a16:creationId xmlns:a16="http://schemas.microsoft.com/office/drawing/2014/main" id="{C47151F3-1EF2-BC4B-96EE-A9A5DC5AB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3760" y="1115617"/>
            <a:ext cx="521136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/>
              <a:t>On peut convertir n’importe quel type « </a:t>
            </a:r>
            <a:r>
              <a:rPr lang="fr-FR" altLang="fr-FR" sz="1350" i="1"/>
              <a:t>intégral</a:t>
            </a:r>
            <a:r>
              <a:rPr lang="fr-FR" altLang="fr-FR" sz="1350"/>
              <a:t> » en string en utilisant un des fonctions </a:t>
            </a:r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to_string 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altLang="fr-FR" sz="1350"/>
              <a:t> de profil : </a:t>
            </a:r>
          </a:p>
        </p:txBody>
      </p:sp>
      <p:sp>
        <p:nvSpPr>
          <p:cNvPr id="37890" name="ZoneTexte 2">
            <a:extLst>
              <a:ext uri="{FF2B5EF4-FFF2-40B4-BE49-F238E27FC236}">
                <a16:creationId xmlns:a16="http://schemas.microsoft.com/office/drawing/2014/main" id="{7A255EF8-2B75-4C48-83EB-81BBEEBD3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866" y="1600200"/>
            <a:ext cx="5123259" cy="19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 to_string (int val);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 to_string (long val);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 to_string (long long val); 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 to_string (unsigned val); 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 to_string (unsigned long val); 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 to_string (unsigned long long val); 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 to_string (float val); 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 to_string (double val); 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string to_string (long double val);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A490B9-173A-094C-8E14-175AF8ED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867" y="3919538"/>
            <a:ext cx="66603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x;    </a:t>
            </a:r>
          </a:p>
          <a:p>
            <a:pPr eaLnBrk="1" hangingPunct="1"/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cin 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&gt;&gt; x;    </a:t>
            </a:r>
          </a:p>
          <a:p>
            <a:pPr eaLnBrk="1" hangingPunct="1"/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&lt;&lt; "le chiffre contient " &lt;&lt; </a:t>
            </a:r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to_string 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(x).</a:t>
            </a:r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() &lt;&lt; " caractère(s)" &lt;&lt; </a:t>
            </a:r>
            <a:r>
              <a:rPr lang="fr-FR" altLang="fr-FR" sz="135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5CAAFE-EB7F-ED4A-A836-38381011C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866" y="5112544"/>
            <a:ext cx="455890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12345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le chiffre contient 5 caractère(s)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526199-84D3-2B47-BE7A-88BED6E6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49587"/>
            <a:ext cx="138050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A.4 Déclaration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CDA6C0FB-6DC3-E140-B63F-F492BF93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858607"/>
            <a:ext cx="521004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nameOfTheStruct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varIdentOfTheStruct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pos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perso bibi;</a:t>
            </a:r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A421EB25-77E4-FE45-B7AD-896A97018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2486904"/>
            <a:ext cx="196252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A.5 Accès à un élément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oneTexte 7">
            <a:extLst>
              <a:ext uri="{FF2B5EF4-FFF2-40B4-BE49-F238E27FC236}">
                <a16:creationId xmlns:a16="http://schemas.microsoft.com/office/drawing/2014/main" id="{1578EB80-9E68-5745-B20A-68B8F2EF2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011983"/>
            <a:ext cx="3780234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varIdentOfTheStruct.varIdent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aPos.abs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aPos.ord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D4ABBDA4-D7FD-1D43-83C0-D1057F2F6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3" y="4368059"/>
            <a:ext cx="3339632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A.6 Déclaration et initialisation à la volée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8C687386-DBFB-AE4F-AAD6-859FB0462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3" y="4813572"/>
            <a:ext cx="521004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nameOfTheStruct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varIdentOfTheStruct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valueList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pos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{10, 10};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{0, 0, 0};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perso bibi {"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casali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", "", 44, 100, -1};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691511DC-E806-F840-B781-F954D7671781}"/>
              </a:ext>
            </a:extLst>
          </p:cNvPr>
          <p:cNvCxnSpPr/>
          <p:nvPr/>
        </p:nvCxnSpPr>
        <p:spPr>
          <a:xfrm flipH="1">
            <a:off x="1223158" y="2636322"/>
            <a:ext cx="2185060" cy="1068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86E883A-D81C-6340-8C36-ED28E7C7BB36}"/>
              </a:ext>
            </a:extLst>
          </p:cNvPr>
          <p:cNvSpPr txBox="1"/>
          <p:nvPr/>
        </p:nvSpPr>
        <p:spPr>
          <a:xfrm>
            <a:off x="3408218" y="2451656"/>
            <a:ext cx="409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Notation pointée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95F081B4-B3F0-DF4B-B65E-884792EAB7E7}"/>
              </a:ext>
            </a:extLst>
          </p:cNvPr>
          <p:cNvCxnSpPr/>
          <p:nvPr/>
        </p:nvCxnSpPr>
        <p:spPr>
          <a:xfrm flipH="1">
            <a:off x="1710047" y="4368059"/>
            <a:ext cx="2658781" cy="1114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FF366CFF-CE83-594C-B7FB-9C3B0216F8CE}"/>
              </a:ext>
            </a:extLst>
          </p:cNvPr>
          <p:cNvCxnSpPr/>
          <p:nvPr/>
        </p:nvCxnSpPr>
        <p:spPr>
          <a:xfrm flipH="1">
            <a:off x="2478711" y="4368059"/>
            <a:ext cx="2223918" cy="1114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4A8C2749-42A4-3741-B758-B42867861255}"/>
              </a:ext>
            </a:extLst>
          </p:cNvPr>
          <p:cNvSpPr txBox="1"/>
          <p:nvPr/>
        </p:nvSpPr>
        <p:spPr>
          <a:xfrm>
            <a:off x="4368828" y="3860093"/>
            <a:ext cx="3136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Autant d’accolades que de champs à remplir</a:t>
            </a:r>
          </a:p>
        </p:txBody>
      </p:sp>
    </p:spTree>
    <p:extLst>
      <p:ext uri="{BB962C8B-B14F-4D97-AF65-F5344CB8AC3E}">
        <p14:creationId xmlns:p14="http://schemas.microsoft.com/office/powerpoint/2010/main" val="225046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526199-84D3-2B47-BE7A-88BED6E6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49587"/>
            <a:ext cx="261725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A.7 Trier un vecteur de </a:t>
            </a:r>
            <a:r>
              <a:rPr lang="fr-FR" altLang="fr-F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CDA6C0FB-6DC3-E140-B63F-F492BF93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858607"/>
            <a:ext cx="521004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&lt;pos&gt;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&lt;perso&gt;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D66510-2004-A44A-B572-95E8B93D0968}"/>
              </a:ext>
            </a:extLst>
          </p:cNvPr>
          <p:cNvSpPr txBox="1"/>
          <p:nvPr/>
        </p:nvSpPr>
        <p:spPr>
          <a:xfrm>
            <a:off x="588593" y="1748790"/>
            <a:ext cx="687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fait on pour tirer ce tableau ?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E92EA3-26E1-B749-8890-F04DC27276DC}"/>
              </a:ext>
            </a:extLst>
          </p:cNvPr>
          <p:cNvSpPr txBox="1"/>
          <p:nvPr/>
        </p:nvSpPr>
        <p:spPr>
          <a:xfrm>
            <a:off x="588594" y="2251710"/>
            <a:ext cx="8269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sort (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varIdentOfTheStruct.begin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varIdentOfTheStruct.end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Flèche vers le haut 11">
            <a:extLst>
              <a:ext uri="{FF2B5EF4-FFF2-40B4-BE49-F238E27FC236}">
                <a16:creationId xmlns:a16="http://schemas.microsoft.com/office/drawing/2014/main" id="{371A8FA4-9A8C-504D-A4B7-4FE57F4B69AC}"/>
              </a:ext>
            </a:extLst>
          </p:cNvPr>
          <p:cNvSpPr/>
          <p:nvPr/>
        </p:nvSpPr>
        <p:spPr>
          <a:xfrm>
            <a:off x="2526030" y="2640330"/>
            <a:ext cx="27432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haut 12">
            <a:extLst>
              <a:ext uri="{FF2B5EF4-FFF2-40B4-BE49-F238E27FC236}">
                <a16:creationId xmlns:a16="http://schemas.microsoft.com/office/drawing/2014/main" id="{F978BFFC-A72B-D94E-91FD-B74C3A52BB2E}"/>
              </a:ext>
            </a:extLst>
          </p:cNvPr>
          <p:cNvSpPr/>
          <p:nvPr/>
        </p:nvSpPr>
        <p:spPr>
          <a:xfrm>
            <a:off x="5467164" y="2584188"/>
            <a:ext cx="27432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haut 13">
            <a:extLst>
              <a:ext uri="{FF2B5EF4-FFF2-40B4-BE49-F238E27FC236}">
                <a16:creationId xmlns:a16="http://schemas.microsoft.com/office/drawing/2014/main" id="{5FFACDD5-6B05-AF4A-8158-A57566F2C2CF}"/>
              </a:ext>
            </a:extLst>
          </p:cNvPr>
          <p:cNvSpPr/>
          <p:nvPr/>
        </p:nvSpPr>
        <p:spPr>
          <a:xfrm>
            <a:off x="7673340" y="2584188"/>
            <a:ext cx="274320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820CEB3-02DA-C64D-A472-BF4971418833}"/>
              </a:ext>
            </a:extLst>
          </p:cNvPr>
          <p:cNvSpPr txBox="1"/>
          <p:nvPr/>
        </p:nvSpPr>
        <p:spPr>
          <a:xfrm>
            <a:off x="2091690" y="3211830"/>
            <a:ext cx="1645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Itérateur</a:t>
            </a:r>
            <a:r>
              <a:rPr lang="fr-FR" dirty="0"/>
              <a:t> vers vers la première case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44D4C62-BFA5-A547-AE9D-F10BDE30DC66}"/>
              </a:ext>
            </a:extLst>
          </p:cNvPr>
          <p:cNvSpPr txBox="1"/>
          <p:nvPr/>
        </p:nvSpPr>
        <p:spPr>
          <a:xfrm>
            <a:off x="4723422" y="3180389"/>
            <a:ext cx="1645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Itérateur</a:t>
            </a:r>
            <a:r>
              <a:rPr lang="fr-FR" dirty="0"/>
              <a:t> vers vers la dernière case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4D696CC-9AA4-5547-A3F3-1C9AF4B960E3}"/>
              </a:ext>
            </a:extLst>
          </p:cNvPr>
          <p:cNvSpPr txBox="1"/>
          <p:nvPr/>
        </p:nvSpPr>
        <p:spPr>
          <a:xfrm>
            <a:off x="6987540" y="3180389"/>
            <a:ext cx="1645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Pointeur de fonction vers le prédicat servant de critère de tri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FC8B068E-8408-7849-B2D4-8AF97CFDCD90}"/>
              </a:ext>
            </a:extLst>
          </p:cNvPr>
          <p:cNvCxnSpPr/>
          <p:nvPr/>
        </p:nvCxnSpPr>
        <p:spPr>
          <a:xfrm flipH="1" flipV="1">
            <a:off x="2914650" y="4217670"/>
            <a:ext cx="582930" cy="1005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04CAEDD9-08FA-1E41-8655-7697076DB37C}"/>
              </a:ext>
            </a:extLst>
          </p:cNvPr>
          <p:cNvCxnSpPr/>
          <p:nvPr/>
        </p:nvCxnSpPr>
        <p:spPr>
          <a:xfrm flipV="1">
            <a:off x="4114800" y="4217670"/>
            <a:ext cx="948690" cy="1005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DAD39ACB-BA79-F24E-8F47-A088D91BB535}"/>
              </a:ext>
            </a:extLst>
          </p:cNvPr>
          <p:cNvSpPr txBox="1"/>
          <p:nvPr/>
        </p:nvSpPr>
        <p:spPr>
          <a:xfrm>
            <a:off x="2994660" y="5406390"/>
            <a:ext cx="2803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verra le concept d’</a:t>
            </a:r>
            <a:r>
              <a:rPr lang="fr-FR" dirty="0" err="1"/>
              <a:t>itérateur</a:t>
            </a:r>
            <a:r>
              <a:rPr lang="fr-FR" dirty="0"/>
              <a:t> plus tard</a:t>
            </a:r>
          </a:p>
        </p:txBody>
      </p:sp>
    </p:spTree>
    <p:extLst>
      <p:ext uri="{BB962C8B-B14F-4D97-AF65-F5344CB8AC3E}">
        <p14:creationId xmlns:p14="http://schemas.microsoft.com/office/powerpoint/2010/main" val="269930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526199-84D3-2B47-BE7A-88BED6E6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49587"/>
            <a:ext cx="261725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A.7 Trier un vecteur de </a:t>
            </a:r>
            <a:r>
              <a:rPr lang="fr-FR" altLang="fr-F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CDA6C0FB-6DC3-E140-B63F-F492BF93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858607"/>
            <a:ext cx="521004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&lt;pos&gt;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D66510-2004-A44A-B572-95E8B93D0968}"/>
              </a:ext>
            </a:extLst>
          </p:cNvPr>
          <p:cNvSpPr txBox="1"/>
          <p:nvPr/>
        </p:nvSpPr>
        <p:spPr>
          <a:xfrm>
            <a:off x="588594" y="1474470"/>
            <a:ext cx="687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fait on pour tirer ce tableau selon l’axe des X ?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E92EA3-26E1-B749-8890-F04DC27276DC}"/>
              </a:ext>
            </a:extLst>
          </p:cNvPr>
          <p:cNvSpPr txBox="1"/>
          <p:nvPr/>
        </p:nvSpPr>
        <p:spPr>
          <a:xfrm>
            <a:off x="588594" y="2251710"/>
            <a:ext cx="82696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orderByX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p1,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p2){</a:t>
            </a:r>
            <a:b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p1.abs &lt;= p2.abs;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sort (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vPos.begin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vPos.end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orderByX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18B6AB8-7466-2C43-9353-8F7A37AFA349}"/>
              </a:ext>
            </a:extLst>
          </p:cNvPr>
          <p:cNvCxnSpPr/>
          <p:nvPr/>
        </p:nvCxnSpPr>
        <p:spPr>
          <a:xfrm flipH="1">
            <a:off x="3205849" y="858607"/>
            <a:ext cx="2371991" cy="1393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BE78D7E-A66B-294C-AA55-1E4D43E3AD4A}"/>
              </a:ext>
            </a:extLst>
          </p:cNvPr>
          <p:cNvCxnSpPr>
            <a:endCxn id="9" idx="0"/>
          </p:cNvCxnSpPr>
          <p:nvPr/>
        </p:nvCxnSpPr>
        <p:spPr>
          <a:xfrm flipH="1">
            <a:off x="4723422" y="858607"/>
            <a:ext cx="934428" cy="1393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0E26595-A382-CF45-9EFC-4297FDBC2CB8}"/>
              </a:ext>
            </a:extLst>
          </p:cNvPr>
          <p:cNvSpPr txBox="1"/>
          <p:nvPr/>
        </p:nvSpPr>
        <p:spPr>
          <a:xfrm>
            <a:off x="5577840" y="499628"/>
            <a:ext cx="336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/>
              <a:t> / référence obligatoires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DBB0220A-7280-B941-A984-957AF073D617}"/>
              </a:ext>
            </a:extLst>
          </p:cNvPr>
          <p:cNvCxnSpPr/>
          <p:nvPr/>
        </p:nvCxnSpPr>
        <p:spPr>
          <a:xfrm flipH="1" flipV="1">
            <a:off x="4572000" y="3520440"/>
            <a:ext cx="537210" cy="101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392B37C6-A980-C044-9E44-C664DF7E4400}"/>
              </a:ext>
            </a:extLst>
          </p:cNvPr>
          <p:cNvSpPr txBox="1"/>
          <p:nvPr/>
        </p:nvSpPr>
        <p:spPr>
          <a:xfrm>
            <a:off x="5006340" y="4629150"/>
            <a:ext cx="304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 de parenthèse – uniquement le nom de la fonction</a:t>
            </a: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2D0F2F86-6315-9C41-8F0E-E9CF5DBE10FF}"/>
              </a:ext>
            </a:extLst>
          </p:cNvPr>
          <p:cNvCxnSpPr/>
          <p:nvPr/>
        </p:nvCxnSpPr>
        <p:spPr>
          <a:xfrm flipV="1">
            <a:off x="1554480" y="2697480"/>
            <a:ext cx="1223010" cy="1931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63502EED-1964-9B4A-B177-148DDA0711DB}"/>
              </a:ext>
            </a:extLst>
          </p:cNvPr>
          <p:cNvSpPr txBox="1"/>
          <p:nvPr/>
        </p:nvSpPr>
        <p:spPr>
          <a:xfrm>
            <a:off x="1108710" y="4789170"/>
            <a:ext cx="1783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L’égalité est possible</a:t>
            </a:r>
          </a:p>
        </p:txBody>
      </p:sp>
    </p:spTree>
    <p:extLst>
      <p:ext uri="{BB962C8B-B14F-4D97-AF65-F5344CB8AC3E}">
        <p14:creationId xmlns:p14="http://schemas.microsoft.com/office/powerpoint/2010/main" val="317327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526199-84D3-2B47-BE7A-88BED6E6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49587"/>
            <a:ext cx="261725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A.7 Trier un vecteur de </a:t>
            </a:r>
            <a:r>
              <a:rPr lang="fr-FR" altLang="fr-F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CDA6C0FB-6DC3-E140-B63F-F492BF93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858607"/>
            <a:ext cx="521004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&lt;pos&gt;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D66510-2004-A44A-B572-95E8B93D0968}"/>
              </a:ext>
            </a:extLst>
          </p:cNvPr>
          <p:cNvSpPr txBox="1"/>
          <p:nvPr/>
        </p:nvSpPr>
        <p:spPr>
          <a:xfrm>
            <a:off x="588594" y="1474470"/>
            <a:ext cx="687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fait on pour tirer ce tableau selon l’axe des Y ?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E92EA3-26E1-B749-8890-F04DC27276DC}"/>
              </a:ext>
            </a:extLst>
          </p:cNvPr>
          <p:cNvSpPr txBox="1"/>
          <p:nvPr/>
        </p:nvSpPr>
        <p:spPr>
          <a:xfrm>
            <a:off x="588594" y="2251710"/>
            <a:ext cx="82696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orderByX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p1,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p2){</a:t>
            </a:r>
            <a:b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p1.abs &lt;= p2.abs;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orderByY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p1,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p2){</a:t>
            </a:r>
            <a:b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p1.ord &lt;= p2.ord;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sort (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vPos.begin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vPos.end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orderByY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3E6531B8-D6EC-5D4A-A561-351FCC128284}"/>
              </a:ext>
            </a:extLst>
          </p:cNvPr>
          <p:cNvCxnSpPr/>
          <p:nvPr/>
        </p:nvCxnSpPr>
        <p:spPr>
          <a:xfrm flipH="1" flipV="1">
            <a:off x="4812030" y="4498479"/>
            <a:ext cx="697230" cy="690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2D755239-A1F5-2449-9D16-7D57C3F21A9D}"/>
              </a:ext>
            </a:extLst>
          </p:cNvPr>
          <p:cNvSpPr txBox="1"/>
          <p:nvPr/>
        </p:nvSpPr>
        <p:spPr>
          <a:xfrm>
            <a:off x="5292090" y="5189220"/>
            <a:ext cx="332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Seul le critère de tri change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1CF8023C-344E-8B46-8F5E-CAADC9175B92}"/>
              </a:ext>
            </a:extLst>
          </p:cNvPr>
          <p:cNvCxnSpPr>
            <a:cxnSpLocks/>
          </p:cNvCxnSpPr>
          <p:nvPr/>
        </p:nvCxnSpPr>
        <p:spPr>
          <a:xfrm flipH="1" flipV="1">
            <a:off x="1703070" y="4498480"/>
            <a:ext cx="502920" cy="78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58984AC9-CF77-E941-9D15-B04AAD23AE2D}"/>
              </a:ext>
            </a:extLst>
          </p:cNvPr>
          <p:cNvCxnSpPr>
            <a:cxnSpLocks/>
          </p:cNvCxnSpPr>
          <p:nvPr/>
        </p:nvCxnSpPr>
        <p:spPr>
          <a:xfrm flipV="1">
            <a:off x="2686050" y="4498480"/>
            <a:ext cx="485775" cy="78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4EED589D-B42D-AF49-AC5B-48897A5CE563}"/>
              </a:ext>
            </a:extLst>
          </p:cNvPr>
          <p:cNvSpPr txBox="1"/>
          <p:nvPr/>
        </p:nvSpPr>
        <p:spPr>
          <a:xfrm>
            <a:off x="1383030" y="5558552"/>
            <a:ext cx="4126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Même paramètres que précédemment</a:t>
            </a:r>
          </a:p>
        </p:txBody>
      </p:sp>
    </p:spTree>
    <p:extLst>
      <p:ext uri="{BB962C8B-B14F-4D97-AF65-F5344CB8AC3E}">
        <p14:creationId xmlns:p14="http://schemas.microsoft.com/office/powerpoint/2010/main" val="43835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526199-84D3-2B47-BE7A-88BED6E6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49587"/>
            <a:ext cx="379674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A.7 Trier un vecteur de </a:t>
            </a:r>
            <a:r>
              <a:rPr lang="fr-FR" altLang="fr-F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>
                <a:latin typeface="+mn-lt"/>
                <a:cs typeface="Courier New" panose="02070309020205020404" pitchFamily="49" charset="0"/>
              </a:rPr>
              <a:t>– multi critères</a:t>
            </a:r>
            <a:endParaRPr lang="fr-FR" altLang="fr-FR" sz="1350" dirty="0">
              <a:latin typeface="+mn-lt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CDA6C0FB-6DC3-E140-B63F-F492BF93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858607"/>
            <a:ext cx="521004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&lt;pos&gt;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D66510-2004-A44A-B572-95E8B93D0968}"/>
              </a:ext>
            </a:extLst>
          </p:cNvPr>
          <p:cNvSpPr txBox="1"/>
          <p:nvPr/>
        </p:nvSpPr>
        <p:spPr>
          <a:xfrm>
            <a:off x="588594" y="1282692"/>
            <a:ext cx="687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fait on pour tirer ce tableau selon le nom ?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E92EA3-26E1-B749-8890-F04DC27276DC}"/>
              </a:ext>
            </a:extLst>
          </p:cNvPr>
          <p:cNvSpPr txBox="1"/>
          <p:nvPr/>
        </p:nvSpPr>
        <p:spPr>
          <a:xfrm>
            <a:off x="588594" y="1715620"/>
            <a:ext cx="82696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orderByName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perso &amp; p1,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perso &amp; p2){</a:t>
            </a:r>
            <a:b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p1.name &lt;= p2.name;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sort (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vPerso.begin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vPerso.end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orderByName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3735A23-FFEF-7746-8510-BE6CD5DF1534}"/>
              </a:ext>
            </a:extLst>
          </p:cNvPr>
          <p:cNvSpPr txBox="1"/>
          <p:nvPr/>
        </p:nvSpPr>
        <p:spPr>
          <a:xfrm>
            <a:off x="588594" y="3010322"/>
            <a:ext cx="687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fait on pour tirer ce tableau selon l'âge?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A705539-11B3-B643-93C9-BDEBAA24155C}"/>
              </a:ext>
            </a:extLst>
          </p:cNvPr>
          <p:cNvSpPr txBox="1"/>
          <p:nvPr/>
        </p:nvSpPr>
        <p:spPr>
          <a:xfrm>
            <a:off x="588594" y="3443250"/>
            <a:ext cx="82696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orderByAge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perso &amp; p1,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perso &amp; p2){</a:t>
            </a:r>
            <a:b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p1.age &lt;= p2.age;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sort (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vPerso.begin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vPerso.end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orderByAge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61201C4-59CF-064D-A0DC-E5B4031573D2}"/>
              </a:ext>
            </a:extLst>
          </p:cNvPr>
          <p:cNvSpPr txBox="1"/>
          <p:nvPr/>
        </p:nvSpPr>
        <p:spPr>
          <a:xfrm>
            <a:off x="588594" y="4905934"/>
            <a:ext cx="687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Comment fait on pour tirer ce tableau selon le nom puis l'âge?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427ECBB-8D90-384A-B61C-F30567377D08}"/>
              </a:ext>
            </a:extLst>
          </p:cNvPr>
          <p:cNvSpPr txBox="1"/>
          <p:nvPr/>
        </p:nvSpPr>
        <p:spPr>
          <a:xfrm>
            <a:off x="588594" y="5338862"/>
            <a:ext cx="82696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orderByAge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perso &amp; p1,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perso &amp; p2){</a:t>
            </a:r>
            <a:b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p1.name &lt;= p2.name &amp;&amp; p1.age &lt;= p2.age;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sort (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vPerso.begin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sz="140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vPerso.end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orderByAge</a:t>
            </a:r>
            <a:r>
              <a:rPr lang="fr-FR" altLang="fr-FR" sz="140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DEA4FA19-6CFD-5246-839C-129B120598B3}"/>
              </a:ext>
            </a:extLst>
          </p:cNvPr>
          <p:cNvCxnSpPr>
            <a:cxnSpLocks/>
          </p:cNvCxnSpPr>
          <p:nvPr/>
        </p:nvCxnSpPr>
        <p:spPr>
          <a:xfrm flipH="1">
            <a:off x="4096987" y="3716977"/>
            <a:ext cx="3366804" cy="1858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AA2827F2-3925-4248-8ECB-0E0294504FAC}"/>
              </a:ext>
            </a:extLst>
          </p:cNvPr>
          <p:cNvSpPr txBox="1"/>
          <p:nvPr/>
        </p:nvSpPr>
        <p:spPr>
          <a:xfrm>
            <a:off x="6887688" y="2790701"/>
            <a:ext cx="1970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enchaine les conditions de tri</a:t>
            </a:r>
          </a:p>
        </p:txBody>
      </p:sp>
    </p:spTree>
    <p:extLst>
      <p:ext uri="{BB962C8B-B14F-4D97-AF65-F5344CB8AC3E}">
        <p14:creationId xmlns:p14="http://schemas.microsoft.com/office/powerpoint/2010/main" val="3163288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526199-84D3-2B47-BE7A-88BED6E6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49587"/>
            <a:ext cx="1814920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A.8 </a:t>
            </a:r>
            <a:r>
              <a:rPr lang="fr-FR" altLang="fr-F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/>
              <a:t> vs COO </a:t>
            </a:r>
            <a:endParaRPr lang="fr-FR" altLang="fr-FR" sz="1350" dirty="0">
              <a:latin typeface="+mn-lt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D66510-2004-A44A-B572-95E8B93D0968}"/>
              </a:ext>
            </a:extLst>
          </p:cNvPr>
          <p:cNvSpPr txBox="1"/>
          <p:nvPr/>
        </p:nvSpPr>
        <p:spPr>
          <a:xfrm>
            <a:off x="505466" y="926433"/>
            <a:ext cx="6875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Une </a:t>
            </a:r>
            <a:r>
              <a:rPr lang="fr-FR" sz="1400" dirty="0" err="1"/>
              <a:t>struct</a:t>
            </a:r>
            <a:r>
              <a:rPr lang="fr-FR" sz="1400" dirty="0"/>
              <a:t> est une classe pour laquelle tout (donnée membre / fonction public) est public</a:t>
            </a:r>
            <a:br>
              <a:rPr lang="fr-FR" sz="1400" dirty="0"/>
            </a:br>
            <a:r>
              <a:rPr lang="fr-FR" sz="1400" dirty="0"/>
              <a:t>		on peut déclarer des fonctions dans une 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sz="1400" dirty="0"/>
              <a:t>;</a:t>
            </a:r>
          </a:p>
          <a:p>
            <a:r>
              <a:rPr lang="fr-FR" sz="1400" dirty="0"/>
              <a:t>		à ne pas faire si vous ne maitrisez pas !  </a:t>
            </a:r>
            <a:br>
              <a:rPr lang="fr-FR" sz="1400" dirty="0"/>
            </a:br>
            <a:endParaRPr lang="fr-FR" sz="1400" dirty="0"/>
          </a:p>
        </p:txBody>
      </p:sp>
      <p:sp>
        <p:nvSpPr>
          <p:cNvPr id="4" name="Flèche vers la droite 3">
            <a:extLst>
              <a:ext uri="{FF2B5EF4-FFF2-40B4-BE49-F238E27FC236}">
                <a16:creationId xmlns:a16="http://schemas.microsoft.com/office/drawing/2014/main" id="{A32AE3D0-90BF-B34F-A49D-612480E881E9}"/>
              </a:ext>
            </a:extLst>
          </p:cNvPr>
          <p:cNvSpPr/>
          <p:nvPr/>
        </p:nvSpPr>
        <p:spPr>
          <a:xfrm>
            <a:off x="671721" y="1223158"/>
            <a:ext cx="610814" cy="201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a droite 13">
            <a:extLst>
              <a:ext uri="{FF2B5EF4-FFF2-40B4-BE49-F238E27FC236}">
                <a16:creationId xmlns:a16="http://schemas.microsoft.com/office/drawing/2014/main" id="{CD18BE74-C435-4444-ABB8-3E795F6C18DB}"/>
              </a:ext>
            </a:extLst>
          </p:cNvPr>
          <p:cNvSpPr/>
          <p:nvPr/>
        </p:nvSpPr>
        <p:spPr>
          <a:xfrm>
            <a:off x="671721" y="1451752"/>
            <a:ext cx="610814" cy="201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646084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{214BADB2-7D7D-7049-9D86-20E5AABE1259}tf10001120</Template>
  <TotalTime>22033</TotalTime>
  <Words>2734</Words>
  <Application>Microsoft Macintosh PowerPoint</Application>
  <PresentationFormat>Affichage à l'écran (4:3)</PresentationFormat>
  <Paragraphs>375</Paragraphs>
  <Slides>34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Courier New</vt:lpstr>
      <vt:lpstr>Gill Sans MT</vt:lpstr>
      <vt:lpstr>Palatino Linotype</vt:lpstr>
      <vt:lpstr>Colis</vt:lpstr>
      <vt:lpstr>R1.01 - INITIATION AU DÉVELOPPEMENT - AMPHI#08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</vt:vector>
  </TitlesOfParts>
  <Company>LIF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C++ (2.2)</dc:title>
  <dc:creator>Alain Casali</dc:creator>
  <cp:lastModifiedBy>CASALI Alain</cp:lastModifiedBy>
  <cp:revision>73</cp:revision>
  <dcterms:created xsi:type="dcterms:W3CDTF">2013-11-11T13:57:43Z</dcterms:created>
  <dcterms:modified xsi:type="dcterms:W3CDTF">2021-10-20T06:36:32Z</dcterms:modified>
</cp:coreProperties>
</file>