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3"/>
  </p:notesMasterIdLst>
  <p:sldIdLst>
    <p:sldId id="257" r:id="rId2"/>
    <p:sldId id="334" r:id="rId3"/>
    <p:sldId id="354" r:id="rId4"/>
    <p:sldId id="355" r:id="rId5"/>
    <p:sldId id="356" r:id="rId6"/>
    <p:sldId id="357" r:id="rId7"/>
    <p:sldId id="358" r:id="rId8"/>
    <p:sldId id="359" r:id="rId9"/>
    <p:sldId id="361" r:id="rId10"/>
    <p:sldId id="360" r:id="rId11"/>
    <p:sldId id="371" r:id="rId12"/>
    <p:sldId id="342" r:id="rId13"/>
    <p:sldId id="363" r:id="rId14"/>
    <p:sldId id="372" r:id="rId15"/>
    <p:sldId id="366" r:id="rId16"/>
    <p:sldId id="367" r:id="rId17"/>
    <p:sldId id="368" r:id="rId18"/>
    <p:sldId id="369" r:id="rId19"/>
    <p:sldId id="374" r:id="rId20"/>
    <p:sldId id="373" r:id="rId21"/>
    <p:sldId id="370" r:id="rId2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63"/>
    <p:restoredTop sz="96197"/>
  </p:normalViewPr>
  <p:slideViewPr>
    <p:cSldViewPr snapToGrid="0">
      <p:cViewPr varScale="1">
        <p:scale>
          <a:sx n="210" d="100"/>
          <a:sy n="210" d="100"/>
        </p:scale>
        <p:origin x="192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C67A13-7C6F-8049-AADA-C5E5E3F1E2B8}" type="datetimeFigureOut">
              <a:rPr lang="fr-FR" smtClean="0"/>
              <a:t>14/10/2024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00B1B5-CF73-6B44-94B8-CAE78EFA8A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1561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469654" y="2386744"/>
            <a:ext cx="9252693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500">
                <a:solidFill>
                  <a:srgbClr val="26262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5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ACFD0-189B-E443-AAA3-CE99590BEE31}" type="datetime2">
              <a:rPr lang="fr-FR" smtClean="0">
                <a:solidFill>
                  <a:prstClr val="white">
                    <a:alpha val="60000"/>
                  </a:prstClr>
                </a:solidFill>
                <a:latin typeface="Palatino Linotype"/>
              </a:rPr>
              <a:t>lundi 14 octobre 2024</a:t>
            </a:fld>
            <a:endParaRPr lang="en-US" dirty="0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>
                <a:solidFill>
                  <a:prstClr val="white">
                    <a:alpha val="60000"/>
                  </a:prstClr>
                </a:solidFill>
                <a:latin typeface="Palatino Linotype"/>
              </a:rPr>
              <a:pPr/>
              <a:t>‹N°›</a:t>
            </a:fld>
            <a:endParaRPr lang="en-US" dirty="0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27881891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D8CB0-B6AE-924C-8EF8-C6C470240280}" type="datetime2">
              <a:rPr lang="fr-FR" smtClean="0">
                <a:solidFill>
                  <a:prstClr val="white">
                    <a:alpha val="60000"/>
                  </a:prstClr>
                </a:solidFill>
                <a:latin typeface="Palatino Linotype"/>
              </a:rPr>
              <a:t>lundi 14 octobre 2024</a:t>
            </a:fld>
            <a:endParaRPr lang="en-US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>
                <a:solidFill>
                  <a:prstClr val="white">
                    <a:alpha val="60000"/>
                  </a:prstClr>
                </a:solidFill>
                <a:latin typeface="Palatino Linotype"/>
              </a:rPr>
              <a:pPr/>
              <a:t>‹N°›</a:t>
            </a:fld>
            <a:endParaRPr lang="en-US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1569532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405288" cy="498348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41395" y="937260"/>
            <a:ext cx="6288232" cy="498348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4CECB-6911-774D-AF41-791EFD917408}" type="datetime2">
              <a:rPr lang="fr-FR" smtClean="0">
                <a:solidFill>
                  <a:prstClr val="white">
                    <a:alpha val="60000"/>
                  </a:prstClr>
                </a:solidFill>
                <a:latin typeface="Palatino Linotype"/>
              </a:rPr>
              <a:t>lundi 14 octobre 2024</a:t>
            </a:fld>
            <a:endParaRPr lang="en-US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>
                <a:solidFill>
                  <a:prstClr val="white">
                    <a:alpha val="60000"/>
                  </a:prstClr>
                </a:solidFill>
                <a:latin typeface="Palatino Linotype"/>
              </a:rPr>
              <a:pPr/>
              <a:t>‹N°›</a:t>
            </a:fld>
            <a:endParaRPr lang="en-US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3259620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2F917-F592-DB42-9D54-3F8376E5DF0F}" type="datetime2">
              <a:rPr lang="fr-FR" smtClean="0">
                <a:solidFill>
                  <a:prstClr val="white">
                    <a:alpha val="60000"/>
                  </a:prstClr>
                </a:solidFill>
                <a:latin typeface="Palatino Linotype"/>
              </a:rPr>
              <a:t>lundi 14 octobre 2024</a:t>
            </a:fld>
            <a:endParaRPr lang="en-US" dirty="0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>
                <a:solidFill>
                  <a:prstClr val="white">
                    <a:alpha val="60000"/>
                  </a:prstClr>
                </a:solidFill>
                <a:latin typeface="Palatino Linotype"/>
              </a:rPr>
              <a:pPr/>
              <a:t>‹N°›</a:t>
            </a:fld>
            <a:endParaRPr lang="en-US" dirty="0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789293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475232" y="2386744"/>
            <a:ext cx="9253728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500">
                <a:solidFill>
                  <a:srgbClr val="26262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5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900">
                <a:solidFill>
                  <a:schemeClr val="tx1"/>
                </a:solidFill>
              </a:defRPr>
            </a:lvl1pPr>
            <a:lvl2pPr marL="45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652F7-D9EF-BE44-9A29-0D9C851FCE92}" type="datetime2">
              <a:rPr lang="fr-FR" smtClean="0">
                <a:solidFill>
                  <a:prstClr val="white">
                    <a:alpha val="60000"/>
                  </a:prstClr>
                </a:solidFill>
                <a:latin typeface="Palatino Linotype"/>
              </a:rPr>
              <a:pPr/>
              <a:t>lundi 14 octobre 2024</a:t>
            </a:fld>
            <a:endParaRPr lang="en-US" dirty="0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>
                <a:solidFill>
                  <a:prstClr val="white">
                    <a:alpha val="60000"/>
                  </a:prstClr>
                </a:solidFill>
                <a:latin typeface="Palatino Linotype"/>
              </a:rPr>
              <a:pPr/>
              <a:t>‹N°›</a:t>
            </a:fld>
            <a:endParaRPr lang="en-US" dirty="0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19572992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69653" y="2638044"/>
            <a:ext cx="4384031" cy="310198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6" y="2638044"/>
            <a:ext cx="4387355" cy="310198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652F7-D9EF-BE44-9A29-0D9C851FCE92}" type="datetime2">
              <a:rPr lang="fr-FR" smtClean="0">
                <a:solidFill>
                  <a:prstClr val="white">
                    <a:alpha val="60000"/>
                  </a:prstClr>
                </a:solidFill>
                <a:latin typeface="Palatino Linotype"/>
              </a:rPr>
              <a:pPr/>
              <a:t>lundi 14 octobre 2024</a:t>
            </a:fld>
            <a:endParaRPr lang="en-US" dirty="0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>
                <a:solidFill>
                  <a:prstClr val="white">
                    <a:alpha val="60000"/>
                  </a:prstClr>
                </a:solidFill>
                <a:latin typeface="Palatino Linotype"/>
              </a:rPr>
              <a:pPr/>
              <a:t>‹N°›</a:t>
            </a:fld>
            <a:endParaRPr lang="en-US" dirty="0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278793597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9652" y="2313435"/>
            <a:ext cx="4384032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9652" y="3143250"/>
            <a:ext cx="4384032" cy="259677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387355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5"/>
            <a:ext cx="4387355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652F7-D9EF-BE44-9A29-0D9C851FCE92}" type="datetime2">
              <a:rPr lang="fr-FR" smtClean="0">
                <a:solidFill>
                  <a:prstClr val="white">
                    <a:alpha val="60000"/>
                  </a:prstClr>
                </a:solidFill>
                <a:latin typeface="Palatino Linotype"/>
              </a:rPr>
              <a:pPr/>
              <a:t>lundi 14 octobre 2024</a:t>
            </a:fld>
            <a:endParaRPr lang="en-US" dirty="0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>
                <a:solidFill>
                  <a:prstClr val="white">
                    <a:alpha val="60000"/>
                  </a:prstClr>
                </a:solidFill>
                <a:latin typeface="Palatino Linotype"/>
              </a:rPr>
              <a:pPr/>
              <a:t>‹N°›</a:t>
            </a:fld>
            <a:endParaRPr lang="en-US" dirty="0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59044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1F138-49F3-9C4A-B42C-E14B5118ABF4}" type="datetime2">
              <a:rPr lang="fr-FR" smtClean="0">
                <a:solidFill>
                  <a:prstClr val="white">
                    <a:alpha val="60000"/>
                  </a:prstClr>
                </a:solidFill>
                <a:latin typeface="Palatino Linotype"/>
              </a:rPr>
              <a:t>lundi 14 octobre 2024</a:t>
            </a:fld>
            <a:endParaRPr lang="en-US" dirty="0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>
                <a:solidFill>
                  <a:prstClr val="white">
                    <a:alpha val="60000"/>
                  </a:prstClr>
                </a:solidFill>
                <a:latin typeface="Palatino Linotype"/>
              </a:rPr>
              <a:pPr/>
              <a:t>‹N°›</a:t>
            </a:fld>
            <a:endParaRPr lang="en-US" dirty="0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1765709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C5A1C-2D43-934C-898E-DC3E7293BBF9}" type="datetime2">
              <a:rPr lang="fr-FR" smtClean="0">
                <a:solidFill>
                  <a:prstClr val="white">
                    <a:alpha val="60000"/>
                  </a:prstClr>
                </a:solidFill>
                <a:latin typeface="Palatino Linotype"/>
              </a:rPr>
              <a:t>lundi 14 octobre 2024</a:t>
            </a:fld>
            <a:endParaRPr lang="en-US" dirty="0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>
                <a:solidFill>
                  <a:prstClr val="white">
                    <a:alpha val="60000"/>
                  </a:prstClr>
                </a:solidFill>
                <a:latin typeface="Palatino Linotype"/>
              </a:rPr>
              <a:pPr/>
              <a:t>‹N°›</a:t>
            </a:fld>
            <a:endParaRPr lang="en-US" dirty="0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1944319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54271" y="2243830"/>
            <a:ext cx="4387459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0620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860B5-2EC9-014E-B142-DB0980778D99}" type="datetime2">
              <a:rPr lang="fr-FR" smtClean="0">
                <a:solidFill>
                  <a:prstClr val="white">
                    <a:alpha val="60000"/>
                  </a:prstClr>
                </a:solidFill>
                <a:latin typeface="Palatino Linotype"/>
              </a:rPr>
              <a:t>lundi 14 octobre 2024</a:t>
            </a:fld>
            <a:endParaRPr lang="en-US" dirty="0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54271" y="6236208"/>
            <a:ext cx="5075197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>
                <a:solidFill>
                  <a:prstClr val="white">
                    <a:alpha val="60000"/>
                  </a:prstClr>
                </a:solidFill>
                <a:latin typeface="Palatino Linotype"/>
              </a:rPr>
              <a:pPr/>
              <a:t>‹N°›</a:t>
            </a:fld>
            <a:endParaRPr lang="en-US" dirty="0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3813833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53440" y="2243828"/>
            <a:ext cx="4389120" cy="114300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="ctr" anchorCtr="1">
            <a:no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6001" y="-42172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0620" y="3549920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DABACC73-D4EF-124C-9A68-0129268FDF28}" type="datetime2">
              <a:rPr lang="fr-FR" smtClean="0">
                <a:solidFill>
                  <a:prstClr val="white">
                    <a:alpha val="60000"/>
                  </a:prstClr>
                </a:solidFill>
                <a:latin typeface="Palatino Linotype"/>
              </a:rPr>
              <a:t>lundi 14 octobre 2024</a:t>
            </a:fld>
            <a:endParaRPr lang="en-US" dirty="0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53440" y="6236208"/>
            <a:ext cx="5071872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>
                <a:solidFill>
                  <a:prstClr val="white">
                    <a:alpha val="60000"/>
                  </a:prstClr>
                </a:solidFill>
                <a:latin typeface="Palatino Linotype"/>
              </a:rPr>
              <a:pPr/>
              <a:t>‹N°›</a:t>
            </a:fld>
            <a:endParaRPr lang="en-US" dirty="0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1416747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141394" y="964692"/>
            <a:ext cx="7917007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41394" y="2638046"/>
            <a:ext cx="7917007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71924" y="6238816"/>
            <a:ext cx="2753747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F652F7-D9EF-BE44-9A29-0D9C851FCE92}" type="datetime2">
              <a:rPr lang="fr-FR" smtClean="0">
                <a:solidFill>
                  <a:prstClr val="white">
                    <a:alpha val="60000"/>
                  </a:prstClr>
                </a:solidFill>
                <a:latin typeface="Palatino Linotype"/>
              </a:rPr>
              <a:pPr/>
              <a:t>lundi 14 octobre 2024</a:t>
            </a:fld>
            <a:endParaRPr lang="en-US" dirty="0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69652" y="6236208"/>
            <a:ext cx="60755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86816" y="6217920"/>
            <a:ext cx="48768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1789C0F2-17E0-497A-9BBE-0C73201AAFE3}" type="slidenum">
              <a:rPr lang="en-US" smtClean="0">
                <a:solidFill>
                  <a:prstClr val="white">
                    <a:alpha val="60000"/>
                  </a:prstClr>
                </a:solidFill>
                <a:latin typeface="Palatino Linotype"/>
              </a:rPr>
              <a:pPr/>
              <a:t>‹N°›</a:t>
            </a:fld>
            <a:endParaRPr lang="en-US" dirty="0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1389845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R101-amphi07_2024 faire des tests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A. Casali</a:t>
            </a:r>
          </a:p>
        </p:txBody>
      </p:sp>
    </p:spTree>
    <p:extLst>
      <p:ext uri="{BB962C8B-B14F-4D97-AF65-F5344CB8AC3E}">
        <p14:creationId xmlns:p14="http://schemas.microsoft.com/office/powerpoint/2010/main" val="35753956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2FDA94-BFCF-E980-8613-4C33ABB10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Problèmes avec la SAE 1.02</a:t>
            </a:r>
          </a:p>
        </p:txBody>
      </p:sp>
      <p:pic>
        <p:nvPicPr>
          <p:cNvPr id="5" name="Picture 21" descr="C:\Archives\Images\PanneauxRoutiers\SecuriteRoutiere\SmallAutreDanger.gif">
            <a:extLst>
              <a:ext uri="{FF2B5EF4-FFF2-40B4-BE49-F238E27FC236}">
                <a16:creationId xmlns:a16="http://schemas.microsoft.com/office/drawing/2014/main" id="{BC9A786E-6984-90BF-D5F6-7E0A17A5FF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71" y="2496113"/>
            <a:ext cx="952500" cy="859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9CCA488A-A526-206C-C7BF-27A194BA9853}"/>
              </a:ext>
            </a:extLst>
          </p:cNvPr>
          <p:cNvSpPr txBox="1"/>
          <p:nvPr/>
        </p:nvSpPr>
        <p:spPr>
          <a:xfrm>
            <a:off x="1957589" y="2704563"/>
            <a:ext cx="7727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Pas de boulette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BD296D3-7FA3-1862-1DBF-0F53757C0623}"/>
              </a:ext>
            </a:extLst>
          </p:cNvPr>
          <p:cNvSpPr txBox="1"/>
          <p:nvPr/>
        </p:nvSpPr>
        <p:spPr>
          <a:xfrm>
            <a:off x="785611" y="3644721"/>
            <a:ext cx="555079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	string nom, </a:t>
            </a:r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prenom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unsigned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 id;</a:t>
            </a:r>
          </a:p>
          <a:p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getline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</a:rPr>
              <a:t>cin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, nom);</a:t>
            </a:r>
          </a:p>
          <a:p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getline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</a:rPr>
              <a:t>cin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prenom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getline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</a:rPr>
              <a:t>cin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, id);</a:t>
            </a:r>
          </a:p>
          <a:p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.. </a:t>
            </a:r>
          </a:p>
          <a:p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fr-F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fr-FR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3" name="Image 10">
            <a:extLst>
              <a:ext uri="{FF2B5EF4-FFF2-40B4-BE49-F238E27FC236}">
                <a16:creationId xmlns:a16="http://schemas.microsoft.com/office/drawing/2014/main" id="{6F64684D-3C0C-DC96-A037-2F8A854968CB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6827284" y="2461873"/>
            <a:ext cx="1706400" cy="1354320"/>
          </a:xfrm>
          <a:prstGeom prst="rect">
            <a:avLst/>
          </a:prstGeom>
          <a:ln w="0">
            <a:noFill/>
          </a:ln>
        </p:spPr>
      </p:pic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5DDC8931-7404-A4BB-110F-73BF38E8ACC1}"/>
              </a:ext>
            </a:extLst>
          </p:cNvPr>
          <p:cNvCxnSpPr>
            <a:cxnSpLocks/>
          </p:cNvCxnSpPr>
          <p:nvPr/>
        </p:nvCxnSpPr>
        <p:spPr>
          <a:xfrm flipH="1" flipV="1">
            <a:off x="4893972" y="4404575"/>
            <a:ext cx="1545465" cy="8113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4ACB96CB-E1AC-F1FA-4913-BD0BFB2E4D99}"/>
              </a:ext>
            </a:extLst>
          </p:cNvPr>
          <p:cNvSpPr txBox="1"/>
          <p:nvPr/>
        </p:nvSpPr>
        <p:spPr>
          <a:xfrm>
            <a:off x="6890198" y="3940935"/>
            <a:ext cx="3567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id </a:t>
            </a:r>
            <a:r>
              <a:rPr lang="fr-FR" dirty="0">
                <a:cs typeface="Courier New" panose="02070309020205020404" pitchFamily="49" charset="0"/>
              </a:rPr>
              <a:t>n’est pas une string </a:t>
            </a:r>
            <a:r>
              <a:rPr lang="fr-FR" dirty="0"/>
              <a:t> </a:t>
            </a:r>
            <a:endParaRPr lang="fr-FR" i="1" dirty="0"/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EA55EAE3-17B1-84BD-6EF3-4630F5B5EFBC}"/>
              </a:ext>
            </a:extLst>
          </p:cNvPr>
          <p:cNvCxnSpPr>
            <a:cxnSpLocks/>
          </p:cNvCxnSpPr>
          <p:nvPr/>
        </p:nvCxnSpPr>
        <p:spPr>
          <a:xfrm flipH="1">
            <a:off x="4893972" y="4146997"/>
            <a:ext cx="1944710" cy="9659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5A1B2985-F1CF-4486-24CD-F278EAAFD628}"/>
              </a:ext>
            </a:extLst>
          </p:cNvPr>
          <p:cNvSpPr txBox="1"/>
          <p:nvPr/>
        </p:nvSpPr>
        <p:spPr>
          <a:xfrm>
            <a:off x="6604716" y="5471375"/>
            <a:ext cx="3567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On maitrise l’entrée (combien de lignes)</a:t>
            </a:r>
          </a:p>
          <a:p>
            <a:r>
              <a:rPr lang="fr-FR" dirty="0"/>
              <a:t> 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2276893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319032-4A8A-F783-FF11-25218BE212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7B95F61A-D0D1-6603-156A-F0F23A833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3682" y="337181"/>
            <a:ext cx="7543800" cy="914400"/>
          </a:xfrm>
        </p:spPr>
        <p:txBody>
          <a:bodyPr/>
          <a:lstStyle/>
          <a:p>
            <a:r>
              <a:rPr lang="fr-FR" dirty="0"/>
              <a:t>Plan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8CB9B97-2306-746F-4B34-B2D8C9221F15}"/>
              </a:ext>
            </a:extLst>
          </p:cNvPr>
          <p:cNvSpPr/>
          <p:nvPr/>
        </p:nvSpPr>
        <p:spPr>
          <a:xfrm>
            <a:off x="2016862" y="2133893"/>
            <a:ext cx="2391853" cy="426477"/>
          </a:xfrm>
          <a:prstGeom prst="rect">
            <a:avLst/>
          </a:prstGeom>
          <a:solidFill>
            <a:schemeClr val="bg1"/>
          </a:solidFill>
          <a:effectLst>
            <a:glow rad="101600">
              <a:schemeClr val="tx2">
                <a:alpha val="75000"/>
              </a:schemeClr>
            </a:glow>
            <a:outerShdw blurRad="76200" dist="38100" dir="5400000" rotWithShape="0">
              <a:srgbClr val="000000">
                <a:alpha val="6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F6154F2-F751-DC73-0A01-29ABD0AFF2B2}"/>
              </a:ext>
            </a:extLst>
          </p:cNvPr>
          <p:cNvSpPr txBox="1"/>
          <p:nvPr/>
        </p:nvSpPr>
        <p:spPr>
          <a:xfrm>
            <a:off x="2016862" y="1450025"/>
            <a:ext cx="7923695" cy="2238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+mj-lt"/>
              <a:buAutoNum type="alphaUcPeriod"/>
            </a:pPr>
            <a:r>
              <a:rPr lang="fr-FR" dirty="0">
                <a:cs typeface="Courier New"/>
              </a:rPr>
              <a:t> Maitriser ses entrées</a:t>
            </a:r>
          </a:p>
          <a:p>
            <a:pPr marL="342900" indent="-342900">
              <a:lnSpc>
                <a:spcPct val="200000"/>
              </a:lnSpc>
              <a:buFont typeface="+mj-lt"/>
              <a:buAutoNum type="alphaUcPeriod"/>
            </a:pPr>
            <a:r>
              <a:rPr lang="fr-FR" dirty="0">
                <a:cs typeface="Courier New"/>
              </a:rPr>
              <a:t>Faire des tests</a:t>
            </a:r>
          </a:p>
          <a:p>
            <a:pPr marL="342900" indent="-342900">
              <a:lnSpc>
                <a:spcPct val="200000"/>
              </a:lnSpc>
              <a:buFont typeface="+mj-lt"/>
              <a:buAutoNum type="alphaUcPeriod"/>
            </a:pPr>
            <a:r>
              <a:rPr lang="fr-FR" sz="1800" dirty="0"/>
              <a:t>Test par assertion</a:t>
            </a:r>
            <a:endParaRPr lang="fr-FR" dirty="0">
              <a:cs typeface="Courier New"/>
            </a:endParaRPr>
          </a:p>
          <a:p>
            <a:pPr marL="342900" indent="-342900">
              <a:lnSpc>
                <a:spcPct val="200000"/>
              </a:lnSpc>
              <a:buFont typeface="+mj-lt"/>
              <a:buAutoNum type="alphaUcPeriod"/>
            </a:pPr>
            <a:r>
              <a:rPr lang="fr-FR" sz="1800" dirty="0"/>
              <a:t>Test par fichier oracle</a:t>
            </a:r>
            <a:endParaRPr lang="fr-FR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2230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2FDA94-BFCF-E980-8613-4C33ABB10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000000"/>
                </a:solidFill>
                <a:effectLst/>
              </a:rPr>
              <a:t>Tester ses sous-programmes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8F8FFDF-7F5E-7E01-74B3-DF17444EC4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solidFill>
                  <a:srgbClr val="000000"/>
                </a:solidFill>
                <a:effectLst/>
              </a:rPr>
              <a:t>La première qualité d'un programme c'est d'être juste (répondre au besoin du client). </a:t>
            </a:r>
            <a:endParaRPr lang="fr-FR" dirty="0"/>
          </a:p>
        </p:txBody>
      </p:sp>
      <p:sp>
        <p:nvSpPr>
          <p:cNvPr id="4" name="Flèche vers la droite 3">
            <a:extLst>
              <a:ext uri="{FF2B5EF4-FFF2-40B4-BE49-F238E27FC236}">
                <a16:creationId xmlns:a16="http://schemas.microsoft.com/office/drawing/2014/main" id="{9CB4B020-CC31-B6B0-C047-AB1F92ADA538}"/>
              </a:ext>
            </a:extLst>
          </p:cNvPr>
          <p:cNvSpPr/>
          <p:nvPr/>
        </p:nvSpPr>
        <p:spPr>
          <a:xfrm>
            <a:off x="3335242" y="3606604"/>
            <a:ext cx="1458686" cy="50074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DD6B9F9-1E4A-C865-C73F-BB04A25E30D2}"/>
              </a:ext>
            </a:extLst>
          </p:cNvPr>
          <p:cNvSpPr txBox="1"/>
          <p:nvPr/>
        </p:nvSpPr>
        <p:spPr>
          <a:xfrm>
            <a:off x="2329543" y="3701143"/>
            <a:ext cx="97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Entrée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5A90B84-8C7F-C4E3-61CE-E0E343C2F448}"/>
              </a:ext>
            </a:extLst>
          </p:cNvPr>
          <p:cNvSpPr txBox="1"/>
          <p:nvPr/>
        </p:nvSpPr>
        <p:spPr>
          <a:xfrm>
            <a:off x="4974420" y="3734854"/>
            <a:ext cx="97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Sortie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CCEA0F4-7545-5AE9-9D7C-F0DD5753369E}"/>
              </a:ext>
            </a:extLst>
          </p:cNvPr>
          <p:cNvSpPr txBox="1"/>
          <p:nvPr/>
        </p:nvSpPr>
        <p:spPr>
          <a:xfrm>
            <a:off x="1194620" y="4616245"/>
            <a:ext cx="104271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Entrée : connue (ou à construire)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Programme : maitrise du code source (ou pas)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Sortie : Est-elle conforme aux attentes?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dirty="0">
              <a:solidFill>
                <a:srgbClr val="000000"/>
              </a:solidFill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Normalement, ce n'est pas le développeur qui fait les tests, mais le testeur. Dans la pratique, ...</a:t>
            </a:r>
            <a:r>
              <a:rPr kumimoji="0" lang="fr-FR" altLang="fr-F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b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</a:br>
            <a:endParaRPr kumimoji="0" lang="fr-FR" altLang="fr-FR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743AB8BF-447B-8843-480E-39949CDECC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20222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6E6C2E-6E29-9BDB-CD55-1FB61495E8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D23BEC-712B-9F14-6BDF-1A7B3D206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000000"/>
                </a:solidFill>
                <a:effectLst/>
              </a:rPr>
              <a:t>Divers types de tests</a:t>
            </a:r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B9B870A-0A1B-D39B-DFC9-4CEFAF937167}"/>
              </a:ext>
            </a:extLst>
          </p:cNvPr>
          <p:cNvSpPr txBox="1"/>
          <p:nvPr/>
        </p:nvSpPr>
        <p:spPr>
          <a:xfrm>
            <a:off x="1076633" y="2861187"/>
            <a:ext cx="1042711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Tests de justesse : Est-ce la fonction répond aux spécifications demandées</a:t>
            </a:r>
            <a:endParaRPr lang="fr-FR" altLang="fr-FR" dirty="0">
              <a:solidFill>
                <a:srgbClr val="000000"/>
              </a:solidFill>
              <a:latin typeface="Arial Unicode MS" panose="020B0604020202020204" pitchFamily="34" charset="-128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Test de non-</a:t>
            </a:r>
            <a:r>
              <a:rPr kumimoji="0" lang="fr-FR" altLang="fr-FR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regression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 :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altLang="fr-FR" dirty="0">
                <a:solidFill>
                  <a:srgbClr val="000000"/>
                </a:solidFill>
                <a:latin typeface="Arial Unicode MS" panose="020B0604020202020204" pitchFamily="34" charset="-128"/>
              </a:rPr>
              <a:t>O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n a déjà codé une fonction 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f1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 qui a passée les tests de justesse. 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altLang="fr-FR" dirty="0">
                <a:solidFill>
                  <a:srgbClr val="000000"/>
                </a:solidFill>
                <a:latin typeface="Arial Unicode MS" panose="020B0604020202020204" pitchFamily="34" charset="-128"/>
              </a:rPr>
              <a:t>On a fait une autre version de cette fonction, en codant un autre algorithme (on a </a:t>
            </a:r>
            <a:r>
              <a:rPr lang="fr-FR" altLang="fr-FR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f2</a:t>
            </a:r>
            <a:r>
              <a:rPr lang="fr-FR" altLang="fr-FR" dirty="0">
                <a:solidFill>
                  <a:srgbClr val="000000"/>
                </a:solidFill>
                <a:latin typeface="Arial Unicode MS" panose="020B0604020202020204" pitchFamily="34" charset="-128"/>
              </a:rPr>
              <a:t>). 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Comment s’assurer que </a:t>
            </a: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f2</a:t>
            </a: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 répond aux mêmes spécifications que </a:t>
            </a: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f1</a:t>
            </a: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 ? 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fr-FR" altLang="fr-FR" dirty="0">
              <a:solidFill>
                <a:srgbClr val="000000"/>
              </a:solidFill>
              <a:latin typeface="Arial Unicode MS" panose="020B0604020202020204" pitchFamily="34" charset="-128"/>
            </a:endParaRP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kumimoji="0" lang="fr-FR" altLang="fr-FR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 Unicode MS" panose="020B0604020202020204" pitchFamily="34" charset="-128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kumimoji="0" lang="fr-FR" altLang="fr-FR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 Unicode MS" panose="020B0604020202020204" pitchFamily="34" charset="-128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fr-FR" altLang="fr-FR" dirty="0">
              <a:solidFill>
                <a:srgbClr val="000000"/>
              </a:solidFill>
              <a:latin typeface="Arial Unicode MS" panose="020B0604020202020204" pitchFamily="34" charset="-128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Test de performances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altLang="fr-FR" dirty="0">
                <a:solidFill>
                  <a:srgbClr val="000000"/>
                </a:solidFill>
                <a:latin typeface="Arial Unicode MS" panose="020B0604020202020204" pitchFamily="34" charset="-128"/>
              </a:rPr>
              <a:t>Qui de </a:t>
            </a:r>
            <a:r>
              <a:rPr lang="fr-FR" altLang="fr-FR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f1</a:t>
            </a:r>
            <a:r>
              <a:rPr lang="fr-FR" altLang="fr-FR" dirty="0">
                <a:solidFill>
                  <a:srgbClr val="000000"/>
                </a:solidFill>
                <a:latin typeface="Arial Unicode MS" panose="020B0604020202020204" pitchFamily="34" charset="-128"/>
              </a:rPr>
              <a:t> ou </a:t>
            </a:r>
            <a:r>
              <a:rPr lang="fr-FR" altLang="fr-FR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f2</a:t>
            </a:r>
            <a:r>
              <a:rPr lang="fr-FR" altLang="fr-FR" dirty="0">
                <a:solidFill>
                  <a:srgbClr val="000000"/>
                </a:solidFill>
                <a:latin typeface="Arial Unicode MS" panose="020B0604020202020204" pitchFamily="34" charset="-128"/>
              </a:rPr>
              <a:t> est la plus rapide ? Consomme le moins de mémoire ? ….</a:t>
            </a:r>
            <a:endParaRPr kumimoji="0" lang="fr-FR" altLang="fr-FR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dirty="0">
              <a:solidFill>
                <a:srgbClr val="000000"/>
              </a:solidFill>
              <a:latin typeface="Arial Unicode MS" panose="020B0604020202020204" pitchFamily="34" charset="-128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253DCD2A-EA91-98E9-EB44-8ED320A0DE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3" name="Picture 21" descr="C:\Archives\Images\PanneauxRoutiers\SecuriteRoutiere\SmallAutreDanger.gif">
            <a:extLst>
              <a:ext uri="{FF2B5EF4-FFF2-40B4-BE49-F238E27FC236}">
                <a16:creationId xmlns:a16="http://schemas.microsoft.com/office/drawing/2014/main" id="{371B0D7E-F472-D370-7811-E3BBE50977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633" y="4300366"/>
            <a:ext cx="952500" cy="859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88CD32F5-400F-0DFA-2597-08D22729EFCA}"/>
              </a:ext>
            </a:extLst>
          </p:cNvPr>
          <p:cNvSpPr txBox="1"/>
          <p:nvPr/>
        </p:nvSpPr>
        <p:spPr>
          <a:xfrm>
            <a:off x="2009571" y="4441309"/>
            <a:ext cx="7727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Pas d’aléatoire pour ces 2 types de test </a:t>
            </a:r>
          </a:p>
        </p:txBody>
      </p:sp>
    </p:spTree>
    <p:extLst>
      <p:ext uri="{BB962C8B-B14F-4D97-AF65-F5344CB8AC3E}">
        <p14:creationId xmlns:p14="http://schemas.microsoft.com/office/powerpoint/2010/main" val="20493773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E4DD32-A26E-C4FE-AD91-5F5DFF4832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C5548997-2AD9-1DAE-7228-683A75B64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3682" y="337181"/>
            <a:ext cx="7543800" cy="914400"/>
          </a:xfrm>
        </p:spPr>
        <p:txBody>
          <a:bodyPr/>
          <a:lstStyle/>
          <a:p>
            <a:r>
              <a:rPr lang="fr-FR" dirty="0"/>
              <a:t>Plan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C189EAE-9E4A-28B2-13FA-E077B5A54336}"/>
              </a:ext>
            </a:extLst>
          </p:cNvPr>
          <p:cNvSpPr/>
          <p:nvPr/>
        </p:nvSpPr>
        <p:spPr>
          <a:xfrm>
            <a:off x="1974473" y="2728145"/>
            <a:ext cx="2391853" cy="426477"/>
          </a:xfrm>
          <a:prstGeom prst="rect">
            <a:avLst/>
          </a:prstGeom>
          <a:solidFill>
            <a:schemeClr val="bg1"/>
          </a:solidFill>
          <a:effectLst>
            <a:glow rad="101600">
              <a:schemeClr val="tx2">
                <a:alpha val="75000"/>
              </a:schemeClr>
            </a:glow>
            <a:outerShdw blurRad="76200" dist="38100" dir="5400000" rotWithShape="0">
              <a:srgbClr val="000000">
                <a:alpha val="6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C1B938C-9660-434D-5201-ABC6827183C1}"/>
              </a:ext>
            </a:extLst>
          </p:cNvPr>
          <p:cNvSpPr txBox="1"/>
          <p:nvPr/>
        </p:nvSpPr>
        <p:spPr>
          <a:xfrm>
            <a:off x="2016862" y="1450025"/>
            <a:ext cx="7923695" cy="2238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+mj-lt"/>
              <a:buAutoNum type="alphaUcPeriod"/>
            </a:pPr>
            <a:r>
              <a:rPr lang="fr-FR" dirty="0">
                <a:cs typeface="Courier New"/>
              </a:rPr>
              <a:t> Maitriser ses entrées</a:t>
            </a:r>
          </a:p>
          <a:p>
            <a:pPr marL="342900" indent="-342900">
              <a:lnSpc>
                <a:spcPct val="200000"/>
              </a:lnSpc>
              <a:buFont typeface="+mj-lt"/>
              <a:buAutoNum type="alphaUcPeriod"/>
            </a:pPr>
            <a:r>
              <a:rPr lang="fr-FR" dirty="0">
                <a:cs typeface="Courier New"/>
              </a:rPr>
              <a:t>Faire des tests</a:t>
            </a:r>
          </a:p>
          <a:p>
            <a:pPr marL="342900" indent="-342900">
              <a:lnSpc>
                <a:spcPct val="200000"/>
              </a:lnSpc>
              <a:buFont typeface="+mj-lt"/>
              <a:buAutoNum type="alphaUcPeriod"/>
            </a:pPr>
            <a:r>
              <a:rPr lang="fr-FR" sz="1800" dirty="0"/>
              <a:t>Test par assertion</a:t>
            </a:r>
            <a:endParaRPr lang="fr-FR" dirty="0">
              <a:cs typeface="Courier New"/>
            </a:endParaRPr>
          </a:p>
          <a:p>
            <a:pPr marL="342900" indent="-342900">
              <a:lnSpc>
                <a:spcPct val="200000"/>
              </a:lnSpc>
              <a:buFont typeface="+mj-lt"/>
              <a:buAutoNum type="alphaUcPeriod"/>
            </a:pPr>
            <a:r>
              <a:rPr lang="fr-FR" sz="1800" dirty="0"/>
              <a:t>Test par fichier oracle</a:t>
            </a:r>
            <a:endParaRPr lang="fr-FR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5054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9AAE2DC9-3C3D-69C5-29FD-2863097DAE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599A94-99CA-6E77-25C2-5D35339BB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000000"/>
                </a:solidFill>
                <a:effectLst/>
              </a:rPr>
              <a:t>Test par ASSERTION (1)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5B391-EB64-D5D9-1A40-7C6D2BD8BC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>
                <a:solidFill>
                  <a:srgbClr val="000000"/>
                </a:solidFill>
                <a:effectLst/>
              </a:rPr>
              <a:t>bla</a:t>
            </a:r>
            <a:endParaRPr lang="fr-FR" dirty="0"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D567C307-3F72-77B4-E2B7-139C3F152C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21050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44F40B-212C-7CE8-72A2-45C21C57F8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550D13-FCFB-DB06-C51F-A84FCD52E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000000"/>
                </a:solidFill>
                <a:effectLst/>
              </a:rPr>
              <a:t>Test par ASSERTION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7923858-EA47-658A-0AC9-D5AE007C2C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>
                <a:solidFill>
                  <a:srgbClr val="000000"/>
                </a:solidFill>
                <a:effectLst/>
              </a:rPr>
              <a:t>Une assertion c’est un prédicat (fonction qui renvoie un booléen)</a:t>
            </a:r>
          </a:p>
          <a:p>
            <a:r>
              <a:rPr lang="fr-FR" dirty="0">
                <a:solidFill>
                  <a:srgbClr val="000000"/>
                </a:solidFill>
              </a:rPr>
              <a:t>Les différents tests par assertion : </a:t>
            </a:r>
          </a:p>
          <a:p>
            <a:pPr lvl="1"/>
            <a:r>
              <a:rPr lang="fr-FR" dirty="0">
                <a:solidFill>
                  <a:srgbClr val="000000"/>
                </a:solidFill>
              </a:rPr>
              <a:t>Test Rouge – Vert (utilisation de </a:t>
            </a:r>
            <a:r>
              <a:rPr lang="fr-FR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EASY_ASSERT ()</a:t>
            </a:r>
            <a:r>
              <a:rPr lang="fr-FR" dirty="0">
                <a:solidFill>
                  <a:srgbClr val="000000"/>
                </a:solidFill>
              </a:rPr>
              <a:t>);</a:t>
            </a:r>
          </a:p>
          <a:p>
            <a:pPr lvl="1"/>
            <a:r>
              <a:rPr lang="fr-FR" dirty="0">
                <a:solidFill>
                  <a:srgbClr val="000000"/>
                </a:solidFill>
              </a:rPr>
              <a:t>Test Unitaire;</a:t>
            </a:r>
          </a:p>
          <a:p>
            <a:pPr lvl="1"/>
            <a:r>
              <a:rPr lang="fr-FR" dirty="0">
                <a:solidFill>
                  <a:srgbClr val="000000"/>
                </a:solidFill>
              </a:rPr>
              <a:t>Test via </a:t>
            </a:r>
            <a:r>
              <a:rPr lang="fr-FR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assert</a:t>
            </a:r>
            <a:r>
              <a:rPr lang="fr-FR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()</a:t>
            </a:r>
            <a:r>
              <a:rPr lang="fr-FR" dirty="0">
                <a:solidFill>
                  <a:srgbClr val="000000"/>
                </a:solidFill>
              </a:rPr>
              <a:t>;</a:t>
            </a:r>
          </a:p>
          <a:p>
            <a:pPr lvl="1"/>
            <a:r>
              <a:rPr lang="fr-FR" dirty="0">
                <a:solidFill>
                  <a:srgbClr val="000000"/>
                </a:solidFill>
              </a:rPr>
              <a:t>… </a:t>
            </a:r>
          </a:p>
          <a:p>
            <a:r>
              <a:rPr lang="fr-FR" dirty="0" err="1">
                <a:solidFill>
                  <a:srgbClr val="000000"/>
                </a:solidFill>
              </a:rPr>
              <a:t>Exple</a:t>
            </a:r>
            <a:r>
              <a:rPr lang="fr-FR" dirty="0">
                <a:solidFill>
                  <a:srgbClr val="000000"/>
                </a:solidFill>
              </a:rPr>
              <a:t> : </a:t>
            </a:r>
            <a:br>
              <a:rPr lang="fr-FR" dirty="0">
                <a:solidFill>
                  <a:srgbClr val="000000"/>
                </a:solidFill>
              </a:rPr>
            </a:br>
            <a:r>
              <a:rPr lang="fr-FR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declarer</a:t>
            </a:r>
            <a:r>
              <a:rPr lang="fr-FR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 : entier;</a:t>
            </a:r>
            <a:br>
              <a:rPr lang="fr-FR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fr-FR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question (i vaut 0);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2EC738E-1888-3EFA-00FE-DB0EA69B7B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69278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70E37A-EFE5-77BC-18F5-A394CD2957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B489B0-CF1C-5FFF-0A48-04DFA93B3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000000"/>
                </a:solidFill>
                <a:effectLst/>
              </a:rPr>
              <a:t>Test par ASSERTION – rouge/ Vert: en utilisant </a:t>
            </a:r>
            <a:r>
              <a:rPr lang="fr-FR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easy_ASSERT</a:t>
            </a:r>
            <a:endParaRPr lang="fr-FR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7D8710A-86CA-5885-2EA9-D324FDCD47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include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 &lt;</a:t>
            </a:r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</a:rPr>
              <a:t>EasyAssert.h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….</a:t>
            </a:r>
            <a:br>
              <a:rPr lang="fr-FR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fr-FR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fr-FR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i;</a:t>
            </a:r>
            <a:br>
              <a:rPr lang="fr-FR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fr-FR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EASY_ASSERT (i ==0);</a:t>
            </a:r>
            <a:endParaRPr lang="fr-FR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41AF8C02-1F55-3CB3-8B67-B9F2BFF84B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5" name="Image 4" descr="Une image contenant texte, Police, capture d’écran, conception&#10;&#10;Description générée automatiquement">
            <a:extLst>
              <a:ext uri="{FF2B5EF4-FFF2-40B4-BE49-F238E27FC236}">
                <a16:creationId xmlns:a16="http://schemas.microsoft.com/office/drawing/2014/main" id="{CA92A6F0-1BAF-7A38-E76B-3B36A346FB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7916" y="3976757"/>
            <a:ext cx="2032000" cy="812800"/>
          </a:xfrm>
          <a:prstGeom prst="rect">
            <a:avLst/>
          </a:prstGeom>
        </p:spPr>
      </p:pic>
      <p:pic>
        <p:nvPicPr>
          <p:cNvPr id="7" name="Image 6" descr="Une image contenant texte, Police, capture d’écran, conception&#10;&#10;Description générée automatiquement">
            <a:extLst>
              <a:ext uri="{FF2B5EF4-FFF2-40B4-BE49-F238E27FC236}">
                <a16:creationId xmlns:a16="http://schemas.microsoft.com/office/drawing/2014/main" id="{322781E3-3378-A5CC-2E0B-0CF0879BF1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8587" y="3976757"/>
            <a:ext cx="1955800" cy="77470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717FE09A-D465-3D65-803B-9B5E0031F997}"/>
              </a:ext>
            </a:extLst>
          </p:cNvPr>
          <p:cNvSpPr txBox="1"/>
          <p:nvPr/>
        </p:nvSpPr>
        <p:spPr>
          <a:xfrm>
            <a:off x="2387916" y="5122912"/>
            <a:ext cx="79601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Affichage en vert si l’assertion est juste;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Affichage en rouge si l’assertion est fausse;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On continue le programme quelque soit l’affichage;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Pb comment trouver 1 (une) assertion fausse si on a 999 999 assertions justes!  </a:t>
            </a:r>
          </a:p>
        </p:txBody>
      </p:sp>
    </p:spTree>
    <p:extLst>
      <p:ext uri="{BB962C8B-B14F-4D97-AF65-F5344CB8AC3E}">
        <p14:creationId xmlns:p14="http://schemas.microsoft.com/office/powerpoint/2010/main" val="25899977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83A56E-BE22-033C-FFA2-1E034F2542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503F21-67B1-76FB-8CBC-FD466C756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000000"/>
                </a:solidFill>
                <a:effectLst/>
              </a:rPr>
              <a:t>Test par ASSERTION – rouge/ Vert: en utilisant </a:t>
            </a:r>
            <a:r>
              <a:rPr lang="fr-FR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assert</a:t>
            </a:r>
            <a:r>
              <a:rPr lang="fr-FR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()</a:t>
            </a:r>
            <a:endParaRPr lang="fr-FR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8381190-AC2B-1DB9-8F01-B6CE33AFDD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include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 &lt;</a:t>
            </a:r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cassert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….</a:t>
            </a:r>
            <a:br>
              <a:rPr lang="fr-FR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fr-FR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fr-FR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i;</a:t>
            </a:r>
            <a:br>
              <a:rPr lang="fr-FR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fr-FR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assert</a:t>
            </a:r>
            <a:r>
              <a:rPr lang="fr-FR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(i ==0);</a:t>
            </a:r>
            <a:endParaRPr lang="fr-FR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3BFD536F-38C6-918D-D3BA-B94799189F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356131A-2510-87B6-5B9C-929D859001F8}"/>
              </a:ext>
            </a:extLst>
          </p:cNvPr>
          <p:cNvSpPr txBox="1"/>
          <p:nvPr/>
        </p:nvSpPr>
        <p:spPr>
          <a:xfrm>
            <a:off x="2252904" y="4715031"/>
            <a:ext cx="79601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On a un message uniquement si l’assertion est fausse;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On n’a pas de message si l’assertion est vraie (mode silencieux);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Dès qu’une assertion est fausse, le programme s’arrête à l’endroit où il y a une erreur;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Pour comprendre cette erreur il faut lancer le debugger.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4C22C6A-E924-F60E-8E5B-BF704B92E3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7916" y="3935037"/>
            <a:ext cx="4635500" cy="25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9112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6B6427-90C9-BE34-36A6-C8D47E3977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E512F0-004F-78D4-A337-F7F95CEC9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000000"/>
                </a:solidFill>
                <a:effectLst/>
              </a:rPr>
              <a:t>Test ne non régression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58049F6-6E5B-5987-8856-9D3F7E0118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>
                <a:cs typeface="Courier New" panose="02070309020205020404" pitchFamily="49" charset="0"/>
              </a:rPr>
              <a:t>On faire subir à la deuxième fonction, exactement les mêmes tests que ceux de la première fonction </a:t>
            </a:r>
            <a:br>
              <a:rPr lang="fr-FR" dirty="0">
                <a:cs typeface="Courier New" panose="02070309020205020404" pitchFamily="49" charset="0"/>
              </a:rPr>
            </a:br>
            <a:r>
              <a:rPr lang="fr-FR" dirty="0">
                <a:cs typeface="Courier New" panose="02070309020205020404" pitchFamily="49" charset="0"/>
              </a:rPr>
              <a:t>=&gt; copier / coller des tests</a:t>
            </a:r>
            <a:br>
              <a:rPr lang="fr-FR" dirty="0">
                <a:cs typeface="Courier New" panose="02070309020205020404" pitchFamily="49" charset="0"/>
              </a:rPr>
            </a:br>
            <a:r>
              <a:rPr lang="fr-FR" dirty="0">
                <a:cs typeface="Courier New" panose="02070309020205020404" pitchFamily="49" charset="0"/>
              </a:rPr>
              <a:t>=&gt; on remplace l’appel de la 1</a:t>
            </a:r>
            <a:r>
              <a:rPr lang="fr-FR" baseline="30000" dirty="0">
                <a:cs typeface="Courier New" panose="02070309020205020404" pitchFamily="49" charset="0"/>
              </a:rPr>
              <a:t>ère</a:t>
            </a:r>
            <a:r>
              <a:rPr lang="fr-FR" dirty="0">
                <a:cs typeface="Courier New" panose="02070309020205020404" pitchFamily="49" charset="0"/>
              </a:rPr>
              <a:t> fonction par l’appel de la deuxième fonction 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5AE5CEDA-F839-561F-849F-8C30483C1F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4728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893682" y="337181"/>
            <a:ext cx="7543800" cy="914400"/>
          </a:xfrm>
        </p:spPr>
        <p:txBody>
          <a:bodyPr/>
          <a:lstStyle/>
          <a:p>
            <a:r>
              <a:rPr lang="fr-FR" dirty="0"/>
              <a:t>Plan</a:t>
            </a:r>
          </a:p>
        </p:txBody>
      </p:sp>
      <p:sp>
        <p:nvSpPr>
          <p:cNvPr id="2" name="Rectangle 1"/>
          <p:cNvSpPr/>
          <p:nvPr/>
        </p:nvSpPr>
        <p:spPr>
          <a:xfrm>
            <a:off x="2016862" y="1589686"/>
            <a:ext cx="2391853" cy="426477"/>
          </a:xfrm>
          <a:prstGeom prst="rect">
            <a:avLst/>
          </a:prstGeom>
          <a:solidFill>
            <a:schemeClr val="bg1"/>
          </a:solidFill>
          <a:effectLst>
            <a:glow rad="101600">
              <a:schemeClr val="tx2">
                <a:alpha val="75000"/>
              </a:schemeClr>
            </a:glow>
            <a:outerShdw blurRad="76200" dist="38100" dir="5400000" rotWithShape="0">
              <a:srgbClr val="000000">
                <a:alpha val="6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2016862" y="1450025"/>
            <a:ext cx="7923695" cy="2238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+mj-lt"/>
              <a:buAutoNum type="alphaUcPeriod"/>
            </a:pPr>
            <a:r>
              <a:rPr lang="fr-FR" dirty="0">
                <a:cs typeface="Courier New"/>
              </a:rPr>
              <a:t> Maitriser ses entrées</a:t>
            </a:r>
          </a:p>
          <a:p>
            <a:pPr marL="342900" indent="-342900">
              <a:lnSpc>
                <a:spcPct val="200000"/>
              </a:lnSpc>
              <a:buFont typeface="+mj-lt"/>
              <a:buAutoNum type="alphaUcPeriod"/>
            </a:pPr>
            <a:r>
              <a:rPr lang="fr-FR" dirty="0">
                <a:cs typeface="Courier New"/>
              </a:rPr>
              <a:t>Faire des tests</a:t>
            </a:r>
          </a:p>
          <a:p>
            <a:pPr marL="342900" indent="-342900">
              <a:lnSpc>
                <a:spcPct val="200000"/>
              </a:lnSpc>
              <a:buFont typeface="+mj-lt"/>
              <a:buAutoNum type="alphaUcPeriod"/>
            </a:pPr>
            <a:r>
              <a:rPr lang="fr-FR" sz="1800" dirty="0"/>
              <a:t>Test par assertion</a:t>
            </a:r>
            <a:endParaRPr lang="fr-FR" dirty="0">
              <a:cs typeface="Courier New"/>
            </a:endParaRPr>
          </a:p>
          <a:p>
            <a:pPr marL="342900" indent="-342900">
              <a:lnSpc>
                <a:spcPct val="200000"/>
              </a:lnSpc>
              <a:buFont typeface="+mj-lt"/>
              <a:buAutoNum type="alphaUcPeriod"/>
            </a:pPr>
            <a:r>
              <a:rPr lang="fr-FR" sz="1800" dirty="0"/>
              <a:t>Test par fichier oracle</a:t>
            </a:r>
            <a:endParaRPr lang="fr-FR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3901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0CBE46-1AFC-3849-84A4-AADF0D342D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4D70CE14-17CE-0A98-2ADB-40A8699B4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3682" y="337181"/>
            <a:ext cx="7543800" cy="914400"/>
          </a:xfrm>
        </p:spPr>
        <p:txBody>
          <a:bodyPr/>
          <a:lstStyle/>
          <a:p>
            <a:r>
              <a:rPr lang="fr-FR" dirty="0"/>
              <a:t>Plan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C081492-9506-AA8E-DA5A-B2F47B018158}"/>
              </a:ext>
            </a:extLst>
          </p:cNvPr>
          <p:cNvSpPr/>
          <p:nvPr/>
        </p:nvSpPr>
        <p:spPr>
          <a:xfrm>
            <a:off x="2016862" y="3265349"/>
            <a:ext cx="2688362" cy="426477"/>
          </a:xfrm>
          <a:prstGeom prst="rect">
            <a:avLst/>
          </a:prstGeom>
          <a:solidFill>
            <a:schemeClr val="bg1"/>
          </a:solidFill>
          <a:effectLst>
            <a:glow rad="101600">
              <a:schemeClr val="tx2">
                <a:alpha val="75000"/>
              </a:schemeClr>
            </a:glow>
            <a:outerShdw blurRad="76200" dist="38100" dir="5400000" rotWithShape="0">
              <a:srgbClr val="000000">
                <a:alpha val="6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40D7548-A18F-8003-BC09-568746A3684A}"/>
              </a:ext>
            </a:extLst>
          </p:cNvPr>
          <p:cNvSpPr txBox="1"/>
          <p:nvPr/>
        </p:nvSpPr>
        <p:spPr>
          <a:xfrm>
            <a:off x="2016862" y="1450025"/>
            <a:ext cx="7923695" cy="2238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+mj-lt"/>
              <a:buAutoNum type="alphaUcPeriod"/>
            </a:pPr>
            <a:r>
              <a:rPr lang="fr-FR" dirty="0">
                <a:cs typeface="Courier New"/>
              </a:rPr>
              <a:t> Maitriser ses entrées</a:t>
            </a:r>
          </a:p>
          <a:p>
            <a:pPr marL="342900" indent="-342900">
              <a:lnSpc>
                <a:spcPct val="200000"/>
              </a:lnSpc>
              <a:buFont typeface="+mj-lt"/>
              <a:buAutoNum type="alphaUcPeriod"/>
            </a:pPr>
            <a:r>
              <a:rPr lang="fr-FR" dirty="0">
                <a:cs typeface="Courier New"/>
              </a:rPr>
              <a:t>Faire des tests</a:t>
            </a:r>
          </a:p>
          <a:p>
            <a:pPr marL="342900" indent="-342900">
              <a:lnSpc>
                <a:spcPct val="200000"/>
              </a:lnSpc>
              <a:buFont typeface="+mj-lt"/>
              <a:buAutoNum type="alphaUcPeriod"/>
            </a:pPr>
            <a:r>
              <a:rPr lang="fr-FR" sz="1800" dirty="0"/>
              <a:t>Test par assertion</a:t>
            </a:r>
            <a:endParaRPr lang="fr-FR" dirty="0">
              <a:cs typeface="Courier New"/>
            </a:endParaRPr>
          </a:p>
          <a:p>
            <a:pPr marL="342900" indent="-342900">
              <a:lnSpc>
                <a:spcPct val="200000"/>
              </a:lnSpc>
              <a:buFont typeface="+mj-lt"/>
              <a:buAutoNum type="alphaUcPeriod"/>
            </a:pPr>
            <a:r>
              <a:rPr lang="fr-FR" sz="1800" dirty="0"/>
              <a:t>Test par fichier oracle</a:t>
            </a:r>
            <a:endParaRPr lang="fr-FR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1981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E63BD2-6C7E-6A70-984F-A7E79437B5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21FE0F-5891-7492-AB36-8BA30460E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000000"/>
                </a:solidFill>
                <a:effectLst/>
              </a:rPr>
              <a:t>Test via fichier oracle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14521B4-B74C-9732-E1B9-51A677D46B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>
                <a:solidFill>
                  <a:srgbClr val="000000"/>
                </a:solidFill>
              </a:rPr>
              <a:t>S’utilise si on veut un programme</a:t>
            </a:r>
          </a:p>
          <a:p>
            <a:r>
              <a:rPr lang="fr-FR" dirty="0">
                <a:solidFill>
                  <a:srgbClr val="000000"/>
                </a:solidFill>
              </a:rPr>
              <a:t>On écrit dans un fichier texte toutes les entrées d’un utilisateur (</a:t>
            </a:r>
            <a:r>
              <a:rPr lang="fr-FR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entree1.txt</a:t>
            </a:r>
            <a:r>
              <a:rPr lang="fr-FR" dirty="0">
                <a:solidFill>
                  <a:srgbClr val="000000"/>
                </a:solidFill>
              </a:rPr>
              <a:t>);</a:t>
            </a:r>
          </a:p>
          <a:p>
            <a:r>
              <a:rPr lang="fr-FR" dirty="0">
                <a:solidFill>
                  <a:srgbClr val="000000"/>
                </a:solidFill>
              </a:rPr>
              <a:t>On écrit dans un autre fichier texte (aussi appelé fichier oracle) , la sortie console attendue (</a:t>
            </a:r>
            <a:r>
              <a:rPr lang="fr-FR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oracle_entree1.txt</a:t>
            </a:r>
            <a:r>
              <a:rPr lang="fr-FR" dirty="0">
                <a:solidFill>
                  <a:srgbClr val="000000"/>
                </a:solidFill>
              </a:rPr>
              <a:t>);</a:t>
            </a:r>
          </a:p>
          <a:p>
            <a:r>
              <a:rPr lang="fr-FR" dirty="0">
                <a:solidFill>
                  <a:srgbClr val="000000"/>
                </a:solidFill>
              </a:rPr>
              <a:t>On exécute le programme en faisant de la redirection du flux d’entrée et de celui de sortie (</a:t>
            </a:r>
            <a:r>
              <a:rPr lang="fr-FR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sortie1.txt</a:t>
            </a:r>
            <a:r>
              <a:rPr lang="fr-FR" dirty="0">
                <a:solidFill>
                  <a:srgbClr val="000000"/>
                </a:solidFill>
              </a:rPr>
              <a:t>);</a:t>
            </a:r>
          </a:p>
          <a:p>
            <a:r>
              <a:rPr lang="fr-FR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./</a:t>
            </a:r>
            <a:r>
              <a:rPr lang="fr-FR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monPgm</a:t>
            </a:r>
            <a:r>
              <a:rPr lang="fr-FR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 entree1.txt &gt; sortie1.txt</a:t>
            </a:r>
          </a:p>
          <a:p>
            <a:r>
              <a:rPr lang="fr-FR" dirty="0">
                <a:solidFill>
                  <a:srgbClr val="000000"/>
                </a:solidFill>
                <a:cs typeface="Courier New" panose="02070309020205020404" pitchFamily="49" charset="0"/>
              </a:rPr>
              <a:t>On compare si la sortie provoquée par en utilisant le fichier d’entrée est identique au fichier oracle : </a:t>
            </a:r>
            <a:br>
              <a:rPr lang="fr-FR" dirty="0">
                <a:solidFill>
                  <a:srgbClr val="000000"/>
                </a:solidFill>
                <a:cs typeface="Courier New" panose="02070309020205020404" pitchFamily="49" charset="0"/>
              </a:rPr>
            </a:br>
            <a:r>
              <a:rPr lang="fr-FR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diff</a:t>
            </a:r>
            <a:r>
              <a:rPr lang="fr-FR" dirty="0">
                <a:solidFill>
                  <a:srgbClr val="000000"/>
                </a:solidFill>
                <a:cs typeface="Courier New" panose="02070309020205020404" pitchFamily="49" charset="0"/>
              </a:rPr>
              <a:t> </a:t>
            </a:r>
            <a:r>
              <a:rPr lang="fr-FR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sortie1.txt oracle_entree1.txt</a:t>
            </a:r>
          </a:p>
          <a:p>
            <a:r>
              <a:rPr lang="fr-FR" dirty="0">
                <a:solidFill>
                  <a:srgbClr val="000000"/>
                </a:solidFill>
                <a:cs typeface="Courier New" panose="02070309020205020404" pitchFamily="49" charset="0"/>
              </a:rPr>
              <a:t>Si </a:t>
            </a:r>
            <a:r>
              <a:rPr lang="fr-FR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diff</a:t>
            </a:r>
            <a:r>
              <a:rPr lang="fr-FR" dirty="0">
                <a:solidFill>
                  <a:srgbClr val="000000"/>
                </a:solidFill>
                <a:cs typeface="Courier New" panose="02070309020205020404" pitchFamily="49" charset="0"/>
              </a:rPr>
              <a:t> produit quelque chose sur la console, c’est qu’il y a une erreur quelque part!</a:t>
            </a:r>
            <a:endParaRPr lang="fr-FR" dirty="0">
              <a:cs typeface="Courier New" panose="02070309020205020404" pitchFamily="49" charset="0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C58DB910-A709-8F91-34AC-BDF54DDE81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5933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2FDA94-BFCF-E980-8613-4C33ABB10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Maitriser LES ENTREES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973CAB6-C614-FE2A-DAD1-343E35AA375B}"/>
              </a:ext>
            </a:extLst>
          </p:cNvPr>
          <p:cNvSpPr txBox="1"/>
          <p:nvPr/>
        </p:nvSpPr>
        <p:spPr>
          <a:xfrm>
            <a:off x="2343955" y="2537138"/>
            <a:ext cx="3220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Pas de boulettes sur les entrées </a:t>
            </a:r>
          </a:p>
        </p:txBody>
      </p:sp>
      <p:pic>
        <p:nvPicPr>
          <p:cNvPr id="13" name="Image 12" descr="Une image contenant intérieur, mur, Félidés, Chats petite et moyenne taille&#10;&#10;Description générée automatiquement">
            <a:extLst>
              <a:ext uri="{FF2B5EF4-FFF2-40B4-BE49-F238E27FC236}">
                <a16:creationId xmlns:a16="http://schemas.microsoft.com/office/drawing/2014/main" id="{5822CDAC-C12A-49E7-4393-2E023F6FAD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09410" y="3497418"/>
            <a:ext cx="2942823" cy="2207117"/>
          </a:xfrm>
          <a:prstGeom prst="rect">
            <a:avLst/>
          </a:prstGeom>
        </p:spPr>
      </p:pic>
      <p:pic>
        <p:nvPicPr>
          <p:cNvPr id="21" name="Image 20" descr="Une image contenant personne, intérieur, Chats petite et moyenne taille, chat&#10;&#10;Description générée automatiquement">
            <a:extLst>
              <a:ext uri="{FF2B5EF4-FFF2-40B4-BE49-F238E27FC236}">
                <a16:creationId xmlns:a16="http://schemas.microsoft.com/office/drawing/2014/main" id="{33010EB6-CC55-1EFF-8670-3BC58E7C1E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3053" y="3071253"/>
            <a:ext cx="2301025" cy="3068033"/>
          </a:xfrm>
          <a:prstGeom prst="rect">
            <a:avLst/>
          </a:prstGeom>
        </p:spPr>
      </p:pic>
      <p:sp>
        <p:nvSpPr>
          <p:cNvPr id="22" name="Flèche vers la droite 21">
            <a:extLst>
              <a:ext uri="{FF2B5EF4-FFF2-40B4-BE49-F238E27FC236}">
                <a16:creationId xmlns:a16="http://schemas.microsoft.com/office/drawing/2014/main" id="{01E4C8BC-81DD-B080-8310-9147923FCD35}"/>
              </a:ext>
            </a:extLst>
          </p:cNvPr>
          <p:cNvSpPr/>
          <p:nvPr/>
        </p:nvSpPr>
        <p:spPr>
          <a:xfrm>
            <a:off x="6065950" y="3129566"/>
            <a:ext cx="1030309" cy="52803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C71E7C9E-5C2A-19A9-8297-481CB36D7F14}"/>
              </a:ext>
            </a:extLst>
          </p:cNvPr>
          <p:cNvSpPr txBox="1"/>
          <p:nvPr/>
        </p:nvSpPr>
        <p:spPr>
          <a:xfrm>
            <a:off x="7250805" y="3181082"/>
            <a:ext cx="4031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Les chatons n’utiliser pas le clavier</a:t>
            </a:r>
          </a:p>
        </p:txBody>
      </p:sp>
      <p:sp>
        <p:nvSpPr>
          <p:cNvPr id="25" name="Flèche vers la droite 24">
            <a:extLst>
              <a:ext uri="{FF2B5EF4-FFF2-40B4-BE49-F238E27FC236}">
                <a16:creationId xmlns:a16="http://schemas.microsoft.com/office/drawing/2014/main" id="{B119E477-415E-8F46-1A91-C741127B0135}"/>
              </a:ext>
            </a:extLst>
          </p:cNvPr>
          <p:cNvSpPr/>
          <p:nvPr/>
        </p:nvSpPr>
        <p:spPr>
          <a:xfrm>
            <a:off x="6038044" y="3874393"/>
            <a:ext cx="1030309" cy="52803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EC53703B-3F46-522F-DC07-6874CA8B8FC0}"/>
              </a:ext>
            </a:extLst>
          </p:cNvPr>
          <p:cNvSpPr txBox="1"/>
          <p:nvPr/>
        </p:nvSpPr>
        <p:spPr>
          <a:xfrm>
            <a:off x="7119870" y="3977426"/>
            <a:ext cx="453551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Format des données en entrées / par ligne 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Listes des personnes pour qui vous devez voter,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Nom du votant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Prénom du votant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Id du votant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Pour qui cette personne vote …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….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71176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2FDA94-BFCF-E980-8613-4C33ABB10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Maitriser LES ENTREES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973CAB6-C614-FE2A-DAD1-343E35AA375B}"/>
              </a:ext>
            </a:extLst>
          </p:cNvPr>
          <p:cNvSpPr txBox="1"/>
          <p:nvPr/>
        </p:nvSpPr>
        <p:spPr>
          <a:xfrm>
            <a:off x="2343955" y="2537138"/>
            <a:ext cx="3220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Pas de boulettes sur les entrées </a:t>
            </a:r>
          </a:p>
        </p:txBody>
      </p:sp>
      <p:pic>
        <p:nvPicPr>
          <p:cNvPr id="13" name="Image 12" descr="Une image contenant intérieur, mur, Félidés, Chats petite et moyenne taille&#10;&#10;Description générée automatiquement">
            <a:extLst>
              <a:ext uri="{FF2B5EF4-FFF2-40B4-BE49-F238E27FC236}">
                <a16:creationId xmlns:a16="http://schemas.microsoft.com/office/drawing/2014/main" id="{5822CDAC-C12A-49E7-4393-2E023F6FAD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09410" y="3497418"/>
            <a:ext cx="2942823" cy="2207117"/>
          </a:xfrm>
          <a:prstGeom prst="rect">
            <a:avLst/>
          </a:prstGeom>
        </p:spPr>
      </p:pic>
      <p:pic>
        <p:nvPicPr>
          <p:cNvPr id="21" name="Image 20" descr="Une image contenant personne, intérieur, Chats petite et moyenne taille, chat&#10;&#10;Description générée automatiquement">
            <a:extLst>
              <a:ext uri="{FF2B5EF4-FFF2-40B4-BE49-F238E27FC236}">
                <a16:creationId xmlns:a16="http://schemas.microsoft.com/office/drawing/2014/main" id="{33010EB6-CC55-1EFF-8670-3BC58E7C1E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3053" y="3071253"/>
            <a:ext cx="2301025" cy="3068033"/>
          </a:xfrm>
          <a:prstGeom prst="rect">
            <a:avLst/>
          </a:prstGeom>
        </p:spPr>
      </p:pic>
      <p:sp>
        <p:nvSpPr>
          <p:cNvPr id="3" name="Flèche vers la droite 2">
            <a:extLst>
              <a:ext uri="{FF2B5EF4-FFF2-40B4-BE49-F238E27FC236}">
                <a16:creationId xmlns:a16="http://schemas.microsoft.com/office/drawing/2014/main" id="{3C38C746-F318-7FF8-A09C-96DED161BB29}"/>
              </a:ext>
            </a:extLst>
          </p:cNvPr>
          <p:cNvSpPr/>
          <p:nvPr/>
        </p:nvSpPr>
        <p:spPr>
          <a:xfrm>
            <a:off x="5971503" y="3665542"/>
            <a:ext cx="1133341" cy="58083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7C7A5B6-C813-889E-554D-C204370DEF20}"/>
              </a:ext>
            </a:extLst>
          </p:cNvPr>
          <p:cNvSpPr txBox="1"/>
          <p:nvPr/>
        </p:nvSpPr>
        <p:spPr>
          <a:xfrm>
            <a:off x="7104845" y="3794976"/>
            <a:ext cx="40310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Il faut penser à toutes les entrées, et les mettre en « dur » dans  le même fichier d’entrée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4C74771-E9F9-DC36-C658-E1175317EFE7}"/>
              </a:ext>
            </a:extLst>
          </p:cNvPr>
          <p:cNvSpPr txBox="1"/>
          <p:nvPr/>
        </p:nvSpPr>
        <p:spPr>
          <a:xfrm>
            <a:off x="5847008" y="2575775"/>
            <a:ext cx="4675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Un fichier oracle d’entrée c’est : </a:t>
            </a:r>
          </a:p>
        </p:txBody>
      </p:sp>
    </p:spTree>
    <p:extLst>
      <p:ext uri="{BB962C8B-B14F-4D97-AF65-F5344CB8AC3E}">
        <p14:creationId xmlns:p14="http://schemas.microsoft.com/office/powerpoint/2010/main" val="1885266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2FDA94-BFCF-E980-8613-4C33ABB10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Saisir </a:t>
            </a:r>
            <a:r>
              <a:rPr lang="fr-FR" dirty="0" err="1"/>
              <a:t>unE</a:t>
            </a:r>
            <a:r>
              <a:rPr lang="fr-FR" dirty="0"/>
              <a:t> String</a:t>
            </a:r>
          </a:p>
        </p:txBody>
      </p:sp>
      <p:pic>
        <p:nvPicPr>
          <p:cNvPr id="5" name="Picture 21" descr="C:\Archives\Images\PanneauxRoutiers\SecuriteRoutiere\SmallAutreDanger.gif">
            <a:extLst>
              <a:ext uri="{FF2B5EF4-FFF2-40B4-BE49-F238E27FC236}">
                <a16:creationId xmlns:a16="http://schemas.microsoft.com/office/drawing/2014/main" id="{BC9A786E-6984-90BF-D5F6-7E0A17A5FF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71" y="2496113"/>
            <a:ext cx="952500" cy="859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9CCA488A-A526-206C-C7BF-27A194BA9853}"/>
              </a:ext>
            </a:extLst>
          </p:cNvPr>
          <p:cNvSpPr txBox="1"/>
          <p:nvPr/>
        </p:nvSpPr>
        <p:spPr>
          <a:xfrm>
            <a:off x="1957589" y="2704563"/>
            <a:ext cx="7727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Pas de boulette </a:t>
            </a:r>
          </a:p>
        </p:txBody>
      </p:sp>
      <p:pic>
        <p:nvPicPr>
          <p:cNvPr id="8" name="Image 7" descr="Une image contenant intérieur, mur, Félidés, Chats petite et moyenne taille&#10;&#10;Description générée automatiquement">
            <a:extLst>
              <a:ext uri="{FF2B5EF4-FFF2-40B4-BE49-F238E27FC236}">
                <a16:creationId xmlns:a16="http://schemas.microsoft.com/office/drawing/2014/main" id="{AB918DD0-C950-B61A-1DCF-69B9F804D2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882165" y="2853474"/>
            <a:ext cx="2942823" cy="2207117"/>
          </a:xfrm>
          <a:prstGeom prst="rect">
            <a:avLst/>
          </a:prstGeom>
        </p:spPr>
      </p:pic>
      <p:pic>
        <p:nvPicPr>
          <p:cNvPr id="9" name="Image 8" descr="Une image contenant personne, intérieur, Chats petite et moyenne taille, chat&#10;&#10;Description générée automatiquement">
            <a:extLst>
              <a:ext uri="{FF2B5EF4-FFF2-40B4-BE49-F238E27FC236}">
                <a16:creationId xmlns:a16="http://schemas.microsoft.com/office/drawing/2014/main" id="{C003F791-8409-3C44-CDFE-9A03893BAA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5808" y="2427309"/>
            <a:ext cx="2301025" cy="3068033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7BD296D3-7FA3-1862-1DBF-0F53757C0623}"/>
              </a:ext>
            </a:extLst>
          </p:cNvPr>
          <p:cNvSpPr txBox="1"/>
          <p:nvPr/>
        </p:nvSpPr>
        <p:spPr>
          <a:xfrm>
            <a:off x="785611" y="3644721"/>
            <a:ext cx="4224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string </a:t>
            </a:r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getline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</a:rPr>
              <a:t>cin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854311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2FDA94-BFCF-E980-8613-4C33ABB10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Saisir </a:t>
            </a:r>
            <a:r>
              <a:rPr lang="fr-FR" dirty="0" err="1"/>
              <a:t>unE</a:t>
            </a:r>
            <a:r>
              <a:rPr lang="fr-FR" dirty="0"/>
              <a:t> String – boulette </a:t>
            </a:r>
          </a:p>
        </p:txBody>
      </p:sp>
      <p:pic>
        <p:nvPicPr>
          <p:cNvPr id="5" name="Picture 21" descr="C:\Archives\Images\PanneauxRoutiers\SecuriteRoutiere\SmallAutreDanger.gif">
            <a:extLst>
              <a:ext uri="{FF2B5EF4-FFF2-40B4-BE49-F238E27FC236}">
                <a16:creationId xmlns:a16="http://schemas.microsoft.com/office/drawing/2014/main" id="{BC9A786E-6984-90BF-D5F6-7E0A17A5FF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71" y="2496113"/>
            <a:ext cx="952500" cy="859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9CCA488A-A526-206C-C7BF-27A194BA9853}"/>
              </a:ext>
            </a:extLst>
          </p:cNvPr>
          <p:cNvSpPr txBox="1"/>
          <p:nvPr/>
        </p:nvSpPr>
        <p:spPr>
          <a:xfrm>
            <a:off x="1957589" y="2704563"/>
            <a:ext cx="7727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Pas de boulette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BD296D3-7FA3-1862-1DBF-0F53757C0623}"/>
              </a:ext>
            </a:extLst>
          </p:cNvPr>
          <p:cNvSpPr txBox="1"/>
          <p:nvPr/>
        </p:nvSpPr>
        <p:spPr>
          <a:xfrm>
            <a:off x="785611" y="3644721"/>
            <a:ext cx="4224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string </a:t>
            </a:r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</a:rPr>
              <a:t>cin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 &gt;&gt; </a:t>
            </a:r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pic>
        <p:nvPicPr>
          <p:cNvPr id="3" name="Image 10">
            <a:extLst>
              <a:ext uri="{FF2B5EF4-FFF2-40B4-BE49-F238E27FC236}">
                <a16:creationId xmlns:a16="http://schemas.microsoft.com/office/drawing/2014/main" id="{6F64684D-3C0C-DC96-A037-2F8A854968CB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6827284" y="2461873"/>
            <a:ext cx="1706400" cy="1354320"/>
          </a:xfrm>
          <a:prstGeom prst="rect">
            <a:avLst/>
          </a:prstGeom>
          <a:ln w="0">
            <a:noFill/>
          </a:ln>
        </p:spPr>
      </p:pic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5DDC8931-7404-A4BB-110F-73BF38E8ACC1}"/>
              </a:ext>
            </a:extLst>
          </p:cNvPr>
          <p:cNvCxnSpPr>
            <a:cxnSpLocks/>
            <a:endCxn id="10" idx="2"/>
          </p:cNvCxnSpPr>
          <p:nvPr/>
        </p:nvCxnSpPr>
        <p:spPr>
          <a:xfrm flipH="1" flipV="1">
            <a:off x="2897747" y="4291052"/>
            <a:ext cx="1777284" cy="2938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4ACB96CB-E1AC-F1FA-4913-BD0BFB2E4D99}"/>
              </a:ext>
            </a:extLst>
          </p:cNvPr>
          <p:cNvSpPr txBox="1"/>
          <p:nvPr/>
        </p:nvSpPr>
        <p:spPr>
          <a:xfrm>
            <a:off x="4868214" y="4327301"/>
            <a:ext cx="3567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On ne peut pas extraire de mot </a:t>
            </a:r>
            <a:r>
              <a:rPr lang="fr-FR" i="1" dirty="0"/>
              <a:t>séparé par un espace </a:t>
            </a:r>
          </a:p>
        </p:txBody>
      </p:sp>
      <p:pic>
        <p:nvPicPr>
          <p:cNvPr id="16" name="Picture 21" descr="C:\Archives\Images\PanneauxRoutiers\SecuriteRoutiere\SmallAutreDanger.gif">
            <a:extLst>
              <a:ext uri="{FF2B5EF4-FFF2-40B4-BE49-F238E27FC236}">
                <a16:creationId xmlns:a16="http://schemas.microsoft.com/office/drawing/2014/main" id="{07E92218-F74C-0143-4C60-FA5CA5A1F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5097" y="5250047"/>
            <a:ext cx="952500" cy="859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788C201E-E85D-F5E9-3EF6-23E4E3AB8133}"/>
              </a:ext>
            </a:extLst>
          </p:cNvPr>
          <p:cNvSpPr txBox="1"/>
          <p:nvPr/>
        </p:nvSpPr>
        <p:spPr>
          <a:xfrm>
            <a:off x="8332630" y="5151552"/>
            <a:ext cx="77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Démo</a:t>
            </a:r>
          </a:p>
        </p:txBody>
      </p:sp>
    </p:spTree>
    <p:extLst>
      <p:ext uri="{BB962C8B-B14F-4D97-AF65-F5344CB8AC3E}">
        <p14:creationId xmlns:p14="http://schemas.microsoft.com/office/powerpoint/2010/main" val="3096681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2FDA94-BFCF-E980-8613-4C33ABB10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Saisir </a:t>
            </a:r>
            <a:r>
              <a:rPr lang="fr-FR" dirty="0" err="1"/>
              <a:t>unE</a:t>
            </a:r>
            <a:r>
              <a:rPr lang="fr-FR" dirty="0"/>
              <a:t> String – boulette </a:t>
            </a:r>
          </a:p>
        </p:txBody>
      </p:sp>
      <p:pic>
        <p:nvPicPr>
          <p:cNvPr id="5" name="Picture 21" descr="C:\Archives\Images\PanneauxRoutiers\SecuriteRoutiere\SmallAutreDanger.gif">
            <a:extLst>
              <a:ext uri="{FF2B5EF4-FFF2-40B4-BE49-F238E27FC236}">
                <a16:creationId xmlns:a16="http://schemas.microsoft.com/office/drawing/2014/main" id="{BC9A786E-6984-90BF-D5F6-7E0A17A5FF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71" y="2496113"/>
            <a:ext cx="952500" cy="859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9CCA488A-A526-206C-C7BF-27A194BA9853}"/>
              </a:ext>
            </a:extLst>
          </p:cNvPr>
          <p:cNvSpPr txBox="1"/>
          <p:nvPr/>
        </p:nvSpPr>
        <p:spPr>
          <a:xfrm>
            <a:off x="1957589" y="2704563"/>
            <a:ext cx="7727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Pas de boulette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BD296D3-7FA3-1862-1DBF-0F53757C0623}"/>
              </a:ext>
            </a:extLst>
          </p:cNvPr>
          <p:cNvSpPr txBox="1"/>
          <p:nvPr/>
        </p:nvSpPr>
        <p:spPr>
          <a:xfrm>
            <a:off x="785611" y="3644721"/>
            <a:ext cx="4224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string </a:t>
            </a:r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getline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</a:rPr>
              <a:t>cin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</p:txBody>
      </p:sp>
      <p:pic>
        <p:nvPicPr>
          <p:cNvPr id="3" name="Image 10">
            <a:extLst>
              <a:ext uri="{FF2B5EF4-FFF2-40B4-BE49-F238E27FC236}">
                <a16:creationId xmlns:a16="http://schemas.microsoft.com/office/drawing/2014/main" id="{6F64684D-3C0C-DC96-A037-2F8A854968CB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6827284" y="2461873"/>
            <a:ext cx="1706400" cy="1354320"/>
          </a:xfrm>
          <a:prstGeom prst="rect">
            <a:avLst/>
          </a:prstGeom>
          <a:ln w="0">
            <a:noFill/>
          </a:ln>
        </p:spPr>
      </p:pic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5DDC8931-7404-A4BB-110F-73BF38E8ACC1}"/>
              </a:ext>
            </a:extLst>
          </p:cNvPr>
          <p:cNvCxnSpPr>
            <a:cxnSpLocks/>
            <a:endCxn id="10" idx="2"/>
          </p:cNvCxnSpPr>
          <p:nvPr/>
        </p:nvCxnSpPr>
        <p:spPr>
          <a:xfrm flipH="1" flipV="1">
            <a:off x="2897747" y="4291052"/>
            <a:ext cx="1777284" cy="2938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4ACB96CB-E1AC-F1FA-4913-BD0BFB2E4D99}"/>
              </a:ext>
            </a:extLst>
          </p:cNvPr>
          <p:cNvSpPr txBox="1"/>
          <p:nvPr/>
        </p:nvSpPr>
        <p:spPr>
          <a:xfrm>
            <a:off x="4868214" y="4327301"/>
            <a:ext cx="3567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Là c’est bon</a:t>
            </a:r>
            <a:endParaRPr lang="fr-FR" i="1" dirty="0"/>
          </a:p>
        </p:txBody>
      </p:sp>
      <p:pic>
        <p:nvPicPr>
          <p:cNvPr id="4" name="Picture 21" descr="C:\Archives\Images\PanneauxRoutiers\SecuriteRoutiere\SmallAutreDanger.gif">
            <a:extLst>
              <a:ext uri="{FF2B5EF4-FFF2-40B4-BE49-F238E27FC236}">
                <a16:creationId xmlns:a16="http://schemas.microsoft.com/office/drawing/2014/main" id="{788A48C4-63DB-2A9F-C5D8-14AB931EE1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391" y="5043983"/>
            <a:ext cx="952500" cy="859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DBA943BB-881C-5029-1AE7-56325EEE44BE}"/>
              </a:ext>
            </a:extLst>
          </p:cNvPr>
          <p:cNvSpPr txBox="1"/>
          <p:nvPr/>
        </p:nvSpPr>
        <p:spPr>
          <a:xfrm>
            <a:off x="6812924" y="4945488"/>
            <a:ext cx="77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Démo</a:t>
            </a:r>
          </a:p>
        </p:txBody>
      </p:sp>
    </p:spTree>
    <p:extLst>
      <p:ext uri="{BB962C8B-B14F-4D97-AF65-F5344CB8AC3E}">
        <p14:creationId xmlns:p14="http://schemas.microsoft.com/office/powerpoint/2010/main" val="3249376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2FDA94-BFCF-E980-8613-4C33ABB10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Lecture d’une ligne d’un fichier texte</a:t>
            </a:r>
          </a:p>
        </p:txBody>
      </p:sp>
      <p:pic>
        <p:nvPicPr>
          <p:cNvPr id="5" name="Picture 21" descr="C:\Archives\Images\PanneauxRoutiers\SecuriteRoutiere\SmallAutreDanger.gif">
            <a:extLst>
              <a:ext uri="{FF2B5EF4-FFF2-40B4-BE49-F238E27FC236}">
                <a16:creationId xmlns:a16="http://schemas.microsoft.com/office/drawing/2014/main" id="{BC9A786E-6984-90BF-D5F6-7E0A17A5FF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71" y="2496113"/>
            <a:ext cx="952500" cy="859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9CCA488A-A526-206C-C7BF-27A194BA9853}"/>
              </a:ext>
            </a:extLst>
          </p:cNvPr>
          <p:cNvSpPr txBox="1"/>
          <p:nvPr/>
        </p:nvSpPr>
        <p:spPr>
          <a:xfrm>
            <a:off x="1957589" y="2704563"/>
            <a:ext cx="7727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Pas de boulette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BD296D3-7FA3-1862-1DBF-0F53757C0623}"/>
              </a:ext>
            </a:extLst>
          </p:cNvPr>
          <p:cNvSpPr txBox="1"/>
          <p:nvPr/>
        </p:nvSpPr>
        <p:spPr>
          <a:xfrm>
            <a:off x="785611" y="3644721"/>
            <a:ext cx="4224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./</a:t>
            </a:r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monProjet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 &lt; </a:t>
            </a:r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fic.txt</a:t>
            </a:r>
            <a:endParaRPr lang="fr-FR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3" name="Image 10">
            <a:extLst>
              <a:ext uri="{FF2B5EF4-FFF2-40B4-BE49-F238E27FC236}">
                <a16:creationId xmlns:a16="http://schemas.microsoft.com/office/drawing/2014/main" id="{6F64684D-3C0C-DC96-A037-2F8A854968CB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6827284" y="2461873"/>
            <a:ext cx="1706400" cy="1354320"/>
          </a:xfrm>
          <a:prstGeom prst="rect">
            <a:avLst/>
          </a:prstGeom>
          <a:ln w="0">
            <a:noFill/>
          </a:ln>
        </p:spPr>
      </p:pic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5DDC8931-7404-A4BB-110F-73BF38E8ACC1}"/>
              </a:ext>
            </a:extLst>
          </p:cNvPr>
          <p:cNvCxnSpPr>
            <a:cxnSpLocks/>
            <a:endCxn id="10" idx="2"/>
          </p:cNvCxnSpPr>
          <p:nvPr/>
        </p:nvCxnSpPr>
        <p:spPr>
          <a:xfrm flipH="1" flipV="1">
            <a:off x="2897747" y="4014053"/>
            <a:ext cx="1777284" cy="5708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4ACB96CB-E1AC-F1FA-4913-BD0BFB2E4D99}"/>
              </a:ext>
            </a:extLst>
          </p:cNvPr>
          <p:cNvSpPr txBox="1"/>
          <p:nvPr/>
        </p:nvSpPr>
        <p:spPr>
          <a:xfrm>
            <a:off x="4868214" y="4327301"/>
            <a:ext cx="3567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On maitrise l’entrée </a:t>
            </a:r>
            <a:endParaRPr lang="fr-FR" i="1" dirty="0"/>
          </a:p>
        </p:txBody>
      </p:sp>
      <p:pic>
        <p:nvPicPr>
          <p:cNvPr id="4" name="Picture 21" descr="C:\Archives\Images\PanneauxRoutiers\SecuriteRoutiere\SmallAutreDanger.gif">
            <a:extLst>
              <a:ext uri="{FF2B5EF4-FFF2-40B4-BE49-F238E27FC236}">
                <a16:creationId xmlns:a16="http://schemas.microsoft.com/office/drawing/2014/main" id="{D37F7FC8-55CA-F0D3-8C07-D9669A4CC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391" y="5043983"/>
            <a:ext cx="952500" cy="859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788E1B50-C87C-DB9B-C6C9-C6489D0C4263}"/>
              </a:ext>
            </a:extLst>
          </p:cNvPr>
          <p:cNvSpPr txBox="1"/>
          <p:nvPr/>
        </p:nvSpPr>
        <p:spPr>
          <a:xfrm>
            <a:off x="6812924" y="4945488"/>
            <a:ext cx="77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Démo</a:t>
            </a:r>
          </a:p>
        </p:txBody>
      </p:sp>
    </p:spTree>
    <p:extLst>
      <p:ext uri="{BB962C8B-B14F-4D97-AF65-F5344CB8AC3E}">
        <p14:creationId xmlns:p14="http://schemas.microsoft.com/office/powerpoint/2010/main" val="1905498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14581A-778B-EA40-3D1D-CAAEFBD843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D69A70-1C71-6BCA-0289-C7206D870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Lecture d’un fichier texte</a:t>
            </a:r>
          </a:p>
        </p:txBody>
      </p:sp>
      <p:pic>
        <p:nvPicPr>
          <p:cNvPr id="5" name="Picture 21" descr="C:\Archives\Images\PanneauxRoutiers\SecuriteRoutiere\SmallAutreDanger.gif">
            <a:extLst>
              <a:ext uri="{FF2B5EF4-FFF2-40B4-BE49-F238E27FC236}">
                <a16:creationId xmlns:a16="http://schemas.microsoft.com/office/drawing/2014/main" id="{25B8D7B9-B22D-23DD-C676-EDB6DA203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71" y="2496113"/>
            <a:ext cx="952500" cy="859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CC4B32E5-950A-AD97-3E6F-A5C54D1F4710}"/>
              </a:ext>
            </a:extLst>
          </p:cNvPr>
          <p:cNvSpPr txBox="1"/>
          <p:nvPr/>
        </p:nvSpPr>
        <p:spPr>
          <a:xfrm>
            <a:off x="1957589" y="2704563"/>
            <a:ext cx="7727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Pas de boulette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D217732-0069-ECA4-FDC7-23A2B73AD7CE}"/>
              </a:ext>
            </a:extLst>
          </p:cNvPr>
          <p:cNvSpPr txBox="1"/>
          <p:nvPr/>
        </p:nvSpPr>
        <p:spPr>
          <a:xfrm>
            <a:off x="785611" y="3644721"/>
            <a:ext cx="4224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./</a:t>
            </a:r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monProjet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 &lt; </a:t>
            </a:r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fic.txt</a:t>
            </a:r>
            <a:endParaRPr lang="fr-FR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3" name="Image 10">
            <a:extLst>
              <a:ext uri="{FF2B5EF4-FFF2-40B4-BE49-F238E27FC236}">
                <a16:creationId xmlns:a16="http://schemas.microsoft.com/office/drawing/2014/main" id="{D8E113E0-91BD-F776-A87D-D510A0765C24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6827284" y="2461873"/>
            <a:ext cx="1706400" cy="1354320"/>
          </a:xfrm>
          <a:prstGeom prst="rect">
            <a:avLst/>
          </a:prstGeom>
          <a:ln w="0">
            <a:noFill/>
          </a:ln>
        </p:spPr>
      </p:pic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91D387C3-9655-D735-2836-553CE92E06F5}"/>
              </a:ext>
            </a:extLst>
          </p:cNvPr>
          <p:cNvCxnSpPr>
            <a:cxnSpLocks/>
            <a:endCxn id="10" idx="2"/>
          </p:cNvCxnSpPr>
          <p:nvPr/>
        </p:nvCxnSpPr>
        <p:spPr>
          <a:xfrm flipH="1" flipV="1">
            <a:off x="2897747" y="4014053"/>
            <a:ext cx="1777284" cy="5708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02FFEB9A-697A-832D-2FDE-BCC85ED8A4D6}"/>
              </a:ext>
            </a:extLst>
          </p:cNvPr>
          <p:cNvSpPr txBox="1"/>
          <p:nvPr/>
        </p:nvSpPr>
        <p:spPr>
          <a:xfrm>
            <a:off x="4868214" y="4327301"/>
            <a:ext cx="3567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On maitrise l’entrée </a:t>
            </a:r>
            <a:endParaRPr lang="fr-FR" i="1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532BB58-6AB3-C53A-7F5A-A5265E499090}"/>
              </a:ext>
            </a:extLst>
          </p:cNvPr>
          <p:cNvSpPr txBox="1"/>
          <p:nvPr/>
        </p:nvSpPr>
        <p:spPr>
          <a:xfrm>
            <a:off x="785611" y="4968750"/>
            <a:ext cx="68982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for (string ligne; </a:t>
            </a:r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getline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</a:rPr>
              <a:t>cin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, ligne); ) {</a:t>
            </a:r>
          </a:p>
          <a:p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	cout &lt;&lt; ligne &lt;&lt; </a:t>
            </a:r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;	</a:t>
            </a:r>
          </a:p>
          <a:p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fr-F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fr-FR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438870"/>
      </p:ext>
    </p:extLst>
  </p:cSld>
  <p:clrMapOvr>
    <a:masterClrMapping/>
  </p:clrMapOvr>
</p:sld>
</file>

<file path=ppt/theme/theme1.xml><?xml version="1.0" encoding="utf-8"?>
<a:theme xmlns:a="http://schemas.openxmlformats.org/drawingml/2006/main" name="Colis">
  <a:themeElements>
    <a:clrScheme name="Colis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Colis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olis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1284</TotalTime>
  <Words>884</Words>
  <Application>Microsoft Macintosh PowerPoint</Application>
  <PresentationFormat>Grand écran</PresentationFormat>
  <Paragraphs>133</Paragraphs>
  <Slides>21</Slides>
  <Notes>0</Notes>
  <HiddenSlides>1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8" baseType="lpstr">
      <vt:lpstr>Arial Unicode MS</vt:lpstr>
      <vt:lpstr>Arial</vt:lpstr>
      <vt:lpstr>Calibri</vt:lpstr>
      <vt:lpstr>Courier New</vt:lpstr>
      <vt:lpstr>Gill Sans MT</vt:lpstr>
      <vt:lpstr>Palatino Linotype</vt:lpstr>
      <vt:lpstr>Colis</vt:lpstr>
      <vt:lpstr>R101-amphi07_2024 faire des tests</vt:lpstr>
      <vt:lpstr>Plan</vt:lpstr>
      <vt:lpstr>Maitriser LES ENTREES</vt:lpstr>
      <vt:lpstr>Maitriser LES ENTREES</vt:lpstr>
      <vt:lpstr>Saisir unE String</vt:lpstr>
      <vt:lpstr>Saisir unE String – boulette </vt:lpstr>
      <vt:lpstr>Saisir unE String – boulette </vt:lpstr>
      <vt:lpstr>Lecture d’une ligne d’un fichier texte</vt:lpstr>
      <vt:lpstr>Lecture d’un fichier texte</vt:lpstr>
      <vt:lpstr>Problèmes avec la SAE 1.02</vt:lpstr>
      <vt:lpstr>Plan</vt:lpstr>
      <vt:lpstr>Tester ses sous-programmes</vt:lpstr>
      <vt:lpstr>Divers types de tests</vt:lpstr>
      <vt:lpstr>Plan</vt:lpstr>
      <vt:lpstr>Test par ASSERTION (1)</vt:lpstr>
      <vt:lpstr>Test par ASSERTION</vt:lpstr>
      <vt:lpstr>Test par ASSERTION – rouge/ Vert: en utilisant easy_ASSERT</vt:lpstr>
      <vt:lpstr>Test par ASSERTION – rouge/ Vert: en utilisant assert ()</vt:lpstr>
      <vt:lpstr>Test ne non régression</vt:lpstr>
      <vt:lpstr>Plan</vt:lpstr>
      <vt:lpstr>Test via fichier oracle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 dE Remise a niveau (1)</dc:title>
  <dc:creator>CASALI Alain</dc:creator>
  <cp:lastModifiedBy>CASALI Alain</cp:lastModifiedBy>
  <cp:revision>5</cp:revision>
  <dcterms:created xsi:type="dcterms:W3CDTF">2023-10-02T11:27:47Z</dcterms:created>
  <dcterms:modified xsi:type="dcterms:W3CDTF">2024-10-14T10:51:30Z</dcterms:modified>
</cp:coreProperties>
</file>