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75" r:id="rId23"/>
    <p:sldId id="276" r:id="rId24"/>
    <p:sldId id="288" r:id="rId25"/>
    <p:sldId id="283" r:id="rId26"/>
    <p:sldId id="285" r:id="rId27"/>
    <p:sldId id="289" r:id="rId28"/>
    <p:sldId id="287" r:id="rId29"/>
    <p:sldId id="277" r:id="rId30"/>
    <p:sldId id="279" r:id="rId31"/>
    <p:sldId id="280" r:id="rId32"/>
    <p:sldId id="281" r:id="rId33"/>
    <p:sldId id="282" r:id="rId34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4727"/>
  </p:normalViewPr>
  <p:slideViewPr>
    <p:cSldViewPr snapToGrid="0">
      <p:cViewPr varScale="1">
        <p:scale>
          <a:sx n="89" d="100"/>
          <a:sy n="89" d="100"/>
        </p:scale>
        <p:origin x="392" y="1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 bwMode="auto"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 bwMode="auto"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 bwMode="auto"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 bwMode="auto"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39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39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39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39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 bwMode="auto"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 bwMode="auto"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 bwMode="auto"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 bwMode="auto"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39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39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39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39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39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469760" y="2386800"/>
            <a:ext cx="9252000" cy="1645560"/>
          </a:xfrm>
          <a:prstGeom prst="rect">
            <a:avLst/>
          </a:prstGeom>
        </p:spPr>
        <p:txBody>
          <a:bodyPr lIns="274320" tIns="182880" rIns="274320" bIns="182880" anchor="ctr" anchorCtr="1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3500" b="0" strike="noStrike" cap="all" spc="199">
                <a:solidFill>
                  <a:srgbClr val="262626"/>
                </a:solidFill>
                <a:latin typeface="Gill Sans MT"/>
              </a:rPr>
              <a:t>Modifiez le style du titre</a:t>
            </a:r>
            <a:endParaRPr lang="en-US" sz="3500" b="0" strike="noStrike" spc="-1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 bwMode="auto">
          <a:xfrm>
            <a:off x="7971840" y="6238800"/>
            <a:ext cx="2753280" cy="323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FB7B99A6-BDBF-4E74-871F-8B76FA0016FB}" type="datetime">
              <a:rPr lang="en-US" sz="1000" b="0" strike="noStrike" spc="-1">
                <a:solidFill>
                  <a:srgbClr val="FFFFFF">
                    <a:alpha val="70000"/>
                  </a:srgbClr>
                </a:solidFill>
                <a:latin typeface="Gill Sans MT"/>
              </a:rPr>
              <a:t>2/5/24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 bwMode="auto">
          <a:xfrm>
            <a:off x="1469760" y="6236280"/>
            <a:ext cx="607488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 bwMode="auto">
          <a:xfrm>
            <a:off x="10986720" y="6217920"/>
            <a:ext cx="487200" cy="365400"/>
          </a:xfrm>
          <a:prstGeom prst="rect">
            <a:avLst/>
          </a:prstGeom>
        </p:spPr>
        <p:txBody>
          <a:bodyPr lIns="18360" rIns="1836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fld id="{2CE9D80A-88E6-4ECD-8CC9-4FC08C91C270}" type="slidenum">
              <a:rPr lang="en-US" sz="1100" b="0" strike="noStrike" spc="-1">
                <a:solidFill>
                  <a:srgbClr val="FFFFFF"/>
                </a:solidFill>
                <a:latin typeface="Gill Sans MT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FFFFFF"/>
                </a:solidFill>
                <a:latin typeface="Gill Sans MT"/>
              </a:rPr>
              <a:t>Click to edit the outline text format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FFFFFF"/>
                </a:solidFill>
                <a:latin typeface="Gill Sans MT"/>
              </a:rPr>
              <a:t>Second Outline Level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600" b="0" strike="noStrike" spc="-1">
                <a:solidFill>
                  <a:srgbClr val="FFFFFF"/>
                </a:solidFill>
                <a:latin typeface="Gill Sans MT"/>
              </a:rPr>
              <a:t>Third Outline Level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FFFFFF"/>
                </a:solidFill>
                <a:latin typeface="Gill Sans MT"/>
              </a:rPr>
              <a:t>Fourth Outline Level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FFFFFF"/>
                </a:solidFill>
                <a:latin typeface="Gill Sans MT"/>
              </a:rPr>
              <a:t>Fifth Outline Level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FFFFFF"/>
                </a:solidFill>
                <a:latin typeface="Gill Sans MT"/>
              </a:rPr>
              <a:t>Sixth Outline Level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FFFFFF"/>
                </a:solidFill>
                <a:latin typeface="Gill Sans MT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/>
        <a:buChar char="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 bwMode="auto">
          <a:xfrm>
            <a:off x="7971840" y="6238800"/>
            <a:ext cx="2753280" cy="323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B272DE64-31BB-4D24-935D-1ACDE0BFC0CA}" type="datetime">
              <a:rPr lang="en-US" sz="1000" b="0" strike="noStrike" spc="-1">
                <a:solidFill>
                  <a:srgbClr val="000000">
                    <a:alpha val="70000"/>
                  </a:srgbClr>
                </a:solidFill>
                <a:latin typeface="Gill Sans MT"/>
              </a:rPr>
              <a:t>2/5/24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 bwMode="auto">
          <a:xfrm>
            <a:off x="1469760" y="6236280"/>
            <a:ext cx="607488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fr-FR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 bwMode="auto">
          <a:xfrm>
            <a:off x="10986720" y="6217920"/>
            <a:ext cx="487200" cy="365400"/>
          </a:xfrm>
          <a:prstGeom prst="rect">
            <a:avLst/>
          </a:prstGeom>
        </p:spPr>
        <p:txBody>
          <a:bodyPr lIns="18360" rIns="1836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fld id="{22359346-62B2-4059-8202-6ED8F18C94CE}" type="slidenum">
              <a:rPr lang="en-US" sz="1100" b="0" strike="noStrike" spc="-1">
                <a:solidFill>
                  <a:srgbClr val="FFFFFF"/>
                </a:solidFill>
                <a:latin typeface="Gill Sans MT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Click to edit the title text format</a:t>
            </a:r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262626"/>
                </a:solidFill>
                <a:latin typeface="Gill Sans MT"/>
              </a:rPr>
              <a:t>Click to edit the outline text format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262626"/>
                </a:solidFill>
                <a:latin typeface="Gill Sans MT"/>
              </a:rPr>
              <a:t>Second Outline Level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600" b="0" strike="noStrike" spc="-1">
                <a:solidFill>
                  <a:srgbClr val="262626"/>
                </a:solidFill>
                <a:latin typeface="Gill Sans MT"/>
              </a:rPr>
              <a:t>Third Outline Level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262626"/>
                </a:solidFill>
                <a:latin typeface="Gill Sans MT"/>
              </a:rPr>
              <a:t>Fourth Outline Level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262626"/>
                </a:solidFill>
                <a:latin typeface="Gill Sans MT"/>
              </a:rPr>
              <a:t>Fifth Outline Level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262626"/>
                </a:solidFill>
                <a:latin typeface="Gill Sans MT"/>
              </a:rPr>
              <a:t>Sixth Outline Level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262626"/>
                </a:solidFill>
                <a:latin typeface="Gill Sans MT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/>
        <a:buChar char="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translator" TargetMode="External"/><Relationship Id="rId2" Type="http://schemas.openxmlformats.org/officeDocument/2006/relationships/hyperlink" Target="https://en.wikipedia.org/wiki/Functional_dependenc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blp.org/pid/a/WilliamWardArmstrong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cholar.google.com/scholar?hl=fr&amp;as_sdt=0%2C5&amp;q=William+Ward+Armstrong&amp;btnG=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fr/citations?user=uTN7UoMAAAAJ&amp;hl=fr" TargetMode="External"/><Relationship Id="rId2" Type="http://schemas.openxmlformats.org/officeDocument/2006/relationships/hyperlink" Target="https://dblp.org/pid/42/4726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rmstrong%27s_axioms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osure_operato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attribute-closure-algorithm-and-its-utilization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111.3975.pdf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translator" TargetMode="External"/><Relationship Id="rId2" Type="http://schemas.openxmlformats.org/officeDocument/2006/relationships/hyperlink" Target="https://en.wikipedia.org/wiki/Functional_dependency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translator" TargetMode="External"/><Relationship Id="rId2" Type="http://schemas.openxmlformats.org/officeDocument/2006/relationships/hyperlink" Target="https://en.wikipedia.org/wiki/Functional_dependenc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translator" TargetMode="External"/><Relationship Id="rId2" Type="http://schemas.openxmlformats.org/officeDocument/2006/relationships/hyperlink" Target="https://en.wikipedia.org/wiki/Functional_dependenc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Titre 1"/>
          <p:cNvSpPr txBox="1"/>
          <p:nvPr/>
        </p:nvSpPr>
        <p:spPr bwMode="auto">
          <a:xfrm>
            <a:off x="2626320" y="2386800"/>
            <a:ext cx="6939000" cy="164556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404040"/>
            </a:solidFill>
            <a:miter/>
          </a:ln>
        </p:spPr>
        <p:txBody>
          <a:bodyPr lIns="274320" tIns="182880" rIns="274320" bIns="182880" anchor="ctr" anchorCtr="1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3500" cap="all" spc="199">
                <a:solidFill>
                  <a:srgbClr val="262626"/>
                </a:solidFill>
                <a:latin typeface="Gill Sans MT"/>
              </a:rPr>
              <a:t>R4.03 – </a:t>
            </a:r>
            <a:r>
              <a:rPr lang="fr-FR" sz="3600">
                <a:solidFill>
                  <a:prstClr val="black"/>
                </a:solidFill>
                <a:latin typeface="Arial"/>
              </a:rPr>
              <a:t>Qualité et au-delà du relationnel</a:t>
            </a:r>
            <a:endParaRPr lang="en-US" sz="3500" spc="-1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30" name="Sous-titre 2"/>
          <p:cNvSpPr txBox="1"/>
          <p:nvPr/>
        </p:nvSpPr>
        <p:spPr bwMode="auto">
          <a:xfrm>
            <a:off x="3545400" y="4352400"/>
            <a:ext cx="5100840" cy="1239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z="1900" spc="-1">
                <a:solidFill>
                  <a:srgbClr val="FFFFFF"/>
                </a:solidFill>
                <a:latin typeface="Gill Sans MT"/>
              </a:rPr>
              <a:t>A. Casali</a:t>
            </a:r>
            <a:endParaRPr lang="fr-FR" sz="1900" spc="-1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2362080" y="18288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>
                <a:solidFill>
                  <a:srgbClr val="000000"/>
                </a:solidFill>
                <a:latin typeface="Gill Sans MT"/>
              </a:rPr>
              <a:t>B.1 une Dépendance Fonctionnelle ? </a:t>
            </a:r>
            <a:endParaRPr lang="fr-FR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B. C’est quoi une DF ?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 bwMode="auto">
          <a:xfrm>
            <a:off x="5943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2601687" y="2286000"/>
            <a:ext cx="606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u="sng">
                <a:hlinkClick r:id="rId2" tooltip="https://en.wikipedia.org/wiki/Functional_dependency"/>
              </a:rPr>
              <a:t>Wikipeadia</a:t>
            </a:r>
            <a:r>
              <a:rPr lang="fr-FR"/>
              <a:t> + </a:t>
            </a:r>
            <a:r>
              <a:rPr lang="fr-FR" u="sng">
                <a:hlinkClick r:id="rId3" tooltip="https://www.deepl.com/translator"/>
              </a:rPr>
              <a:t>Deepl</a:t>
            </a:r>
            <a:r>
              <a:rPr lang="fr-FR"/>
              <a:t> </a:t>
            </a:r>
            <a:endParaRPr/>
          </a:p>
        </p:txBody>
      </p:sp>
      <p:pic>
        <p:nvPicPr>
          <p:cNvPr id="3" name="Image 2" descr="Une image contenant texte&#10;&#10;Description générée automatiquemen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98915" y="3157569"/>
            <a:ext cx="7772400" cy="26222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Rectangle 1"/>
          <p:cNvSpPr/>
          <p:nvPr/>
        </p:nvSpPr>
        <p:spPr bwMode="auto">
          <a:xfrm>
            <a:off x="1968072" y="2735472"/>
            <a:ext cx="3628055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33" name="ZoneTexte 3"/>
          <p:cNvSpPr/>
          <p:nvPr/>
        </p:nvSpPr>
        <p:spPr bwMode="auto">
          <a:xfrm>
            <a:off x="2016120" y="1449360"/>
            <a:ext cx="7924320" cy="277744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Gill Sans MT"/>
              </a:rPr>
              <a:t>Dessin</a:t>
            </a:r>
            <a:r>
              <a:rPr lang="fr-FR" sz="1800" spc="-1">
                <a:solidFill>
                  <a:srgbClr val="000000"/>
                </a:solidFill>
                <a:latin typeface="Gill Sans MT"/>
              </a:rPr>
              <a:t>ner l’ensemble des parties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C’est quoi une DF ?</a:t>
            </a:r>
            <a:endParaRPr lang="fr-FR" spc="-1">
              <a:solidFill>
                <a:prstClr val="black"/>
              </a:solidFill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Les axiomes d’Armstrong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Les fermés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pc="-1">
                <a:solidFill>
                  <a:srgbClr val="000000"/>
                </a:solidFill>
                <a:latin typeface="Gill Sans MT"/>
              </a:rPr>
              <a:t>Les couvertures</a:t>
            </a:r>
            <a:endParaRPr lang="fr-FR" sz="1800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2" name="Titre 2"/>
          <p:cNvSpPr txBox="1"/>
          <p:nvPr/>
        </p:nvSpPr>
        <p:spPr bwMode="auto">
          <a:xfrm>
            <a:off x="1893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2600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1621851" y="1621971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>
                <a:solidFill>
                  <a:srgbClr val="000000"/>
                </a:solidFill>
                <a:latin typeface="Gill Sans MT"/>
              </a:rPr>
              <a:t>C.1 Lequel des Armstrong? </a:t>
            </a:r>
            <a:endParaRPr lang="fr-FR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C. Les axiomes d’Armstrong 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 bwMode="auto">
          <a:xfrm>
            <a:off x="5943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3" name="Image 2" descr="Une image contenant texte&#10;&#10;Description générée automatiquement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92490" y="2449285"/>
            <a:ext cx="6456206" cy="4004749"/>
          </a:xfrm>
          <a:prstGeom prst="rect">
            <a:avLst/>
          </a:prstGeom>
        </p:spPr>
      </p:pic>
      <p:cxnSp>
        <p:nvCxnSpPr>
          <p:cNvPr id="7" name="Connecteur droit avec flèche 6"/>
          <p:cNvCxnSpPr>
            <a:cxnSpLocks/>
            <a:stCxn id="12" idx="2"/>
          </p:cNvCxnSpPr>
          <p:nvPr/>
        </p:nvCxnSpPr>
        <p:spPr bwMode="auto">
          <a:xfrm>
            <a:off x="1447800" y="2611789"/>
            <a:ext cx="5856514" cy="74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cxnSpLocks/>
            <a:stCxn id="12" idx="2"/>
          </p:cNvCxnSpPr>
          <p:nvPr/>
        </p:nvCxnSpPr>
        <p:spPr bwMode="auto">
          <a:xfrm>
            <a:off x="1447800" y="2611789"/>
            <a:ext cx="3712029" cy="346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 bwMode="auto">
          <a:xfrm>
            <a:off x="718457" y="2242457"/>
            <a:ext cx="145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Aucun des 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1621851" y="1621971"/>
            <a:ext cx="495252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 dirty="0">
                <a:solidFill>
                  <a:srgbClr val="000000"/>
                </a:solidFill>
                <a:latin typeface="Gill Sans MT"/>
              </a:rPr>
              <a:t>C.2 Le boss c’est lui,</a:t>
            </a:r>
            <a:br>
              <a:rPr lang="fr-FR" sz="2000" spc="-1" dirty="0">
                <a:solidFill>
                  <a:srgbClr val="000000"/>
                </a:solidFill>
                <a:latin typeface="Gill Sans MT"/>
              </a:rPr>
            </a:br>
            <a:r>
              <a:rPr lang="fr-FR" sz="2000" spc="-1" dirty="0">
                <a:solidFill>
                  <a:srgbClr val="000000"/>
                </a:solidFill>
                <a:latin typeface="Gill Sans MT"/>
              </a:rPr>
              <a:t>William </a:t>
            </a:r>
            <a:endParaRPr lang="fr-FR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C. Les axiomes d’Armstrong 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 bwMode="auto">
          <a:xfrm>
            <a:off x="5943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1026" name="Picture 2" descr="Interview with Ward Armstrong&quot; by Ward Armstrong and Michael Rupp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60129" y="1559267"/>
            <a:ext cx="5588000" cy="438658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 bwMode="auto">
          <a:xfrm>
            <a:off x="1814732" y="6302326"/>
            <a:ext cx="882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/>
              <a:t>Sa bibliographie sur </a:t>
            </a:r>
            <a:r>
              <a:rPr lang="fr-FR" u="sng" dirty="0">
                <a:hlinkClick r:id="rId3" tooltip="https://dblp.org/pid/a/WilliamWardArmstrong.html"/>
              </a:rPr>
              <a:t>DBLP</a:t>
            </a:r>
            <a:r>
              <a:rPr lang="fr-FR" dirty="0"/>
              <a:t>, </a:t>
            </a:r>
            <a:r>
              <a:rPr lang="fr-FR" u="sng" dirty="0">
                <a:hlinkClick r:id="rId4" tooltip="https://scholar.google.com/scholar?hl=fr&amp;as_sdt=0%2C5&amp;q=William+Ward+Armstrong&amp;btnG="/>
              </a:rPr>
              <a:t>google scholar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Titre 2"/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 dirty="0">
                <a:solidFill>
                  <a:srgbClr val="000000"/>
                </a:solidFill>
                <a:latin typeface="Gill Sans MT"/>
              </a:rPr>
              <a:t>Z. Notre boss : L. </a:t>
            </a:r>
            <a:r>
              <a:rPr lang="fr-FR" sz="4900" spc="-1" dirty="0" err="1">
                <a:solidFill>
                  <a:srgbClr val="000000"/>
                </a:solidFill>
                <a:latin typeface="Gill Sans MT"/>
              </a:rPr>
              <a:t>Lakhal</a:t>
            </a:r>
            <a:endParaRPr lang="fr-FR" sz="49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 bwMode="auto">
          <a:xfrm>
            <a:off x="5943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1941341" y="4304713"/>
            <a:ext cx="882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/>
              <a:t>Sa bibliographie sur </a:t>
            </a:r>
            <a:r>
              <a:rPr lang="fr-FR" u="sng" dirty="0">
                <a:hlinkClick r:id="rId2" tooltip="https://dblp.org/pid/42/4726.html"/>
              </a:rPr>
              <a:t>DBLP,</a:t>
            </a:r>
            <a:r>
              <a:rPr lang="fr-FR" dirty="0"/>
              <a:t> </a:t>
            </a:r>
            <a:r>
              <a:rPr lang="fr-FR" u="sng" dirty="0">
                <a:hlinkClick r:id="rId3" tooltip="https://scholar.google.fr/citations?user=uTN7UoMAAAAJ&amp;hl=fr"/>
              </a:rPr>
              <a:t>google scholar</a:t>
            </a:r>
            <a:endParaRPr lang="fr-FR" dirty="0"/>
          </a:p>
        </p:txBody>
      </p:sp>
      <p:pic>
        <p:nvPicPr>
          <p:cNvPr id="3" name="Image 2" descr="Une image contenant personne, homme, portant, lunettes de soleil&#10;&#10;Description générée automatiquemen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78737" y="1828799"/>
            <a:ext cx="2156950" cy="21478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1621850" y="1621971"/>
            <a:ext cx="6827205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>
                <a:solidFill>
                  <a:srgbClr val="000000"/>
                </a:solidFill>
                <a:latin typeface="Gill Sans MT"/>
              </a:rPr>
              <a:t>C.3 Vous montrez qu’un de ces les axiomes est faux </a:t>
            </a:r>
            <a:endParaRPr lang="fr-FR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C. Les axiomes d’Armstrong 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122" name="Picture 2" descr="Tirage Euromillions My Million du mardi 24 janvier 2023 (FDJ) : jouer ..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44724" y="2201926"/>
            <a:ext cx="6019800" cy="374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1621851" y="1621971"/>
            <a:ext cx="4952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 dirty="0">
                <a:solidFill>
                  <a:srgbClr val="000000"/>
                </a:solidFill>
                <a:latin typeface="Gill Sans MT"/>
              </a:rPr>
              <a:t>C.4 </a:t>
            </a:r>
            <a:r>
              <a:rPr lang="fr-FR" sz="2000" u="sng" spc="-1" dirty="0">
                <a:solidFill>
                  <a:srgbClr val="000000"/>
                </a:solidFill>
                <a:latin typeface="Gill Sans MT"/>
                <a:hlinkClick r:id="rId2" tooltip="https://en.wikipedia.org/wiki/Armstrong%27s_axioms"/>
              </a:rPr>
              <a:t>Les axiomes d’Armstrong </a:t>
            </a:r>
            <a:endParaRPr lang="fr-FR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C. Les axiomes d’Armstrong 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 bwMode="auto">
          <a:xfrm>
            <a:off x="5943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" name="Flèche vers la droite 2"/>
          <p:cNvSpPr/>
          <p:nvPr/>
        </p:nvSpPr>
        <p:spPr bwMode="auto">
          <a:xfrm>
            <a:off x="2180492" y="2518116"/>
            <a:ext cx="1181686" cy="39389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ZoneTexte 3"/>
          <p:cNvSpPr txBox="1"/>
          <p:nvPr/>
        </p:nvSpPr>
        <p:spPr bwMode="auto">
          <a:xfrm>
            <a:off x="3376245" y="2546252"/>
            <a:ext cx="564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Implication dans une BD - exemple</a:t>
            </a:r>
            <a:endParaRPr/>
          </a:p>
        </p:txBody>
      </p:sp>
      <p:sp>
        <p:nvSpPr>
          <p:cNvPr id="5" name="ZoneTexte 4"/>
          <p:cNvSpPr txBox="1"/>
          <p:nvPr/>
        </p:nvSpPr>
        <p:spPr bwMode="auto">
          <a:xfrm>
            <a:off x="2121408" y="3267456"/>
            <a:ext cx="726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Monter exemple(s) dans le manuel du cours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Rectangle 1"/>
          <p:cNvSpPr/>
          <p:nvPr/>
        </p:nvSpPr>
        <p:spPr bwMode="auto">
          <a:xfrm>
            <a:off x="2041223" y="3235344"/>
            <a:ext cx="1494456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33" name="ZoneTexte 3"/>
          <p:cNvSpPr/>
          <p:nvPr/>
        </p:nvSpPr>
        <p:spPr bwMode="auto">
          <a:xfrm>
            <a:off x="2016120" y="1449360"/>
            <a:ext cx="7924320" cy="277744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Gill Sans MT"/>
              </a:rPr>
              <a:t>Dessin</a:t>
            </a:r>
            <a:r>
              <a:rPr lang="fr-FR" sz="1800" spc="-1">
                <a:solidFill>
                  <a:srgbClr val="000000"/>
                </a:solidFill>
                <a:latin typeface="Gill Sans MT"/>
              </a:rPr>
              <a:t>ner l’ensemble des parties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C’est quoi une DF ?</a:t>
            </a:r>
            <a:endParaRPr lang="fr-FR" spc="-1">
              <a:solidFill>
                <a:prstClr val="black"/>
              </a:solidFill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Les axiomes d’Armstrong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Les fermés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pc="-1">
                <a:solidFill>
                  <a:srgbClr val="000000"/>
                </a:solidFill>
                <a:latin typeface="Gill Sans MT"/>
              </a:rPr>
              <a:t>Les couvertures</a:t>
            </a:r>
            <a:endParaRPr lang="fr-FR" sz="1800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2" name="Titre 2"/>
          <p:cNvSpPr txBox="1"/>
          <p:nvPr/>
        </p:nvSpPr>
        <p:spPr bwMode="auto">
          <a:xfrm>
            <a:off x="1893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2600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1621851" y="1621971"/>
            <a:ext cx="4952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>
                <a:solidFill>
                  <a:srgbClr val="000000"/>
                </a:solidFill>
                <a:latin typeface="Gill Sans MT"/>
              </a:rPr>
              <a:t>D.1 Un système de fermeture, en maths </a:t>
            </a:r>
            <a:endParaRPr lang="fr-FR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D. Les fermés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ext Box 4"/>
          <p:cNvSpPr/>
          <p:nvPr/>
        </p:nvSpPr>
        <p:spPr bwMode="auto">
          <a:xfrm>
            <a:off x="1563236" y="3589103"/>
            <a:ext cx="4952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 dirty="0">
                <a:solidFill>
                  <a:srgbClr val="000000"/>
                </a:solidFill>
                <a:latin typeface="Gill Sans MT"/>
              </a:rPr>
              <a:t>D.2 Théorème</a:t>
            </a:r>
            <a:endParaRPr lang="fr-FR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1674055" y="4178105"/>
            <a:ext cx="948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/>
              <a:t>Soit </a:t>
            </a:r>
            <a:r>
              <a:rPr lang="fr-FR" baseline="30000" dirty="0"/>
              <a:t>+</a:t>
            </a:r>
            <a:r>
              <a:rPr lang="fr-FR" dirty="0"/>
              <a:t> l’opérateur la fonction vérifiant les axiomes </a:t>
            </a:r>
            <a:r>
              <a:rPr lang="fr-FR" sz="1800" spc="-1" dirty="0">
                <a:solidFill>
                  <a:srgbClr val="000000"/>
                </a:solidFill>
                <a:latin typeface="Gill Sans MT"/>
              </a:rPr>
              <a:t>d’Armstrong</a:t>
            </a:r>
            <a:r>
              <a:rPr lang="fr-FR" dirty="0"/>
              <a:t> .</a:t>
            </a:r>
            <a:endParaRPr dirty="0"/>
          </a:p>
          <a:p>
            <a:pPr>
              <a:defRPr/>
            </a:pPr>
            <a:r>
              <a:rPr lang="fr-FR" baseline="30000" dirty="0"/>
              <a:t>+  : </a:t>
            </a:r>
            <a:r>
              <a:rPr lang="fr-FR" dirty="0"/>
              <a:t>P(R) -&gt; P(R) est un opérateur de fermeture en utilisant l’inclusion</a:t>
            </a:r>
            <a:endParaRPr dirty="0"/>
          </a:p>
        </p:txBody>
      </p:sp>
      <p:sp>
        <p:nvSpPr>
          <p:cNvPr id="6" name="Flèche vers la droite 5"/>
          <p:cNvSpPr/>
          <p:nvPr/>
        </p:nvSpPr>
        <p:spPr bwMode="auto">
          <a:xfrm>
            <a:off x="2099838" y="5191915"/>
            <a:ext cx="1181686" cy="39389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3539431" y="5195667"/>
            <a:ext cx="564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C’est yolo j’ai une justification mathématique</a:t>
            </a:r>
            <a:endParaRPr/>
          </a:p>
        </p:txBody>
      </p:sp>
      <p:pic>
        <p:nvPicPr>
          <p:cNvPr id="4098" name="Picture 2" descr="Phil Allely's Wrestling Ramble: WWE DVD Review - D Generation X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437996" y="4783015"/>
            <a:ext cx="1914262" cy="147398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 bwMode="auto">
          <a:xfrm>
            <a:off x="2419643" y="2349305"/>
            <a:ext cx="671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u="sng">
                <a:hlinkClick r:id="rId3" tooltip="https://en.wikipedia.org/wiki/Closure_operator"/>
              </a:rPr>
              <a:t>Closure System</a:t>
            </a:r>
            <a:r>
              <a:rPr lang="fr-FR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1621851" y="1621971"/>
            <a:ext cx="495252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 dirty="0">
                <a:solidFill>
                  <a:srgbClr val="000000"/>
                </a:solidFill>
                <a:latin typeface="Gill Sans MT"/>
              </a:rPr>
              <a:t>D.3 Calcul d’un fermé à partir d’un ensemble de </a:t>
            </a:r>
            <a:r>
              <a:rPr lang="fr-FR" sz="2000" spc="-1" dirty="0" err="1">
                <a:solidFill>
                  <a:srgbClr val="000000"/>
                </a:solidFill>
                <a:latin typeface="Gill Sans MT"/>
              </a:rPr>
              <a:t>DFs</a:t>
            </a:r>
            <a:r>
              <a:rPr lang="fr-FR" sz="2000" spc="-1" dirty="0">
                <a:solidFill>
                  <a:srgbClr val="000000"/>
                </a:solidFill>
                <a:latin typeface="Gill Sans MT"/>
              </a:rPr>
              <a:t> </a:t>
            </a:r>
            <a:endParaRPr lang="fr-FR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D. Les fermés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2036064" y="2365248"/>
            <a:ext cx="740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u="sng">
                <a:hlinkClick r:id="rId2" tooltip="https://www.geeksforgeeks.org/attribute-closure-algorithm-and-its-utilization/"/>
              </a:rPr>
              <a:t>Algorithme par saturation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Titre 2"/>
          <p:cNvSpPr/>
          <p:nvPr/>
        </p:nvSpPr>
        <p:spPr bwMode="auto">
          <a:xfrm>
            <a:off x="2209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49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Gill Sans MT"/>
              </a:rPr>
              <a:t>Z. Laser run &amp; JPO</a:t>
            </a:r>
            <a:endParaRPr lang="fr-FR" sz="4900" b="0" i="0" u="none" strike="noStrike" cap="none" spc="-1">
              <a:ln>
                <a:noFill/>
              </a:ln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 bwMode="auto">
          <a:xfrm>
            <a:off x="5943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48502" y="1499616"/>
            <a:ext cx="1689672" cy="3749040"/>
          </a:xfrm>
          <a:prstGeom prst="rect">
            <a:avLst/>
          </a:prstGeom>
          <a:noFill/>
        </p:spPr>
      </p:pic>
      <p:sp>
        <p:nvSpPr>
          <p:cNvPr id="2" name="Flèche vers la droite 1"/>
          <p:cNvSpPr/>
          <p:nvPr/>
        </p:nvSpPr>
        <p:spPr bwMode="auto">
          <a:xfrm>
            <a:off x="3023616" y="2852928"/>
            <a:ext cx="2328672" cy="76809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2"/>
          <p:cNvSpPr txBox="1"/>
          <p:nvPr/>
        </p:nvSpPr>
        <p:spPr bwMode="auto">
          <a:xfrm>
            <a:off x="1633728" y="1780032"/>
            <a:ext cx="263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Sera-t-elle encore à nous dans 15 jours?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27152C-34DF-8C69-4664-A3F1F396FF0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A139EB-4954-735F-3B82-FB6D0FF1829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Exo</a:t>
            </a:r>
            <a:endParaRPr/>
          </a:p>
        </p:txBody>
      </p:sp>
      <p:pic>
        <p:nvPicPr>
          <p:cNvPr id="6146" name="Picture 2" descr="🤔 Visage En Pleine Réflexion Emoji">
            <a:extLst>
              <a:ext uri="{FF2B5EF4-FFF2-40B4-BE49-F238E27FC236}">
                <a16:creationId xmlns:a16="http://schemas.microsoft.com/office/drawing/2014/main" id="{18AD1DBC-4D1B-2F8D-FF3C-9AD0A224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81400" y="1759351"/>
            <a:ext cx="3116966" cy="3116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90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1621851" y="1621971"/>
            <a:ext cx="4952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 dirty="0">
                <a:solidFill>
                  <a:srgbClr val="000000"/>
                </a:solidFill>
                <a:latin typeface="Gill Sans MT"/>
              </a:rPr>
              <a:t>D.5 Calcul de tous les fermés  - partie #1</a:t>
            </a:r>
            <a:endParaRPr lang="fr-FR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D. Les fermés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2036064" y="2365248"/>
            <a:ext cx="740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u="sng">
                <a:hlinkClick r:id="rId2" tooltip="https://arxiv.org/pdf/1111.3975.pdf"/>
              </a:rPr>
              <a:t>Algorithme next-closure</a:t>
            </a:r>
            <a:endParaRPr lang="fr-FR"/>
          </a:p>
        </p:txBody>
      </p:sp>
      <p:sp>
        <p:nvSpPr>
          <p:cNvPr id="2" name="Flèche vers la droite 1"/>
          <p:cNvSpPr/>
          <p:nvPr/>
        </p:nvSpPr>
        <p:spPr bwMode="auto">
          <a:xfrm>
            <a:off x="1709694" y="3302155"/>
            <a:ext cx="1181686" cy="39389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ZoneTexte 3"/>
          <p:cNvSpPr txBox="1"/>
          <p:nvPr/>
        </p:nvSpPr>
        <p:spPr bwMode="auto">
          <a:xfrm>
            <a:off x="3149287" y="3305907"/>
            <a:ext cx="56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/>
              <a:t>On va faire sans, l’ordre </a:t>
            </a:r>
            <a:r>
              <a:rPr lang="fr-FR" dirty="0" err="1"/>
              <a:t>lectique</a:t>
            </a:r>
            <a:r>
              <a:rPr lang="fr-FR" dirty="0"/>
              <a:t>, on ne maitrise pas </a:t>
            </a:r>
          </a:p>
          <a:p>
            <a:pPr>
              <a:defRPr/>
            </a:pPr>
            <a:endParaRPr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C759B7-33BF-A9FB-77BB-57E749074240}"/>
              </a:ext>
            </a:extLst>
          </p:cNvPr>
          <p:cNvSpPr txBox="1"/>
          <p:nvPr/>
        </p:nvSpPr>
        <p:spPr bwMode="auto">
          <a:xfrm>
            <a:off x="3149287" y="4012030"/>
            <a:ext cx="740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u="sng" dirty="0"/>
              <a:t>On va tuner l’algorithme </a:t>
            </a:r>
            <a:r>
              <a:rPr lang="fr-FR" u="sng" dirty="0" err="1"/>
              <a:t>A-Priori</a:t>
            </a:r>
            <a:endParaRPr lang="fr-FR" dirty="0"/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041E46B9-CC3F-29BD-7B84-7F1DD1B88600}"/>
              </a:ext>
            </a:extLst>
          </p:cNvPr>
          <p:cNvSpPr/>
          <p:nvPr/>
        </p:nvSpPr>
        <p:spPr bwMode="auto">
          <a:xfrm>
            <a:off x="1709694" y="4016109"/>
            <a:ext cx="1181686" cy="39389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EB334FA-BBE0-3005-4145-2AE90D4AF73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>
            <a:extLst>
              <a:ext uri="{FF2B5EF4-FFF2-40B4-BE49-F238E27FC236}">
                <a16:creationId xmlns:a16="http://schemas.microsoft.com/office/drawing/2014/main" id="{DB3E75D2-7C8E-05EB-9BF4-D9AB7653DC78}"/>
              </a:ext>
            </a:extLst>
          </p:cNvPr>
          <p:cNvSpPr/>
          <p:nvPr/>
        </p:nvSpPr>
        <p:spPr bwMode="auto">
          <a:xfrm>
            <a:off x="1621851" y="1621971"/>
            <a:ext cx="4952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>
                <a:solidFill>
                  <a:srgbClr val="000000"/>
                </a:solidFill>
                <a:latin typeface="Gill Sans MT"/>
              </a:rPr>
              <a:t>D.6 Lien Fermé, DF, et clé d’une relation </a:t>
            </a:r>
            <a:endParaRPr lang="fr-FR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>
            <a:extLst>
              <a:ext uri="{FF2B5EF4-FFF2-40B4-BE49-F238E27FC236}">
                <a16:creationId xmlns:a16="http://schemas.microsoft.com/office/drawing/2014/main" id="{51FEA5A0-69E7-5F87-77FC-A1E9D98B5634}"/>
              </a:ext>
            </a:extLst>
          </p:cNvPr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D. Les fermés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DDD404-2EBD-AAE0-CE9C-23D87A60E952}"/>
              </a:ext>
            </a:extLst>
          </p:cNvPr>
          <p:cNvSpPr txBox="1"/>
          <p:nvPr/>
        </p:nvSpPr>
        <p:spPr bwMode="auto">
          <a:xfrm>
            <a:off x="1694688" y="2097024"/>
            <a:ext cx="9448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/>
              <a:t>Soit X ⊆ R, la DF X =&gt; X</a:t>
            </a:r>
            <a:r>
              <a:rPr lang="fr-FR" baseline="30000" dirty="0"/>
              <a:t>+</a:t>
            </a:r>
            <a:r>
              <a:rPr lang="fr-FR" dirty="0"/>
              <a:t> est vraie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Si X</a:t>
            </a:r>
            <a:r>
              <a:rPr lang="fr-FR" baseline="30000" dirty="0"/>
              <a:t>+</a:t>
            </a:r>
            <a:r>
              <a:rPr lang="fr-FR" dirty="0"/>
              <a:t> = R, X est une clé potentielle de r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X est une clé minimale si ∄ Y ⊂ X </a:t>
            </a:r>
            <a:r>
              <a:rPr lang="fr-FR" dirty="0" err="1"/>
              <a:t>tq</a:t>
            </a:r>
            <a:r>
              <a:rPr lang="fr-FR" dirty="0"/>
              <a:t> Y</a:t>
            </a:r>
            <a:r>
              <a:rPr lang="fr-FR" baseline="30000" dirty="0"/>
              <a:t>+</a:t>
            </a:r>
            <a:r>
              <a:rPr lang="fr-FR" dirty="0"/>
              <a:t> = 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Corolaire : X est une clé minimale de la relation si ∄ Y ⊂ X </a:t>
            </a:r>
            <a:r>
              <a:rPr lang="fr-FR" dirty="0" err="1"/>
              <a:t>tq</a:t>
            </a:r>
            <a:r>
              <a:rPr lang="fr-FR" dirty="0"/>
              <a:t> X</a:t>
            </a:r>
            <a:r>
              <a:rPr lang="fr-FR" baseline="30000" dirty="0"/>
              <a:t>+</a:t>
            </a:r>
            <a:r>
              <a:rPr lang="fr-FR" dirty="0"/>
              <a:t> = R et Y</a:t>
            </a:r>
            <a:r>
              <a:rPr lang="fr-FR" baseline="30000" dirty="0"/>
              <a:t>+</a:t>
            </a:r>
            <a:r>
              <a:rPr lang="fr-FR" dirty="0"/>
              <a:t> = 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X est une clé minimale pour le fermé Z = X+ </a:t>
            </a:r>
            <a:r>
              <a:rPr lang="fr-FR" dirty="0" err="1"/>
              <a:t>ssi</a:t>
            </a:r>
            <a:r>
              <a:rPr lang="fr-FR" dirty="0"/>
              <a:t>  si ∄ Y ⊂ X </a:t>
            </a:r>
            <a:r>
              <a:rPr lang="fr-FR" dirty="0" err="1"/>
              <a:t>tq</a:t>
            </a:r>
            <a:r>
              <a:rPr lang="fr-FR" dirty="0"/>
              <a:t> Y</a:t>
            </a:r>
            <a:r>
              <a:rPr lang="fr-FR" baseline="30000" dirty="0"/>
              <a:t>+</a:t>
            </a:r>
            <a:r>
              <a:rPr lang="fr-FR" dirty="0"/>
              <a:t> = Z et X</a:t>
            </a:r>
            <a:r>
              <a:rPr lang="fr-FR" baseline="30000" dirty="0"/>
              <a:t>+</a:t>
            </a:r>
            <a:r>
              <a:rPr lang="fr-FR" dirty="0"/>
              <a:t> = Z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dirty="0"/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CB597EF3-934E-74F5-DD51-24179B64AF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24300" y="4140200"/>
            <a:ext cx="2073410" cy="588628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C81CA7F-77B8-5C53-5D3C-7660BBCE7D00}"/>
              </a:ext>
            </a:extLst>
          </p:cNvPr>
          <p:cNvSpPr txBox="1"/>
          <p:nvPr/>
        </p:nvSpPr>
        <p:spPr bwMode="auto">
          <a:xfrm>
            <a:off x="5997710" y="4481746"/>
            <a:ext cx="403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On ne peut pas trouver un plus petit sous-ensemble qui a la même fermeture. </a:t>
            </a:r>
          </a:p>
        </p:txBody>
      </p:sp>
    </p:spTree>
    <p:extLst>
      <p:ext uri="{BB962C8B-B14F-4D97-AF65-F5344CB8AC3E}">
        <p14:creationId xmlns:p14="http://schemas.microsoft.com/office/powerpoint/2010/main" val="3105955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1DB024-AAE1-897E-E5AD-78C7DC4AD34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19E1C-B183-754A-E72F-346F7081E90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Exo</a:t>
            </a:r>
            <a:endParaRPr/>
          </a:p>
        </p:txBody>
      </p:sp>
      <p:pic>
        <p:nvPicPr>
          <p:cNvPr id="6146" name="Picture 2" descr="🤔 Visage En Pleine Réflexion Emoji">
            <a:extLst>
              <a:ext uri="{FF2B5EF4-FFF2-40B4-BE49-F238E27FC236}">
                <a16:creationId xmlns:a16="http://schemas.microsoft.com/office/drawing/2014/main" id="{9F08BDA8-BC04-86E5-D56B-DE7F3066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81400" y="1759351"/>
            <a:ext cx="3116966" cy="3116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619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6FF3BE-87C9-32BF-146B-598AC5D40EB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>
            <a:extLst>
              <a:ext uri="{FF2B5EF4-FFF2-40B4-BE49-F238E27FC236}">
                <a16:creationId xmlns:a16="http://schemas.microsoft.com/office/drawing/2014/main" id="{0E8D5A93-A23B-7A02-905F-772407869084}"/>
              </a:ext>
            </a:extLst>
          </p:cNvPr>
          <p:cNvSpPr/>
          <p:nvPr/>
        </p:nvSpPr>
        <p:spPr bwMode="auto">
          <a:xfrm>
            <a:off x="1621851" y="1621971"/>
            <a:ext cx="4952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 dirty="0">
                <a:solidFill>
                  <a:srgbClr val="000000"/>
                </a:solidFill>
                <a:latin typeface="Gill Sans MT"/>
              </a:rPr>
              <a:t>D.5 Calcul de tous les fermés – #partie2</a:t>
            </a:r>
            <a:endParaRPr lang="fr-FR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>
            <a:extLst>
              <a:ext uri="{FF2B5EF4-FFF2-40B4-BE49-F238E27FC236}">
                <a16:creationId xmlns:a16="http://schemas.microsoft.com/office/drawing/2014/main" id="{1F1DB96C-34A1-2D91-6B22-612448DDDAC3}"/>
              </a:ext>
            </a:extLst>
          </p:cNvPr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D. Les fermés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23C36B-4A64-831E-B69B-472588557EA4}"/>
              </a:ext>
            </a:extLst>
          </p:cNvPr>
          <p:cNvSpPr txBox="1"/>
          <p:nvPr/>
        </p:nvSpPr>
        <p:spPr bwMode="auto">
          <a:xfrm>
            <a:off x="2036064" y="1984248"/>
            <a:ext cx="740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u="sng" dirty="0"/>
              <a:t>Algorithme A-close - </a:t>
            </a:r>
            <a:r>
              <a:rPr lang="fr-FR" u="sng" dirty="0" err="1"/>
              <a:t>tunning</a:t>
            </a:r>
            <a:endParaRPr lang="fr-FR" dirty="0"/>
          </a:p>
        </p:txBody>
      </p:sp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C9BD53B8-2E8D-B820-DA1B-0382E097A1CC}"/>
              </a:ext>
            </a:extLst>
          </p:cNvPr>
          <p:cNvSpPr/>
          <p:nvPr/>
        </p:nvSpPr>
        <p:spPr bwMode="auto">
          <a:xfrm>
            <a:off x="447404" y="1984248"/>
            <a:ext cx="1181686" cy="39389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942F987-7E2D-9983-E21E-A750A0590293}"/>
              </a:ext>
            </a:extLst>
          </p:cNvPr>
          <p:cNvSpPr txBox="1">
            <a:spLocks/>
          </p:cNvSpPr>
          <p:nvPr/>
        </p:nvSpPr>
        <p:spPr>
          <a:xfrm>
            <a:off x="1629090" y="2394922"/>
            <a:ext cx="9929498" cy="4945677"/>
          </a:xfrm>
          <a:prstGeom prst="rect">
            <a:avLst/>
          </a:prstGeom>
        </p:spPr>
        <p:txBody>
          <a:bodyPr/>
          <a:lstStyle>
            <a:lvl1pPr marL="432000" indent="-324000" algn="l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Algorithme Apriori-V2</a:t>
            </a:r>
            <a:br>
              <a:rPr lang="fr-FR" sz="1800" dirty="0"/>
            </a:br>
            <a:r>
              <a:rPr lang="fr-FR" sz="1800" dirty="0"/>
              <a:t>Entrée : schéma relationnel R, un ensemble de DF</a:t>
            </a:r>
            <a:br>
              <a:rPr lang="fr-FR" sz="1800" dirty="0"/>
            </a:br>
            <a:r>
              <a:rPr lang="fr-FR" sz="1800" dirty="0"/>
              <a:t>Sortie CL (R)</a:t>
            </a:r>
            <a:br>
              <a:rPr lang="fr-FR" sz="1800" dirty="0"/>
            </a:br>
            <a:r>
              <a:rPr lang="fr-FR" sz="1800" dirty="0"/>
              <a:t>C</a:t>
            </a:r>
            <a:r>
              <a:rPr lang="fr-FR" sz="1800" baseline="-25000" dirty="0"/>
              <a:t>0</a:t>
            </a:r>
            <a:r>
              <a:rPr lang="fr-FR" sz="1800" dirty="0"/>
              <a:t> = \</a:t>
            </a:r>
            <a:r>
              <a:rPr lang="fr-FR" sz="1800" dirty="0" err="1"/>
              <a:t>emptyset</a:t>
            </a:r>
            <a:r>
              <a:rPr lang="fr-FR" sz="1800" dirty="0"/>
              <a:t>; </a:t>
            </a:r>
            <a:br>
              <a:rPr lang="fr-FR" sz="1800" dirty="0"/>
            </a:br>
            <a:r>
              <a:rPr lang="fr-FR" sz="1800" dirty="0"/>
              <a:t>C</a:t>
            </a:r>
            <a:r>
              <a:rPr lang="fr-FR" sz="1800" baseline="-25000" dirty="0"/>
              <a:t>1</a:t>
            </a:r>
            <a:r>
              <a:rPr lang="fr-FR" sz="1800" dirty="0"/>
              <a:t> = x \in R; \</a:t>
            </a:r>
            <a:r>
              <a:rPr lang="fr-FR" sz="1800" dirty="0" err="1"/>
              <a:t>forall</a:t>
            </a:r>
            <a:r>
              <a:rPr lang="fr-FR" sz="1800" dirty="0"/>
              <a:t> x \in C</a:t>
            </a:r>
            <a:r>
              <a:rPr lang="fr-FR" sz="1800" baseline="-25000" dirty="0"/>
              <a:t>1</a:t>
            </a:r>
            <a:r>
              <a:rPr lang="fr-FR" sz="1800" dirty="0"/>
              <a:t> : </a:t>
            </a:r>
            <a:r>
              <a:rPr lang="fr-FR" sz="1800" dirty="0" err="1"/>
              <a:t>x.estUneCle</a:t>
            </a:r>
            <a:r>
              <a:rPr lang="fr-FR" sz="1800" dirty="0"/>
              <a:t> = </a:t>
            </a:r>
            <a:r>
              <a:rPr lang="fr-FR" sz="1800" dirty="0" err="1"/>
              <a:t>true</a:t>
            </a:r>
            <a:br>
              <a:rPr lang="fr-FR" sz="1800" dirty="0"/>
            </a:br>
            <a:r>
              <a:rPr lang="fr-FR" sz="1800" dirty="0"/>
              <a:t>\</a:t>
            </a:r>
            <a:r>
              <a:rPr lang="fr-FR" sz="1800" dirty="0" err="1"/>
              <a:t>forall</a:t>
            </a:r>
            <a:r>
              <a:rPr lang="fr-FR" sz="1800" dirty="0"/>
              <a:t> x \in C</a:t>
            </a:r>
            <a:r>
              <a:rPr lang="fr-FR" sz="1800" baseline="-25000" dirty="0"/>
              <a:t>1, </a:t>
            </a:r>
            <a:r>
              <a:rPr lang="fr-FR" sz="1800" dirty="0" err="1"/>
              <a:t>resultat</a:t>
            </a:r>
            <a:r>
              <a:rPr lang="fr-FR" sz="1800" dirty="0"/>
              <a:t> = \cup x</a:t>
            </a:r>
            <a:r>
              <a:rPr lang="fr-FR" sz="1800" baseline="30000" dirty="0"/>
              <a:t>+</a:t>
            </a:r>
            <a:r>
              <a:rPr lang="fr-FR" sz="1800" dirty="0"/>
              <a:t> </a:t>
            </a:r>
            <a:br>
              <a:rPr lang="fr-FR" sz="1800" baseline="-25000" dirty="0"/>
            </a:br>
            <a:r>
              <a:rPr lang="fr-FR" sz="1800" dirty="0"/>
              <a:t>i = 1</a:t>
            </a:r>
            <a:br>
              <a:rPr lang="fr-FR" sz="1800" dirty="0"/>
            </a:br>
            <a:r>
              <a:rPr lang="fr-FR" sz="1800" dirty="0" err="1"/>
              <a:t>tant_que</a:t>
            </a:r>
            <a:r>
              <a:rPr lang="fr-FR" sz="1800" dirty="0"/>
              <a:t> |C</a:t>
            </a:r>
            <a:r>
              <a:rPr lang="fr-FR" sz="1800" baseline="-25000" dirty="0"/>
              <a:t>i</a:t>
            </a:r>
            <a:r>
              <a:rPr lang="fr-FR" sz="1800" dirty="0"/>
              <a:t>| &gt; 1</a:t>
            </a:r>
            <a:br>
              <a:rPr lang="fr-FR" sz="1800" dirty="0"/>
            </a:br>
            <a:r>
              <a:rPr lang="fr-FR" sz="1800" dirty="0"/>
              <a:t>faire</a:t>
            </a:r>
            <a:br>
              <a:rPr lang="fr-FR" sz="1800" dirty="0"/>
            </a:br>
            <a:r>
              <a:rPr lang="fr-FR" sz="1800" dirty="0"/>
              <a:t>	C</a:t>
            </a:r>
            <a:r>
              <a:rPr lang="fr-FR" sz="1800" baseline="-25000" dirty="0"/>
              <a:t>i+1</a:t>
            </a:r>
            <a:r>
              <a:rPr lang="fr-FR" sz="1800" dirty="0"/>
              <a:t> = </a:t>
            </a:r>
            <a:r>
              <a:rPr lang="fr-FR" sz="1800" dirty="0" err="1"/>
              <a:t>AprioriGen</a:t>
            </a:r>
            <a:r>
              <a:rPr lang="fr-FR" sz="1800" dirty="0"/>
              <a:t> (C</a:t>
            </a:r>
            <a:r>
              <a:rPr lang="fr-FR" sz="1800" baseline="-25000" dirty="0"/>
              <a:t>i</a:t>
            </a:r>
            <a:r>
              <a:rPr lang="fr-FR" sz="1800" dirty="0"/>
              <a:t>);</a:t>
            </a:r>
            <a:br>
              <a:rPr lang="fr-FR" sz="1800" dirty="0"/>
            </a:br>
            <a:r>
              <a:rPr lang="fr-FR" sz="1800" dirty="0"/>
              <a:t>	\</a:t>
            </a:r>
            <a:r>
              <a:rPr lang="fr-FR" sz="1800" dirty="0" err="1"/>
              <a:t>forall</a:t>
            </a:r>
            <a:r>
              <a:rPr lang="fr-FR" sz="1800" dirty="0"/>
              <a:t> X \in C</a:t>
            </a:r>
            <a:r>
              <a:rPr lang="fr-FR" sz="1800" baseline="-25000" dirty="0"/>
              <a:t>i+1</a:t>
            </a:r>
            <a:r>
              <a:rPr lang="fr-FR" sz="1800" dirty="0"/>
              <a:t> </a:t>
            </a:r>
            <a:br>
              <a:rPr lang="fr-FR" sz="1800" dirty="0"/>
            </a:br>
            <a:r>
              <a:rPr lang="fr-FR" sz="1800" dirty="0"/>
              <a:t>		si \not\</a:t>
            </a:r>
            <a:r>
              <a:rPr lang="fr-FR" sz="1800" dirty="0" err="1"/>
              <a:t>exists</a:t>
            </a:r>
            <a:r>
              <a:rPr lang="fr-FR" sz="1800" dirty="0"/>
              <a:t> y \in X </a:t>
            </a:r>
            <a:r>
              <a:rPr lang="fr-FR" sz="1800" dirty="0" err="1"/>
              <a:t>tq</a:t>
            </a:r>
            <a:r>
              <a:rPr lang="fr-FR" sz="1800" dirty="0"/>
              <a:t>  (</a:t>
            </a:r>
            <a:r>
              <a:rPr lang="fr-FR" sz="1800" dirty="0" err="1"/>
              <a:t>X|y</a:t>
            </a:r>
            <a:r>
              <a:rPr lang="fr-FR" sz="1800" dirty="0"/>
              <a:t>)</a:t>
            </a:r>
            <a:r>
              <a:rPr lang="fr-FR" sz="1800" baseline="30000" dirty="0"/>
              <a:t>+</a:t>
            </a:r>
            <a:r>
              <a:rPr lang="fr-FR" sz="1800" dirty="0"/>
              <a:t> == X</a:t>
            </a:r>
            <a:r>
              <a:rPr lang="fr-FR" sz="1800" baseline="30000" dirty="0"/>
              <a:t>+</a:t>
            </a:r>
            <a:r>
              <a:rPr lang="fr-FR" sz="1800" dirty="0"/>
              <a:t> alors </a:t>
            </a:r>
            <a:br>
              <a:rPr lang="fr-FR" sz="1800" dirty="0"/>
            </a:br>
            <a:r>
              <a:rPr lang="fr-FR" sz="1800" dirty="0"/>
              <a:t>			</a:t>
            </a:r>
            <a:r>
              <a:rPr lang="fr-FR" sz="1800" dirty="0" err="1"/>
              <a:t>X.estUneCle</a:t>
            </a:r>
            <a:r>
              <a:rPr lang="fr-FR" sz="1800" dirty="0"/>
              <a:t> = </a:t>
            </a:r>
            <a:r>
              <a:rPr lang="fr-FR" sz="1800" dirty="0" err="1"/>
              <a:t>true</a:t>
            </a:r>
            <a:r>
              <a:rPr lang="fr-FR" sz="1800" dirty="0"/>
              <a:t>; </a:t>
            </a:r>
            <a:br>
              <a:rPr lang="fr-FR" sz="1800" dirty="0"/>
            </a:br>
            <a:r>
              <a:rPr lang="fr-FR" sz="1800" dirty="0"/>
              <a:t>			</a:t>
            </a:r>
            <a:r>
              <a:rPr lang="fr-FR" sz="1800" dirty="0" err="1"/>
              <a:t>resultat</a:t>
            </a:r>
            <a:r>
              <a:rPr lang="fr-FR" sz="1800" dirty="0"/>
              <a:t> = </a:t>
            </a:r>
            <a:r>
              <a:rPr lang="fr-FR" sz="1800" dirty="0" err="1"/>
              <a:t>resultat</a:t>
            </a:r>
            <a:r>
              <a:rPr lang="fr-FR" sz="1800" dirty="0"/>
              <a:t> \cup X+;</a:t>
            </a:r>
            <a:br>
              <a:rPr lang="fr-FR" sz="1800" dirty="0"/>
            </a:br>
            <a:r>
              <a:rPr lang="fr-FR" sz="1800" dirty="0"/>
              <a:t>		sinon C</a:t>
            </a:r>
            <a:r>
              <a:rPr lang="fr-FR" sz="1800" baseline="-25000" dirty="0"/>
              <a:t>i+1</a:t>
            </a:r>
            <a:r>
              <a:rPr lang="fr-FR" sz="1800" dirty="0"/>
              <a:t> = C</a:t>
            </a:r>
            <a:r>
              <a:rPr lang="fr-FR" sz="1800" baseline="-25000" dirty="0"/>
              <a:t>i+1</a:t>
            </a:r>
            <a:r>
              <a:rPr lang="fr-FR" sz="1800" dirty="0"/>
              <a:t> \ X</a:t>
            </a:r>
            <a:br>
              <a:rPr lang="fr-FR" sz="1800" dirty="0"/>
            </a:br>
            <a:r>
              <a:rPr lang="fr-FR" sz="1800" dirty="0"/>
              <a:t>	++i;</a:t>
            </a:r>
            <a:br>
              <a:rPr lang="fr-FR" sz="1800" dirty="0"/>
            </a:br>
            <a:r>
              <a:rPr lang="fr-FR" sz="1800" dirty="0" err="1"/>
              <a:t>ffaire</a:t>
            </a:r>
            <a:br>
              <a:rPr lang="fr-FR" sz="1800" dirty="0"/>
            </a:br>
            <a:r>
              <a:rPr lang="fr-FR" sz="1800" dirty="0"/>
              <a:t>Renvoyer </a:t>
            </a:r>
            <a:r>
              <a:rPr lang="fr-FR" sz="1800" dirty="0" err="1"/>
              <a:t>resultat</a:t>
            </a:r>
            <a:endParaRPr lang="fr-FR" sz="1800" baseline="-25000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18B04FB-BB3F-078D-988D-C44E52DABCE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606318" y="2004919"/>
            <a:ext cx="2968053" cy="1039839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F85D0CC-0D5C-72CB-6FF5-139B7A390911}"/>
              </a:ext>
            </a:extLst>
          </p:cNvPr>
          <p:cNvSpPr txBox="1"/>
          <p:nvPr/>
        </p:nvSpPr>
        <p:spPr>
          <a:xfrm>
            <a:off x="6574371" y="1820253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Ensemble des fermés </a:t>
            </a:r>
          </a:p>
        </p:txBody>
      </p:sp>
    </p:spTree>
    <p:extLst>
      <p:ext uri="{BB962C8B-B14F-4D97-AF65-F5344CB8AC3E}">
        <p14:creationId xmlns:p14="http://schemas.microsoft.com/office/powerpoint/2010/main" val="304461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52EFA2E-D313-6636-E688-9CD317BB983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>
            <a:extLst>
              <a:ext uri="{FF2B5EF4-FFF2-40B4-BE49-F238E27FC236}">
                <a16:creationId xmlns:a16="http://schemas.microsoft.com/office/drawing/2014/main" id="{6DB43A96-9C7C-5323-7FC2-D902AAC00498}"/>
              </a:ext>
            </a:extLst>
          </p:cNvPr>
          <p:cNvSpPr/>
          <p:nvPr/>
        </p:nvSpPr>
        <p:spPr bwMode="auto">
          <a:xfrm>
            <a:off x="1621851" y="1621971"/>
            <a:ext cx="4952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>
                <a:solidFill>
                  <a:srgbClr val="000000"/>
                </a:solidFill>
                <a:latin typeface="Gill Sans MT"/>
              </a:rPr>
              <a:t>D.5 Calcul de tous les fermés </a:t>
            </a:r>
            <a:endParaRPr lang="fr-FR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>
            <a:extLst>
              <a:ext uri="{FF2B5EF4-FFF2-40B4-BE49-F238E27FC236}">
                <a16:creationId xmlns:a16="http://schemas.microsoft.com/office/drawing/2014/main" id="{6E932616-5525-B137-26CB-C2E02E703E33}"/>
              </a:ext>
            </a:extLst>
          </p:cNvPr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D. Les fermés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3DFA9650-DDCF-2600-8E75-6CBE2B7A6837}"/>
              </a:ext>
            </a:extLst>
          </p:cNvPr>
          <p:cNvSpPr txBox="1">
            <a:spLocks/>
          </p:cNvSpPr>
          <p:nvPr/>
        </p:nvSpPr>
        <p:spPr>
          <a:xfrm>
            <a:off x="520700" y="2394923"/>
            <a:ext cx="9842500" cy="4492752"/>
          </a:xfrm>
          <a:prstGeom prst="rect">
            <a:avLst/>
          </a:prstGeom>
        </p:spPr>
        <p:txBody>
          <a:bodyPr/>
          <a:lstStyle>
            <a:lvl1pPr marL="432000" indent="-324000" algn="l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Fonction </a:t>
            </a:r>
            <a:r>
              <a:rPr lang="fr-FR" sz="2000" dirty="0" err="1"/>
              <a:t>AprioriGen</a:t>
            </a:r>
            <a:br>
              <a:rPr lang="fr-FR" sz="2000" dirty="0"/>
            </a:br>
            <a:r>
              <a:rPr lang="fr-FR" sz="2000" dirty="0"/>
              <a:t>Entrée : C : un ensemble de motif clé de niveau i </a:t>
            </a:r>
            <a:br>
              <a:rPr lang="fr-FR" sz="2000" dirty="0"/>
            </a:br>
            <a:r>
              <a:rPr lang="fr-FR" sz="2000" dirty="0"/>
              <a:t>Sortie : </a:t>
            </a:r>
            <a:r>
              <a:rPr lang="fr-FR" sz="2000" dirty="0" err="1"/>
              <a:t>Cand</a:t>
            </a:r>
            <a:r>
              <a:rPr lang="fr-FR" sz="2000" dirty="0"/>
              <a:t> : un ensemble de motif clé candidat de niveau i + 1</a:t>
            </a:r>
            <a:endParaRPr lang="fr-FR" sz="2000" i="1" dirty="0"/>
          </a:p>
          <a:p>
            <a:r>
              <a:rPr lang="fr-FR" sz="2000" i="1" dirty="0"/>
              <a:t>\</a:t>
            </a:r>
            <a:r>
              <a:rPr lang="fr-FR" sz="2000" i="1" dirty="0" err="1"/>
              <a:t>forall</a:t>
            </a:r>
            <a:r>
              <a:rPr lang="fr-FR" sz="2000" i="1" dirty="0"/>
              <a:t> X in C ,</a:t>
            </a:r>
            <a:br>
              <a:rPr lang="fr-FR" sz="2000" i="1" dirty="0"/>
            </a:br>
            <a:r>
              <a:rPr lang="fr-FR" sz="2000" i="1" dirty="0"/>
              <a:t>	* \</a:t>
            </a:r>
            <a:r>
              <a:rPr lang="fr-FR" sz="2000" i="1" dirty="0" err="1"/>
              <a:t>forall</a:t>
            </a:r>
            <a:r>
              <a:rPr lang="fr-FR" sz="2000" i="1" dirty="0"/>
              <a:t> Y in C ,</a:t>
            </a:r>
          </a:p>
          <a:p>
            <a:pPr lvl="3"/>
            <a:r>
              <a:rPr lang="fr-FR" sz="2000" i="1" dirty="0"/>
              <a:t>Soit Z = X \</a:t>
            </a:r>
            <a:r>
              <a:rPr lang="fr-FR" sz="2000" i="1" dirty="0" err="1"/>
              <a:t>semicup</a:t>
            </a:r>
            <a:r>
              <a:rPr lang="fr-FR" sz="2000" i="1" dirty="0"/>
              <a:t> Y :</a:t>
            </a:r>
          </a:p>
          <a:p>
            <a:pPr marL="2286000" lvl="4" indent="-457200">
              <a:buFont typeface="+mj-lt"/>
              <a:buAutoNum type="arabicPeriod"/>
            </a:pPr>
            <a:r>
              <a:rPr lang="fr-FR" sz="2000" i="1" dirty="0"/>
              <a:t>Si \</a:t>
            </a:r>
            <a:r>
              <a:rPr lang="fr-FR" sz="2000" i="1" dirty="0" err="1"/>
              <a:t>exists</a:t>
            </a:r>
            <a:r>
              <a:rPr lang="fr-FR" sz="2000" i="1" dirty="0"/>
              <a:t> a \in Z </a:t>
            </a:r>
            <a:r>
              <a:rPr lang="fr-FR" sz="2000" i="1" dirty="0" err="1"/>
              <a:t>tq</a:t>
            </a:r>
            <a:r>
              <a:rPr lang="fr-FR" sz="2000" i="1" dirty="0"/>
              <a:t> NON (Z \ a).</a:t>
            </a:r>
            <a:r>
              <a:rPr lang="fr-FR" sz="2000" i="1" dirty="0" err="1"/>
              <a:t>estUneCle</a:t>
            </a:r>
            <a:r>
              <a:rPr lang="fr-FR" sz="2000" i="1" dirty="0"/>
              <a:t>, </a:t>
            </a:r>
            <a:br>
              <a:rPr lang="fr-FR" sz="2000" i="1" dirty="0"/>
            </a:br>
            <a:r>
              <a:rPr lang="fr-FR" sz="2000" i="1" dirty="0"/>
              <a:t>	//</a:t>
            </a:r>
            <a:r>
              <a:rPr lang="fr-FR" sz="2000" i="1" dirty="0" err="1"/>
              <a:t>Z.estUneCle</a:t>
            </a:r>
            <a:r>
              <a:rPr lang="fr-FR" sz="2000" i="1" dirty="0"/>
              <a:t> = faux</a:t>
            </a:r>
          </a:p>
          <a:p>
            <a:pPr marL="2286000" lvl="4" indent="-457200">
              <a:buFont typeface="+mj-lt"/>
              <a:buAutoNum type="arabicPeriod"/>
            </a:pPr>
            <a:r>
              <a:rPr lang="fr-FR" sz="2000" i="1" dirty="0"/>
              <a:t>Sinon </a:t>
            </a:r>
            <a:r>
              <a:rPr lang="fr-FR" sz="2000" i="1" dirty="0" err="1"/>
              <a:t>Z.estUneCle</a:t>
            </a:r>
            <a:r>
              <a:rPr lang="fr-FR" sz="2000" i="1" dirty="0"/>
              <a:t> = inconnu</a:t>
            </a:r>
            <a:br>
              <a:rPr lang="fr-FR" sz="2000" i="1" dirty="0"/>
            </a:br>
            <a:r>
              <a:rPr lang="fr-FR" sz="2000" i="1" dirty="0"/>
              <a:t>	</a:t>
            </a:r>
            <a:r>
              <a:rPr lang="fr-FR" sz="2000" i="1" dirty="0" err="1"/>
              <a:t>Cand</a:t>
            </a:r>
            <a:r>
              <a:rPr lang="fr-FR" sz="2000" i="1" dirty="0"/>
              <a:t> = </a:t>
            </a:r>
            <a:r>
              <a:rPr lang="fr-FR" sz="2000" i="1" dirty="0" err="1"/>
              <a:t>Cand</a:t>
            </a:r>
            <a:r>
              <a:rPr lang="fr-FR" sz="2000" i="1" dirty="0"/>
              <a:t> \cup </a:t>
            </a:r>
          </a:p>
          <a:p>
            <a:pPr marL="1828800" lvl="4" indent="0">
              <a:buNone/>
            </a:pPr>
            <a:endParaRPr lang="fr-FR" sz="2000" i="1" dirty="0"/>
          </a:p>
          <a:p>
            <a:pPr marL="457200" lvl="1" indent="0">
              <a:buNone/>
            </a:pPr>
            <a:r>
              <a:rPr lang="fr-FR" sz="1800" i="1" dirty="0"/>
              <a:t>Return </a:t>
            </a:r>
            <a:r>
              <a:rPr lang="fr-FR" sz="1800" i="1" dirty="0" err="1"/>
              <a:t>Cand</a:t>
            </a:r>
            <a:endParaRPr lang="fr-FR" sz="1800" i="1" dirty="0"/>
          </a:p>
          <a:p>
            <a:pPr marL="2286000" lvl="4" indent="-457200">
              <a:buFont typeface="+mj-lt"/>
              <a:buAutoNum type="arabicPeriod"/>
            </a:pPr>
            <a:endParaRPr lang="fr-FR" sz="2000" i="1" dirty="0"/>
          </a:p>
          <a:p>
            <a:pPr marL="457200" lvl="1" indent="0">
              <a:buNone/>
            </a:pP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75235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26B8EA6-1279-E8CC-42EF-832D2A12C48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840" y="371475"/>
            <a:ext cx="10972320" cy="995512"/>
          </a:xfrm>
        </p:spPr>
        <p:txBody>
          <a:bodyPr/>
          <a:lstStyle/>
          <a:p>
            <a:r>
              <a:rPr lang="fr-FR" dirty="0"/>
              <a:t>Codage de l’algo sur papier :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4C7E000-5E0D-A537-F0A0-89E1F3D6B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07081"/>
              </p:ext>
            </p:extLst>
          </p:nvPr>
        </p:nvGraphicFramePr>
        <p:xfrm>
          <a:off x="2103434" y="1109808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685640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627388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76265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Fermé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7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9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20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4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2350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4D8937C-6F7E-58C5-ED20-756E5109B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71719"/>
              </p:ext>
            </p:extLst>
          </p:nvPr>
        </p:nvGraphicFramePr>
        <p:xfrm>
          <a:off x="2117723" y="3020991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685640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627388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76265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Motif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Fermé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7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9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35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20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4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4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autres motifs 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63220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BAA5337-F55A-1135-7B7F-1368BB405A43}"/>
              </a:ext>
            </a:extLst>
          </p:cNvPr>
          <p:cNvSpPr txBox="1"/>
          <p:nvPr/>
        </p:nvSpPr>
        <p:spPr>
          <a:xfrm>
            <a:off x="609840" y="1366987"/>
            <a:ext cx="139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Niveau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B55741-733F-4B95-02AC-57867B72BDE5}"/>
              </a:ext>
            </a:extLst>
          </p:cNvPr>
          <p:cNvSpPr txBox="1"/>
          <p:nvPr/>
        </p:nvSpPr>
        <p:spPr>
          <a:xfrm>
            <a:off x="554277" y="3096846"/>
            <a:ext cx="139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Niveau 2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E69011D-72C9-5CEE-53A8-F8D69C3B6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28600"/>
              </p:ext>
            </p:extLst>
          </p:nvPr>
        </p:nvGraphicFramePr>
        <p:xfrm>
          <a:off x="2098673" y="5657215"/>
          <a:ext cx="812799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685640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627388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76265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Motif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Fermé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7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9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ne le calcule pas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205673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F9A35325-B182-DF47-B5E0-777267E30E65}"/>
              </a:ext>
            </a:extLst>
          </p:cNvPr>
          <p:cNvSpPr txBox="1"/>
          <p:nvPr/>
        </p:nvSpPr>
        <p:spPr>
          <a:xfrm>
            <a:off x="554277" y="5624027"/>
            <a:ext cx="139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Niveau 3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1D91967-D8E5-1D62-D428-A09F05E31786}"/>
              </a:ext>
            </a:extLst>
          </p:cNvPr>
          <p:cNvCxnSpPr>
            <a:cxnSpLocks/>
          </p:cNvCxnSpPr>
          <p:nvPr/>
        </p:nvCxnSpPr>
        <p:spPr>
          <a:xfrm flipH="1">
            <a:off x="5369646" y="2386013"/>
            <a:ext cx="4808678" cy="4100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DA7BDBC-213C-3FB8-11AF-4A4D42A937F2}"/>
              </a:ext>
            </a:extLst>
          </p:cNvPr>
          <p:cNvSpPr txBox="1"/>
          <p:nvPr/>
        </p:nvSpPr>
        <p:spPr>
          <a:xfrm>
            <a:off x="10601325" y="1576145"/>
            <a:ext cx="1343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sûr à 100%, pas besoin d’IA, juste de son</a:t>
            </a:r>
          </a:p>
        </p:txBody>
      </p:sp>
      <p:pic>
        <p:nvPicPr>
          <p:cNvPr id="1026" name="Picture 2" descr="Oh un cerf volant">
            <a:extLst>
              <a:ext uri="{FF2B5EF4-FFF2-40B4-BE49-F238E27FC236}">
                <a16:creationId xmlns:a16="http://schemas.microsoft.com/office/drawing/2014/main" id="{95DD08E2-7EA9-8425-ED00-1E7B287C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489" y="3110772"/>
            <a:ext cx="1571484" cy="10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07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8E08CF8-9CC2-C3C5-9723-4BBCF2BFE39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E9FEF-E5D5-81F6-0F3B-205F7863E7A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Exo</a:t>
            </a:r>
            <a:endParaRPr/>
          </a:p>
        </p:txBody>
      </p:sp>
      <p:pic>
        <p:nvPicPr>
          <p:cNvPr id="6146" name="Picture 2" descr="🤔 Visage En Pleine Réflexion Emoji">
            <a:extLst>
              <a:ext uri="{FF2B5EF4-FFF2-40B4-BE49-F238E27FC236}">
                <a16:creationId xmlns:a16="http://schemas.microsoft.com/office/drawing/2014/main" id="{D03C548C-A3F5-37DC-643B-B003388F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81400" y="1759351"/>
            <a:ext cx="3116966" cy="3116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811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Rectangle 1"/>
          <p:cNvSpPr/>
          <p:nvPr/>
        </p:nvSpPr>
        <p:spPr bwMode="auto">
          <a:xfrm>
            <a:off x="1968072" y="3808368"/>
            <a:ext cx="2079672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33" name="ZoneTexte 3"/>
          <p:cNvSpPr/>
          <p:nvPr/>
        </p:nvSpPr>
        <p:spPr bwMode="auto">
          <a:xfrm>
            <a:off x="2016120" y="1449360"/>
            <a:ext cx="7924320" cy="277744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Gill Sans MT"/>
              </a:rPr>
              <a:t>Dessin</a:t>
            </a:r>
            <a:r>
              <a:rPr lang="fr-FR" sz="1800" spc="-1">
                <a:solidFill>
                  <a:srgbClr val="000000"/>
                </a:solidFill>
                <a:latin typeface="Gill Sans MT"/>
              </a:rPr>
              <a:t>ner l’ensemble des parties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C’est quoi une DF ?</a:t>
            </a:r>
            <a:endParaRPr lang="fr-FR" spc="-1">
              <a:solidFill>
                <a:prstClr val="black"/>
              </a:solidFill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Les axiomes d’Armstrong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Les fermés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pc="-1">
                <a:solidFill>
                  <a:srgbClr val="000000"/>
                </a:solidFill>
                <a:latin typeface="Gill Sans MT"/>
              </a:rPr>
              <a:t>Les couvertures</a:t>
            </a:r>
            <a:endParaRPr lang="fr-FR" sz="1800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2" name="Titre 2"/>
          <p:cNvSpPr txBox="1"/>
          <p:nvPr/>
        </p:nvSpPr>
        <p:spPr bwMode="auto">
          <a:xfrm>
            <a:off x="1893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2600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743139" y="2478657"/>
            <a:ext cx="4952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 dirty="0">
                <a:solidFill>
                  <a:srgbClr val="000000"/>
                </a:solidFill>
                <a:latin typeface="Gill Sans MT"/>
              </a:rPr>
              <a:t>E.1 Définition</a:t>
            </a:r>
            <a:endParaRPr lang="fr-FR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799" y="422280"/>
            <a:ext cx="795745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E. Les couverture pour les DFs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242" name="Picture 2" descr="Couvertures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230106" y="2877312"/>
            <a:ext cx="3875794" cy="2469387"/>
          </a:xfrm>
          <a:prstGeom prst="rect">
            <a:avLst/>
          </a:prstGeom>
          <a:noFill/>
        </p:spPr>
      </p:pic>
      <p:sp>
        <p:nvSpPr>
          <p:cNvPr id="5" name="Flèche vers la droite 4"/>
          <p:cNvSpPr/>
          <p:nvPr/>
        </p:nvSpPr>
        <p:spPr bwMode="auto">
          <a:xfrm>
            <a:off x="2950464" y="3840480"/>
            <a:ext cx="2036064" cy="41452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719328" y="3816096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C’est presque ça 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Rectangle 1"/>
          <p:cNvSpPr/>
          <p:nvPr/>
        </p:nvSpPr>
        <p:spPr bwMode="auto">
          <a:xfrm>
            <a:off x="2016840" y="1686960"/>
            <a:ext cx="3628055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33" name="ZoneTexte 3"/>
          <p:cNvSpPr/>
          <p:nvPr/>
        </p:nvSpPr>
        <p:spPr bwMode="auto">
          <a:xfrm>
            <a:off x="2016120" y="1449360"/>
            <a:ext cx="7924320" cy="277744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Gill Sans MT"/>
              </a:rPr>
              <a:t>Dessin</a:t>
            </a:r>
            <a:r>
              <a:rPr lang="fr-FR" sz="1800" spc="-1">
                <a:solidFill>
                  <a:srgbClr val="000000"/>
                </a:solidFill>
                <a:latin typeface="Gill Sans MT"/>
              </a:rPr>
              <a:t>ner l’ensemble des parties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C’est quoi une DF ?</a:t>
            </a:r>
            <a:endParaRPr lang="fr-FR" spc="-1">
              <a:solidFill>
                <a:prstClr val="black"/>
              </a:solidFill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Les axiomes d’Armstrong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Les fermés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pc="-1">
                <a:solidFill>
                  <a:srgbClr val="000000"/>
                </a:solidFill>
                <a:latin typeface="Gill Sans MT"/>
              </a:rPr>
              <a:t>Les couvertures</a:t>
            </a:r>
            <a:endParaRPr lang="fr-FR" sz="1800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2" name="Titre 2"/>
          <p:cNvSpPr txBox="1"/>
          <p:nvPr/>
        </p:nvSpPr>
        <p:spPr bwMode="auto">
          <a:xfrm>
            <a:off x="1893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2600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1621851" y="1621971"/>
            <a:ext cx="4952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>
                <a:solidFill>
                  <a:srgbClr val="000000"/>
                </a:solidFill>
                <a:latin typeface="Gill Sans MT"/>
              </a:rPr>
              <a:t>E.2 Définition (couverture)</a:t>
            </a:r>
            <a:endParaRPr lang="fr-FR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1148317" y="422280"/>
            <a:ext cx="90189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 dirty="0">
                <a:solidFill>
                  <a:srgbClr val="000000"/>
                </a:solidFill>
                <a:latin typeface="Gill Sans MT"/>
              </a:rPr>
              <a:t>E. Les couverture pour les </a:t>
            </a:r>
            <a:r>
              <a:rPr lang="fr-FR" sz="4900" spc="-1" dirty="0" err="1">
                <a:solidFill>
                  <a:srgbClr val="000000"/>
                </a:solidFill>
                <a:latin typeface="Gill Sans MT"/>
              </a:rPr>
              <a:t>DFs</a:t>
            </a:r>
            <a:endParaRPr lang="fr-FR" sz="49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69262" y="3561842"/>
            <a:ext cx="7772400" cy="8919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56816" y="2334006"/>
            <a:ext cx="7772400" cy="7556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CB19441-2FA9-C27A-AFA0-2C119F473969}"/>
              </a:ext>
            </a:extLst>
          </p:cNvPr>
          <p:cNvSpPr txBox="1"/>
          <p:nvPr/>
        </p:nvSpPr>
        <p:spPr>
          <a:xfrm>
            <a:off x="1969262" y="4770408"/>
            <a:ext cx="8197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couverture possible de F est {X -&gt; X</a:t>
            </a:r>
            <a:r>
              <a:rPr lang="fr-FR" baseline="30000" dirty="0"/>
              <a:t>+</a:t>
            </a:r>
            <a:r>
              <a:rPr lang="fr-FR" dirty="0"/>
              <a:t>\X </a:t>
            </a:r>
            <a:r>
              <a:rPr lang="fr-FR" dirty="0" err="1"/>
              <a:t>tq</a:t>
            </a:r>
            <a:r>
              <a:rPr lang="fr-FR" dirty="0"/>
              <a:t> X une clé}</a:t>
            </a:r>
          </a:p>
          <a:p>
            <a:endParaRPr lang="fr-FR" dirty="0"/>
          </a:p>
          <a:p>
            <a:r>
              <a:rPr lang="fr-FR" dirty="0" err="1"/>
              <a:t>Ie</a:t>
            </a:r>
            <a:r>
              <a:rPr lang="fr-FR" dirty="0"/>
              <a:t>, pour chaque clé, on </a:t>
            </a:r>
            <a:r>
              <a:rPr lang="fr-FR" i="1" dirty="0"/>
              <a:t>crée</a:t>
            </a:r>
            <a:r>
              <a:rPr lang="fr-FR" dirty="0"/>
              <a:t> la DF clé -&gt; fermé \ clé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1621851" y="1621971"/>
            <a:ext cx="4952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 dirty="0">
                <a:solidFill>
                  <a:srgbClr val="000000"/>
                </a:solidFill>
                <a:latin typeface="Gill Sans MT"/>
              </a:rPr>
              <a:t>E.2 Définition (base canonique)</a:t>
            </a:r>
            <a:endParaRPr lang="fr-FR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786809" y="422280"/>
            <a:ext cx="9380447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 dirty="0">
                <a:solidFill>
                  <a:srgbClr val="000000"/>
                </a:solidFill>
                <a:latin typeface="Gill Sans MT"/>
              </a:rPr>
              <a:t>E. Les couverture pour les </a:t>
            </a:r>
            <a:r>
              <a:rPr lang="fr-FR" sz="4900" spc="-1" dirty="0" err="1">
                <a:solidFill>
                  <a:srgbClr val="000000"/>
                </a:solidFill>
                <a:latin typeface="Gill Sans MT"/>
              </a:rPr>
              <a:t>DFs</a:t>
            </a:r>
            <a:endParaRPr lang="fr-FR" sz="49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Image 3" descr="Une image contenant texte&#10;&#10;Description générée automatiquement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76678" y="2209546"/>
            <a:ext cx="70485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Exo</a:t>
            </a:r>
            <a:endParaRPr/>
          </a:p>
        </p:txBody>
      </p:sp>
      <p:pic>
        <p:nvPicPr>
          <p:cNvPr id="6146" name="Picture 2" descr="🤔 Visage En Pleine Réflexion Emoji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81400" y="1759351"/>
            <a:ext cx="3116966" cy="3116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Titre 2"/>
          <p:cNvSpPr/>
          <p:nvPr/>
        </p:nvSpPr>
        <p:spPr bwMode="auto">
          <a:xfrm>
            <a:off x="2209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A</a:t>
            </a:r>
            <a:r>
              <a:rPr lang="fr-FR" sz="49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Gill Sans MT"/>
              </a:rPr>
              <a:t>. Dessin</a:t>
            </a:r>
            <a:r>
              <a:rPr lang="fr-FR" sz="4900" spc="-1">
                <a:solidFill>
                  <a:srgbClr val="000000"/>
                </a:solidFill>
                <a:latin typeface="Gill Sans MT"/>
              </a:rPr>
              <a:t>ner l’ensemble des parties </a:t>
            </a:r>
            <a:endParaRPr lang="fr-FR" sz="4900" b="0" i="0" u="none" strike="noStrike" cap="none" spc="-1">
              <a:ln>
                <a:noFill/>
              </a:ln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 bwMode="auto">
          <a:xfrm>
            <a:off x="5943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Exo</a:t>
            </a:r>
            <a:endParaRPr/>
          </a:p>
        </p:txBody>
      </p:sp>
      <p:pic>
        <p:nvPicPr>
          <p:cNvPr id="6146" name="Picture 2" descr="🤔 Visage En Pleine Réflexion Emoji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81400" y="1759351"/>
            <a:ext cx="3116966" cy="3116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Rectangle 1"/>
          <p:cNvSpPr/>
          <p:nvPr/>
        </p:nvSpPr>
        <p:spPr bwMode="auto">
          <a:xfrm>
            <a:off x="1894919" y="2186832"/>
            <a:ext cx="2579544" cy="426240"/>
          </a:xfrm>
          <a:prstGeom prst="rect">
            <a:avLst/>
          </a:prstGeom>
          <a:solidFill>
            <a:schemeClr val="bg1"/>
          </a:solidFill>
          <a:ln>
            <a:solidFill>
              <a:srgbClr val="F6A21D"/>
            </a:solidFill>
            <a:round/>
          </a:ln>
          <a:effectLst>
            <a:glow rad="101520">
              <a:srgbClr val="4A5356">
                <a:alpha val="75000"/>
              </a:srgbClr>
            </a:glow>
            <a:outerShdw blurRad="76320" dist="3816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33" name="ZoneTexte 3"/>
          <p:cNvSpPr/>
          <p:nvPr/>
        </p:nvSpPr>
        <p:spPr bwMode="auto">
          <a:xfrm>
            <a:off x="2016120" y="1449360"/>
            <a:ext cx="7924320" cy="277744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Gill Sans MT"/>
              </a:rPr>
              <a:t>Dessin</a:t>
            </a:r>
            <a:r>
              <a:rPr lang="fr-FR" sz="1800" spc="-1">
                <a:solidFill>
                  <a:srgbClr val="000000"/>
                </a:solidFill>
                <a:latin typeface="Gill Sans MT"/>
              </a:rPr>
              <a:t>ner l’ensemble des parties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C’est quoi une DF ?</a:t>
            </a:r>
            <a:endParaRPr lang="fr-FR" spc="-1">
              <a:solidFill>
                <a:prstClr val="black"/>
              </a:solidFill>
              <a:latin typeface="Arial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Les axiomes d’Armstrong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z="1800" spc="-1">
                <a:solidFill>
                  <a:srgbClr val="000000"/>
                </a:solidFill>
                <a:latin typeface="Gill Sans MT"/>
              </a:rPr>
              <a:t>Les fermés </a:t>
            </a:r>
            <a:endParaRPr/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Palatino Linotype"/>
              <a:buAutoNum type="alphaUcPeriod"/>
              <a:defRPr/>
            </a:pPr>
            <a:r>
              <a:rPr lang="fr-FR" spc="-1">
                <a:solidFill>
                  <a:srgbClr val="000000"/>
                </a:solidFill>
                <a:latin typeface="Gill Sans MT"/>
              </a:rPr>
              <a:t>Les couvertures</a:t>
            </a:r>
            <a:endParaRPr lang="fr-FR" sz="1800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2" name="Titre 2"/>
          <p:cNvSpPr txBox="1"/>
          <p:nvPr/>
        </p:nvSpPr>
        <p:spPr bwMode="auto">
          <a:xfrm>
            <a:off x="1893720" y="336600"/>
            <a:ext cx="7543440" cy="9140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2600" cap="all" spc="199">
                <a:solidFill>
                  <a:srgbClr val="262626"/>
                </a:solidFill>
                <a:latin typeface="Gill Sans MT"/>
              </a:rPr>
              <a:t>Plan</a:t>
            </a:r>
            <a:endParaRPr lang="en-US" sz="2600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2362080" y="18288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>
                <a:solidFill>
                  <a:srgbClr val="000000"/>
                </a:solidFill>
                <a:latin typeface="Gill Sans MT"/>
              </a:rPr>
              <a:t>B.1 une Dépendance Fonctionnelle ? </a:t>
            </a:r>
            <a:endParaRPr lang="fr-FR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B. C’est quoi une DF ?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 bwMode="auto">
          <a:xfrm>
            <a:off x="5943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2912048" y="2381068"/>
            <a:ext cx="606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u="sng" dirty="0">
                <a:hlinkClick r:id="rId2" tooltip="https://en.wikipedia.org/wiki/Functional_dependency"/>
              </a:rPr>
              <a:t>Wikipedia</a:t>
            </a:r>
            <a:r>
              <a:rPr lang="fr-FR" dirty="0"/>
              <a:t> + </a:t>
            </a:r>
            <a:r>
              <a:rPr lang="fr-FR" u="sng" dirty="0">
                <a:hlinkClick r:id="rId3" tooltip="https://www.deepl.com/translator"/>
              </a:rPr>
              <a:t>Deepl</a:t>
            </a:r>
            <a:r>
              <a:rPr lang="fr-FR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2362080" y="18288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>
                <a:solidFill>
                  <a:srgbClr val="000000"/>
                </a:solidFill>
                <a:latin typeface="Gill Sans MT"/>
              </a:rPr>
              <a:t>B.1 une Dépendance Fonctionnelle ? </a:t>
            </a:r>
            <a:endParaRPr lang="fr-FR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B. C’est quoi une DF ?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 bwMode="auto">
          <a:xfrm>
            <a:off x="5943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2601687" y="2286000"/>
            <a:ext cx="606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u="sng" dirty="0">
                <a:hlinkClick r:id="rId2" tooltip="https://en.wikipedia.org/wiki/Functional_dependency"/>
              </a:rPr>
              <a:t>Wikipedia</a:t>
            </a:r>
            <a:r>
              <a:rPr lang="fr-FR" dirty="0"/>
              <a:t> + </a:t>
            </a:r>
            <a:r>
              <a:rPr lang="fr-FR" u="sng" dirty="0">
                <a:hlinkClick r:id="rId3" tooltip="https://www.deepl.com/translator"/>
              </a:rPr>
              <a:t>Deepl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3" name="Image 2" descr="Une image contenant texte&#10;&#10;Description générée automatiquemen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84714" y="2677846"/>
            <a:ext cx="7772400" cy="37196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 bwMode="auto">
          <a:xfrm>
            <a:off x="2362080" y="1828800"/>
            <a:ext cx="49525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spcBef>
                <a:spcPts val="1001"/>
              </a:spcBef>
              <a:defRPr/>
            </a:pPr>
            <a:r>
              <a:rPr lang="fr-FR" sz="2000" spc="-1">
                <a:solidFill>
                  <a:srgbClr val="000000"/>
                </a:solidFill>
                <a:latin typeface="Gill Sans MT"/>
              </a:rPr>
              <a:t>B.1 une Dépendance Fonctionnelle ? </a:t>
            </a:r>
            <a:endParaRPr lang="fr-FR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Titre 2"/>
          <p:cNvSpPr/>
          <p:nvPr/>
        </p:nvSpPr>
        <p:spPr bwMode="auto">
          <a:xfrm>
            <a:off x="2209800" y="422280"/>
            <a:ext cx="754344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4900" spc="-1">
                <a:solidFill>
                  <a:srgbClr val="000000"/>
                </a:solidFill>
                <a:latin typeface="Gill Sans MT"/>
              </a:rPr>
              <a:t>B. C’est quoi une DF ?</a:t>
            </a:r>
            <a:endParaRPr lang="fr-FR" sz="49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AutoShape 4"/>
          <p:cNvSpPr/>
          <p:nvPr/>
        </p:nvSpPr>
        <p:spPr bwMode="auto">
          <a:xfrm>
            <a:off x="5943720" y="3276720"/>
            <a:ext cx="3138480" cy="3138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2601687" y="2286000"/>
            <a:ext cx="606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u="sng">
                <a:hlinkClick r:id="rId2" tooltip="https://en.wikipedia.org/wiki/Functional_dependency"/>
              </a:rPr>
              <a:t>Wikipeadia</a:t>
            </a:r>
            <a:r>
              <a:rPr lang="fr-FR"/>
              <a:t> + </a:t>
            </a:r>
            <a:r>
              <a:rPr lang="fr-FR" u="sng">
                <a:hlinkClick r:id="rId3" tooltip="https://www.deepl.com/translator"/>
              </a:rPr>
              <a:t>Deepl</a:t>
            </a:r>
            <a:r>
              <a:rPr lang="fr-FR"/>
              <a:t> </a:t>
            </a:r>
            <a:endParaRPr/>
          </a:p>
        </p:txBody>
      </p:sp>
      <p:pic>
        <p:nvPicPr>
          <p:cNvPr id="4" name="Image 3" descr="Une image contenant texte&#10;&#10;Description générée automatiquemen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35086" y="2808213"/>
            <a:ext cx="6561686" cy="38331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30938</TotalTime>
  <Words>955</Words>
  <Application>Microsoft Macintosh PowerPoint</Application>
  <DocSecurity>0</DocSecurity>
  <PresentationFormat>Grand écran</PresentationFormat>
  <Paragraphs>171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Gill Sans MT</vt:lpstr>
      <vt:lpstr>Palatino Linotype</vt:lpstr>
      <vt:lpstr>Symbol</vt:lpstr>
      <vt:lpstr>Times New Roman</vt:lpstr>
      <vt:lpstr>Wingdings</vt:lpstr>
      <vt:lpstr>Office Theme</vt:lpstr>
      <vt:lpstr>2_Office Theme</vt:lpstr>
      <vt:lpstr>Présentation PowerPoint</vt:lpstr>
      <vt:lpstr>Présentation PowerPoint</vt:lpstr>
      <vt:lpstr>Présentation PowerPoint</vt:lpstr>
      <vt:lpstr>Présentation PowerPoint</vt:lpstr>
      <vt:lpstr>Exo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Exo</vt:lpstr>
      <vt:lpstr>Présentation PowerPoint</vt:lpstr>
      <vt:lpstr>Présentation PowerPoint</vt:lpstr>
      <vt:lpstr>Exo</vt:lpstr>
      <vt:lpstr>Présentation PowerPoint</vt:lpstr>
      <vt:lpstr>Présentation PowerPoint</vt:lpstr>
      <vt:lpstr>Présentation PowerPoint</vt:lpstr>
      <vt:lpstr>Exo</vt:lpstr>
      <vt:lpstr>Présentation PowerPoint</vt:lpstr>
      <vt:lpstr>Présentation PowerPoint</vt:lpstr>
      <vt:lpstr>Présentation PowerPoint</vt:lpstr>
      <vt:lpstr>Présentation PowerPoint</vt:lpstr>
      <vt:lpstr>Exo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CASALI Alain</dc:creator>
  <cp:keywords/>
  <dc:description/>
  <cp:lastModifiedBy>CASALI Alain</cp:lastModifiedBy>
  <cp:revision>17</cp:revision>
  <dcterms:created xsi:type="dcterms:W3CDTF">2023-01-23T16:08:35Z</dcterms:created>
  <dcterms:modified xsi:type="dcterms:W3CDTF">2024-02-21T11:14:33Z</dcterms:modified>
  <cp:category/>
  <dc:identifier/>
  <cp:contentStatus/>
  <dc:language/>
  <cp:version/>
</cp:coreProperties>
</file>