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6" r:id="rId2"/>
  </p:sldMasterIdLst>
  <p:notesMasterIdLst>
    <p:notesMasterId r:id="rId19"/>
  </p:notesMasterIdLst>
  <p:sldIdLst>
    <p:sldId id="257" r:id="rId3"/>
    <p:sldId id="361" r:id="rId4"/>
    <p:sldId id="315" r:id="rId5"/>
    <p:sldId id="347" r:id="rId6"/>
    <p:sldId id="348" r:id="rId7"/>
    <p:sldId id="349" r:id="rId8"/>
    <p:sldId id="316" r:id="rId9"/>
    <p:sldId id="360" r:id="rId10"/>
    <p:sldId id="351" r:id="rId11"/>
    <p:sldId id="352" r:id="rId12"/>
    <p:sldId id="359" r:id="rId13"/>
    <p:sldId id="273" r:id="rId14"/>
    <p:sldId id="358" r:id="rId15"/>
    <p:sldId id="355" r:id="rId16"/>
    <p:sldId id="259" r:id="rId17"/>
    <p:sldId id="356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84"/>
    <p:restoredTop sz="96197"/>
  </p:normalViewPr>
  <p:slideViewPr>
    <p:cSldViewPr snapToGrid="0">
      <p:cViewPr varScale="1">
        <p:scale>
          <a:sx n="94" d="100"/>
          <a:sy n="94" d="100"/>
        </p:scale>
        <p:origin x="2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B73C3-05B6-824C-AA1B-5EE1FFB5A741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FAD6F-BEA5-3E49-B2BD-4A28F5DF3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1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459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5878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277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3012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5029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7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CC4AD6-F771-4B2F-B39E-2C276AD88CE6}" type="slidenum">
              <a:rPr kumimoji="0" lang="fr-FR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5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5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47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97326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00898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673969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614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125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0328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98862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122100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0345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13321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1589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257324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743157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78939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123092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55785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25818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61869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3316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492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41003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07774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1919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69760" y="2386800"/>
            <a:ext cx="9252000" cy="1645560"/>
          </a:xfrm>
          <a:prstGeom prst="rect">
            <a:avLst/>
          </a:prstGeom>
        </p:spPr>
        <p:txBody>
          <a:bodyPr lIns="274320" tIns="182880" rIns="274320" bIns="182880" anchor="ctr" anchorCtr="1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fr-FR" sz="3500" b="0" strike="noStrike" cap="all" spc="199">
                <a:solidFill>
                  <a:srgbClr val="262626"/>
                </a:solidFill>
                <a:latin typeface="Gill Sans MT"/>
              </a:rPr>
              <a:t>Modifiez le style du titre</a:t>
            </a:r>
            <a:endParaRPr lang="en-US" sz="35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7971840" y="6238800"/>
            <a:ext cx="275328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B7B99A6-BDBF-4E74-871F-8B76FA0016FB}" type="datetime">
              <a:rPr lang="en-US" sz="1000" b="0" strike="noStrike" spc="-1">
                <a:solidFill>
                  <a:srgbClr val="FFFFFF">
                    <a:alpha val="70000"/>
                  </a:srgbClr>
                </a:solidFill>
                <a:latin typeface="Gill Sans MT"/>
              </a:rPr>
              <a:t>2/5/24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469760" y="6236280"/>
            <a:ext cx="607488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0986720" y="6217920"/>
            <a:ext cx="4872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CE9D80A-88E6-4ECD-8CC9-4FC08C91C270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FFFFFF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26296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7971840" y="6238800"/>
            <a:ext cx="2753280" cy="323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272DE64-31BB-4D24-935D-1ACDE0BFC0CA}" type="datetime">
              <a:rPr lang="en-US" sz="100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rPr>
              <a:t>2/5/24</a:t>
            </a:fld>
            <a:endParaRPr lang="fr-FR" sz="1000" b="0" strike="noStrike" spc="-1"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1469760" y="6236280"/>
            <a:ext cx="6074880" cy="319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10986720" y="6217920"/>
            <a:ext cx="487200" cy="365400"/>
          </a:xfrm>
          <a:prstGeom prst="rect">
            <a:avLst/>
          </a:prstGeom>
        </p:spPr>
        <p:txBody>
          <a:bodyPr lIns="18360" rIns="18360" anchor="ctr">
            <a:noAutofit/>
          </a:bodyPr>
          <a:lstStyle/>
          <a:p>
            <a:pPr algn="ctr">
              <a:lnSpc>
                <a:spcPct val="100000"/>
              </a:lnSpc>
            </a:pPr>
            <a:fld id="{22359346-62B2-4059-8202-6ED8F18C94CE}" type="slidenum">
              <a:rPr lang="en-US" sz="1100" b="0" strike="noStrike" spc="-1">
                <a:solidFill>
                  <a:srgbClr val="FFFFFF"/>
                </a:solidFill>
                <a:latin typeface="Gill Sans MT"/>
              </a:rPr>
              <a:t>‹N°›</a:t>
            </a:fld>
            <a:endParaRPr lang="fr-FR" sz="11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Click to edit the title text format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262626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262626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262626"/>
                </a:solidFill>
                <a:latin typeface="Gill Sans MT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410655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re 1"/>
          <p:cNvSpPr txBox="1"/>
          <p:nvPr/>
        </p:nvSpPr>
        <p:spPr>
          <a:xfrm>
            <a:off x="2593663" y="2397686"/>
            <a:ext cx="6939000" cy="164556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404040"/>
            </a:solidFill>
            <a:miter/>
          </a:ln>
        </p:spPr>
        <p:txBody>
          <a:bodyPr lIns="274320" tIns="182880" rIns="274320" bIns="182880" anchor="ctr" anchorCtr="1">
            <a:normAutofit fontScale="77500" lnSpcReduction="20000"/>
          </a:bodyPr>
          <a:lstStyle/>
          <a:p>
            <a:pPr algn="ctr">
              <a:lnSpc>
                <a:spcPct val="90000"/>
              </a:lnSpc>
            </a:pPr>
            <a:r>
              <a:rPr lang="fr-FR" sz="3500" cap="all" spc="199" dirty="0">
                <a:solidFill>
                  <a:srgbClr val="262626"/>
                </a:solidFill>
                <a:latin typeface="Gill Sans MT"/>
              </a:rPr>
              <a:t>R4.03 – </a:t>
            </a:r>
            <a:r>
              <a:rPr lang="fr-FR" sz="3600" dirty="0">
                <a:solidFill>
                  <a:prstClr val="black"/>
                </a:solidFill>
                <a:latin typeface="Arial" panose="020B0604020202020204" pitchFamily="34" charset="0"/>
              </a:rPr>
              <a:t>Qualité et au-delà du relationnel – un peu de maths, début du reverse engineering (partie #1)                 </a:t>
            </a:r>
            <a:endParaRPr lang="en-US" sz="3500" spc="-1" dirty="0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0" name="Sous-titre 2"/>
          <p:cNvSpPr txBox="1"/>
          <p:nvPr/>
        </p:nvSpPr>
        <p:spPr>
          <a:xfrm>
            <a:off x="3545400" y="4352400"/>
            <a:ext cx="5100840" cy="12394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spcBef>
                <a:spcPts val="1001"/>
              </a:spcBef>
              <a:tabLst>
                <a:tab pos="0" algn="l"/>
              </a:tabLst>
            </a:pPr>
            <a:r>
              <a:rPr lang="fr-FR" sz="1900" spc="-1">
                <a:solidFill>
                  <a:srgbClr val="FFFFFF"/>
                </a:solidFill>
                <a:latin typeface="Gill Sans MT"/>
              </a:rPr>
              <a:t>A. Casali</a:t>
            </a:r>
            <a:endParaRPr lang="fr-FR" sz="1900" spc="-1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914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1971870" y="2736272"/>
            <a:ext cx="2720051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33" name="ZoneTexte 3"/>
          <p:cNvSpPr/>
          <p:nvPr/>
        </p:nvSpPr>
        <p:spPr>
          <a:xfrm>
            <a:off x="2016120" y="1449360"/>
            <a:ext cx="7924320" cy="22234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Dessin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ner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l’ensemble des parties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Algorithme de calcul d’une clé</a:t>
            </a:r>
            <a:endParaRPr lang="fr-FR" spc="-1" dirty="0">
              <a:solidFill>
                <a:prstClr val="black"/>
              </a:solidFill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Relation d’Armstrong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Ensemble en accord</a:t>
            </a: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776564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>
            <a:extLst>
              <a:ext uri="{FF2B5EF4-FFF2-40B4-BE49-F238E27FC236}">
                <a16:creationId xmlns:a16="http://schemas.microsoft.com/office/drawing/2014/main" id="{0CA4C9A5-7CE8-8079-F87C-016F2FCF9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1268414"/>
            <a:ext cx="8569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b="1" dirty="0"/>
              <a:t>Définition </a:t>
            </a:r>
            <a:r>
              <a:rPr lang="fr-FR" altLang="fr-FR" sz="1800" dirty="0"/>
              <a:t>: c’est une relation de </a:t>
            </a:r>
            <a:r>
              <a:rPr lang="fr-FR" altLang="fr-FR" sz="1800" b="1" dirty="0"/>
              <a:t>taille minimale </a:t>
            </a:r>
            <a:r>
              <a:rPr lang="fr-FR" altLang="fr-FR" sz="1800" dirty="0"/>
              <a:t> satisfaisant </a:t>
            </a:r>
            <a:r>
              <a:rPr lang="fr-FR" altLang="fr-FR" sz="1800" b="1" dirty="0"/>
              <a:t>ni plus, ni moins </a:t>
            </a:r>
            <a:r>
              <a:rPr lang="fr-FR" altLang="fr-FR" sz="1800" dirty="0"/>
              <a:t>toutes les DF valides sur </a:t>
            </a:r>
            <a:r>
              <a:rPr lang="fr-FR" altLang="fr-FR" sz="1800" i="1" dirty="0"/>
              <a:t>r</a:t>
            </a:r>
            <a:r>
              <a:rPr lang="fr-FR" altLang="fr-FR" sz="18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 b="1" dirty="0"/>
              <a:t>Construction</a:t>
            </a:r>
            <a:r>
              <a:rPr lang="fr-FR" altLang="fr-FR" sz="1800" dirty="0"/>
              <a:t> : pour chacun des maximaux X</a:t>
            </a:r>
            <a:r>
              <a:rPr lang="fr-FR" altLang="fr-FR" sz="1800" baseline="-25000" dirty="0"/>
              <a:t>i </a:t>
            </a:r>
            <a:r>
              <a:rPr lang="en-US" altLang="fr-FR" sz="1800" dirty="0">
                <a:sym typeface="Symbol" pitchFamily="2" charset="2"/>
              </a:rPr>
              <a:t>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</a:t>
            </a:r>
            <a:r>
              <a:rPr lang="en-US" altLang="fr-FR" sz="1800" dirty="0">
                <a:sym typeface="Symbol" pitchFamily="2" charset="2"/>
              </a:rPr>
              <a:t> </a:t>
            </a:r>
            <a:r>
              <a:rPr lang="fr-FR" altLang="fr-FR" sz="1800" dirty="0"/>
              <a:t>, on construit le tuple </a:t>
            </a:r>
            <a:r>
              <a:rPr lang="fr-FR" altLang="fr-FR" sz="1800" i="1" dirty="0"/>
              <a:t>t</a:t>
            </a:r>
            <a:r>
              <a:rPr lang="fr-FR" altLang="fr-FR" sz="1800" i="1" baseline="-25000" dirty="0"/>
              <a:t>i</a:t>
            </a:r>
            <a:r>
              <a:rPr lang="fr-FR" altLang="fr-FR" sz="1800" dirty="0"/>
              <a:t> suivant : 	</a:t>
            </a:r>
            <a:r>
              <a:rPr lang="fr-FR" altLang="fr-FR" sz="1800" i="1" dirty="0"/>
              <a:t>t</a:t>
            </a:r>
            <a:r>
              <a:rPr lang="fr-FR" altLang="fr-FR" sz="1800" i="1" baseline="-25000" dirty="0"/>
              <a:t>i</a:t>
            </a:r>
            <a:r>
              <a:rPr lang="fr-FR" altLang="fr-FR" sz="1800" dirty="0"/>
              <a:t>[A] =  0 si A </a:t>
            </a:r>
            <a:r>
              <a:rPr lang="en-US" altLang="fr-FR" sz="1800" dirty="0">
                <a:sym typeface="Symbol" pitchFamily="2" charset="2"/>
              </a:rPr>
              <a:t></a:t>
            </a:r>
            <a:r>
              <a:rPr lang="fr-FR" altLang="fr-FR" sz="1800" dirty="0"/>
              <a:t> X</a:t>
            </a:r>
            <a:r>
              <a:rPr lang="fr-FR" altLang="fr-FR" sz="1800" baseline="-25000" dirty="0"/>
              <a:t>i</a:t>
            </a:r>
            <a:r>
              <a:rPr lang="fr-FR" altLang="fr-FR" sz="1800" dirty="0"/>
              <a:t>, </a:t>
            </a:r>
            <a:r>
              <a:rPr lang="fr-FR" altLang="fr-FR" sz="1800" i="1" dirty="0"/>
              <a:t>i</a:t>
            </a:r>
            <a:r>
              <a:rPr lang="fr-FR" altLang="fr-FR" sz="1800" dirty="0"/>
              <a:t> sinon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Le premier tuple ne contient que de	 0.</a:t>
            </a:r>
          </a:p>
        </p:txBody>
      </p:sp>
      <p:graphicFrame>
        <p:nvGraphicFramePr>
          <p:cNvPr id="20547" name="Group 67">
            <a:extLst>
              <a:ext uri="{FF2B5EF4-FFF2-40B4-BE49-F238E27FC236}">
                <a16:creationId xmlns:a16="http://schemas.microsoft.com/office/drawing/2014/main" id="{78C940A5-73B1-E4EC-DD56-41ACC9A585E2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3573463"/>
          <a:ext cx="3048000" cy="733426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36935918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641420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932408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49414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41861071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07656"/>
                  </a:ext>
                </a:extLst>
              </a:tr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459226"/>
                  </a:ext>
                </a:extLst>
              </a:tr>
            </a:tbl>
          </a:graphicData>
        </a:graphic>
      </p:graphicFrame>
      <p:sp>
        <p:nvSpPr>
          <p:cNvPr id="31768" name="Text Box 68">
            <a:extLst>
              <a:ext uri="{FF2B5EF4-FFF2-40B4-BE49-F238E27FC236}">
                <a16:creationId xmlns:a16="http://schemas.microsoft.com/office/drawing/2014/main" id="{6CEDBA2E-9639-F3D6-CC26-F0B40EFE3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3141663"/>
            <a:ext cx="676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dirty="0"/>
              <a:t>Ex :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</a:t>
            </a:r>
            <a:r>
              <a:rPr lang="en-US" altLang="fr-FR" sz="1800" dirty="0">
                <a:sym typeface="Symbol" pitchFamily="2" charset="2"/>
              </a:rPr>
              <a:t> </a:t>
            </a:r>
            <a:r>
              <a:rPr lang="fr-FR" altLang="fr-FR" sz="1800" dirty="0"/>
              <a:t>= {B, C, AC, ACE, ABDE, ACDE}</a:t>
            </a:r>
          </a:p>
        </p:txBody>
      </p:sp>
      <p:graphicFrame>
        <p:nvGraphicFramePr>
          <p:cNvPr id="20577" name="Group 97">
            <a:extLst>
              <a:ext uri="{FF2B5EF4-FFF2-40B4-BE49-F238E27FC236}">
                <a16:creationId xmlns:a16="http://schemas.microsoft.com/office/drawing/2014/main" id="{2FC5CBC3-66BF-7BAE-5FA3-76DABDA235BA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4292601"/>
          <a:ext cx="3048000" cy="3667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279190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538856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9765072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042738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29798458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839406"/>
                  </a:ext>
                </a:extLst>
              </a:tr>
            </a:tbl>
          </a:graphicData>
        </a:graphic>
      </p:graphicFrame>
      <p:graphicFrame>
        <p:nvGraphicFramePr>
          <p:cNvPr id="20606" name="Group 126">
            <a:extLst>
              <a:ext uri="{FF2B5EF4-FFF2-40B4-BE49-F238E27FC236}">
                <a16:creationId xmlns:a16="http://schemas.microsoft.com/office/drawing/2014/main" id="{DC2D9771-DEF6-D601-AB27-40B1E9C4170E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4652963"/>
          <a:ext cx="3048000" cy="366712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635" name="Group 155">
            <a:extLst>
              <a:ext uri="{FF2B5EF4-FFF2-40B4-BE49-F238E27FC236}">
                <a16:creationId xmlns:a16="http://schemas.microsoft.com/office/drawing/2014/main" id="{31A98798-8E0E-012C-0D15-32D4C24E3EF1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5013326"/>
          <a:ext cx="3048000" cy="3667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664" name="Group 184">
            <a:extLst>
              <a:ext uri="{FF2B5EF4-FFF2-40B4-BE49-F238E27FC236}">
                <a16:creationId xmlns:a16="http://schemas.microsoft.com/office/drawing/2014/main" id="{22D326E1-0F93-9C3C-5163-821C5113D8D3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5373689"/>
          <a:ext cx="3048000" cy="3667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7482170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008354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831662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0010363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18199743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871891"/>
                  </a:ext>
                </a:extLst>
              </a:tr>
            </a:tbl>
          </a:graphicData>
        </a:graphic>
      </p:graphicFrame>
      <p:graphicFrame>
        <p:nvGraphicFramePr>
          <p:cNvPr id="20722" name="Group 242">
            <a:extLst>
              <a:ext uri="{FF2B5EF4-FFF2-40B4-BE49-F238E27FC236}">
                <a16:creationId xmlns:a16="http://schemas.microsoft.com/office/drawing/2014/main" id="{12B0590B-3B80-01C7-9311-5AEF74166DDF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5734051"/>
          <a:ext cx="3048000" cy="3667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5730423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008793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295895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0611448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62578901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094865"/>
                  </a:ext>
                </a:extLst>
              </a:tr>
            </a:tbl>
          </a:graphicData>
        </a:graphic>
      </p:graphicFrame>
      <p:graphicFrame>
        <p:nvGraphicFramePr>
          <p:cNvPr id="20751" name="Group 271">
            <a:extLst>
              <a:ext uri="{FF2B5EF4-FFF2-40B4-BE49-F238E27FC236}">
                <a16:creationId xmlns:a16="http://schemas.microsoft.com/office/drawing/2014/main" id="{F8A829C3-CA1F-D236-5FD1-160042C0F466}"/>
              </a:ext>
            </a:extLst>
          </p:cNvPr>
          <p:cNvGraphicFramePr>
            <a:graphicFrameLocks noGrp="1"/>
          </p:cNvGraphicFramePr>
          <p:nvPr/>
        </p:nvGraphicFramePr>
        <p:xfrm>
          <a:off x="3071813" y="6092826"/>
          <a:ext cx="3048000" cy="366713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520254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303294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3198298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751151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72950577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046290"/>
                  </a:ext>
                </a:extLst>
              </a:tr>
            </a:tbl>
          </a:graphicData>
        </a:graphic>
      </p:graphicFrame>
      <p:sp>
        <p:nvSpPr>
          <p:cNvPr id="2" name="Titre 2">
            <a:extLst>
              <a:ext uri="{FF2B5EF4-FFF2-40B4-BE49-F238E27FC236}">
                <a16:creationId xmlns:a16="http://schemas.microsoft.com/office/drawing/2014/main" id="{6E5378D5-8118-B56B-7EAC-7783A8222112}"/>
              </a:ext>
            </a:extLst>
          </p:cNvPr>
          <p:cNvSpPr/>
          <p:nvPr/>
        </p:nvSpPr>
        <p:spPr>
          <a:xfrm>
            <a:off x="479685" y="332339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C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Relation d’Armstrong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3" name="Picture 2" descr="Interview with Ward Armstrong&quot; by Ward Armstrong and Michael Rupp">
            <a:extLst>
              <a:ext uri="{FF2B5EF4-FFF2-40B4-BE49-F238E27FC236}">
                <a16:creationId xmlns:a16="http://schemas.microsoft.com/office/drawing/2014/main" id="{4AD891FC-617A-686C-CA23-E758D215A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280" y="2788171"/>
            <a:ext cx="2284805" cy="179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1956879" y="3260927"/>
            <a:ext cx="2705062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33" name="ZoneTexte 3"/>
          <p:cNvSpPr/>
          <p:nvPr/>
        </p:nvSpPr>
        <p:spPr>
          <a:xfrm>
            <a:off x="2016120" y="1449360"/>
            <a:ext cx="7924320" cy="22234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Dessin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ner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l’ensemble des parties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Algorithme de calcul d’une clé</a:t>
            </a:r>
            <a:endParaRPr lang="fr-FR" spc="-1" dirty="0">
              <a:solidFill>
                <a:prstClr val="black"/>
              </a:solidFill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Relation d’Armstrong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Ensemble en accord</a:t>
            </a: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237050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6">
            <a:extLst>
              <a:ext uri="{FF2B5EF4-FFF2-40B4-BE49-F238E27FC236}">
                <a16:creationId xmlns:a16="http://schemas.microsoft.com/office/drawing/2014/main" id="{0051219A-B72A-B96D-3583-33A3B4DA8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628776"/>
            <a:ext cx="8642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On définit ag(t</a:t>
            </a:r>
            <a:r>
              <a:rPr lang="fr-FR" altLang="fr-FR" sz="1800" baseline="-25000"/>
              <a:t>i</a:t>
            </a:r>
            <a:r>
              <a:rPr lang="fr-FR" altLang="fr-FR" sz="1800"/>
              <a:t>,t</a:t>
            </a:r>
            <a:r>
              <a:rPr lang="fr-FR" altLang="fr-FR" sz="1800" baseline="-25000"/>
              <a:t>j</a:t>
            </a:r>
            <a:r>
              <a:rPr lang="fr-FR" altLang="fr-FR" sz="1800"/>
              <a:t>) = {X </a:t>
            </a:r>
            <a:r>
              <a:rPr lang="fr-FR" altLang="fr-FR" sz="1800">
                <a:sym typeface="Symbol" pitchFamily="2" charset="2"/>
              </a:rPr>
              <a:t> R | </a:t>
            </a:r>
            <a:r>
              <a:rPr lang="fr-FR" altLang="fr-FR" sz="1800"/>
              <a:t>t</a:t>
            </a:r>
            <a:r>
              <a:rPr lang="fr-FR" altLang="fr-FR" sz="1800" baseline="-25000"/>
              <a:t>i</a:t>
            </a:r>
            <a:r>
              <a:rPr lang="fr-FR" altLang="fr-FR" sz="1800"/>
              <a:t>[X] = t</a:t>
            </a:r>
            <a:r>
              <a:rPr lang="fr-FR" altLang="fr-FR" sz="1800" baseline="-25000"/>
              <a:t>j</a:t>
            </a:r>
            <a:r>
              <a:rPr lang="fr-FR" altLang="fr-FR" sz="1800">
                <a:sym typeface="Symbol" pitchFamily="2" charset="2"/>
              </a:rPr>
              <a:t>[X]} et ag(</a:t>
            </a:r>
            <a:r>
              <a:rPr lang="fr-FR" altLang="fr-FR" sz="1800" i="1">
                <a:sym typeface="Symbol" pitchFamily="2" charset="2"/>
              </a:rPr>
              <a:t>r</a:t>
            </a:r>
            <a:r>
              <a:rPr lang="fr-FR" altLang="fr-FR" sz="1800">
                <a:sym typeface="Symbol" pitchFamily="2" charset="2"/>
              </a:rPr>
              <a:t>) = {</a:t>
            </a:r>
            <a:r>
              <a:rPr lang="fr-FR" altLang="fr-FR" sz="1800"/>
              <a:t>ag(t</a:t>
            </a:r>
            <a:r>
              <a:rPr lang="fr-FR" altLang="fr-FR" sz="1800" baseline="-25000"/>
              <a:t>i</a:t>
            </a:r>
            <a:r>
              <a:rPr lang="fr-FR" altLang="fr-FR" sz="1800"/>
              <a:t>,t</a:t>
            </a:r>
            <a:r>
              <a:rPr lang="fr-FR" altLang="fr-FR" sz="1800" baseline="-25000"/>
              <a:t>j</a:t>
            </a:r>
            <a:r>
              <a:rPr lang="fr-FR" altLang="fr-FR" sz="1800"/>
              <a:t>) </a:t>
            </a:r>
            <a:r>
              <a:rPr lang="fr-FR" altLang="fr-FR" sz="1800">
                <a:sym typeface="Symbol" pitchFamily="2" charset="2"/>
              </a:rPr>
              <a:t> </a:t>
            </a:r>
            <a:r>
              <a:rPr lang="fr-FR" altLang="fr-FR" sz="1800"/>
              <a:t>t</a:t>
            </a:r>
            <a:r>
              <a:rPr lang="fr-FR" altLang="fr-FR" sz="1800" baseline="-25000"/>
              <a:t>i</a:t>
            </a:r>
            <a:r>
              <a:rPr lang="fr-FR" altLang="fr-FR" sz="1800"/>
              <a:t>,t</a:t>
            </a:r>
            <a:r>
              <a:rPr lang="fr-FR" altLang="fr-FR" sz="1800" baseline="-25000"/>
              <a:t>j</a:t>
            </a:r>
            <a:r>
              <a:rPr lang="fr-FR" altLang="fr-FR" sz="1800"/>
              <a:t> </a:t>
            </a:r>
            <a:r>
              <a:rPr lang="en-US" altLang="fr-FR" sz="1800">
                <a:sym typeface="Symbol" pitchFamily="2" charset="2"/>
              </a:rPr>
              <a:t> </a:t>
            </a:r>
            <a:r>
              <a:rPr lang="en-US" altLang="fr-FR" sz="1800" i="1">
                <a:sym typeface="Symbol" pitchFamily="2" charset="2"/>
              </a:rPr>
              <a:t>r</a:t>
            </a:r>
            <a:r>
              <a:rPr lang="en-US" altLang="fr-FR" sz="1800">
                <a:sym typeface="Symbol" pitchFamily="2" charset="2"/>
              </a:rPr>
              <a:t>}</a:t>
            </a:r>
            <a:endParaRPr lang="fr-FR" altLang="fr-FR" sz="1800">
              <a:sym typeface="Symbol" pitchFamily="2" charset="2"/>
            </a:endParaRPr>
          </a:p>
        </p:txBody>
      </p:sp>
      <p:graphicFrame>
        <p:nvGraphicFramePr>
          <p:cNvPr id="16457" name="Group 73">
            <a:extLst>
              <a:ext uri="{FF2B5EF4-FFF2-40B4-BE49-F238E27FC236}">
                <a16:creationId xmlns:a16="http://schemas.microsoft.com/office/drawing/2014/main" id="{E290FDF0-DBBE-6269-3AAC-21D897166EC1}"/>
              </a:ext>
            </a:extLst>
          </p:cNvPr>
          <p:cNvGraphicFramePr>
            <a:graphicFrameLocks noGrp="1"/>
          </p:cNvGraphicFramePr>
          <p:nvPr/>
        </p:nvGraphicFramePr>
        <p:xfrm>
          <a:off x="1992314" y="2276476"/>
          <a:ext cx="2543175" cy="3292479"/>
        </p:xfrm>
        <a:graphic>
          <a:graphicData uri="http://schemas.openxmlformats.org/drawingml/2006/table">
            <a:tbl>
              <a:tblPr/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" name="Group 77">
            <a:extLst>
              <a:ext uri="{FF2B5EF4-FFF2-40B4-BE49-F238E27FC236}">
                <a16:creationId xmlns:a16="http://schemas.microsoft.com/office/drawing/2014/main" id="{46126432-0523-BFA4-8736-0873B92CEE34}"/>
              </a:ext>
            </a:extLst>
          </p:cNvPr>
          <p:cNvGrpSpPr>
            <a:grpSpLocks/>
          </p:cNvGrpSpPr>
          <p:nvPr/>
        </p:nvGrpSpPr>
        <p:grpSpPr bwMode="auto">
          <a:xfrm>
            <a:off x="4583113" y="2757488"/>
            <a:ext cx="3744912" cy="455612"/>
            <a:chOff x="1927" y="1737"/>
            <a:chExt cx="2359" cy="287"/>
          </a:xfrm>
        </p:grpSpPr>
        <p:sp>
          <p:nvSpPr>
            <p:cNvPr id="27722" name="Line 74">
              <a:extLst>
                <a:ext uri="{FF2B5EF4-FFF2-40B4-BE49-F238E27FC236}">
                  <a16:creationId xmlns:a16="http://schemas.microsoft.com/office/drawing/2014/main" id="{077FC1B9-8529-DFF5-3BD6-0B2A631BA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1752"/>
              <a:ext cx="318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23" name="Line 75">
              <a:extLst>
                <a:ext uri="{FF2B5EF4-FFF2-40B4-BE49-F238E27FC236}">
                  <a16:creationId xmlns:a16="http://schemas.microsoft.com/office/drawing/2014/main" id="{93AD7D0A-3601-002B-EB63-F240F948F4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7" y="1888"/>
              <a:ext cx="318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24" name="Text Box 76">
              <a:extLst>
                <a:ext uri="{FF2B5EF4-FFF2-40B4-BE49-F238E27FC236}">
                  <a16:creationId xmlns:a16="http://schemas.microsoft.com/office/drawing/2014/main" id="{D5335FB8-8F9C-47CF-9FCC-D86AC6767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1737"/>
              <a:ext cx="19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Ag(t</a:t>
              </a:r>
              <a:r>
                <a:rPr lang="fr-FR" altLang="fr-FR" sz="1800" baseline="-25000"/>
                <a:t>1</a:t>
              </a:r>
              <a:r>
                <a:rPr lang="fr-FR" altLang="fr-FR" sz="1800"/>
                <a:t>,t</a:t>
              </a:r>
              <a:r>
                <a:rPr lang="fr-FR" altLang="fr-FR" sz="1800" baseline="-25000"/>
                <a:t>2</a:t>
              </a:r>
              <a:r>
                <a:rPr lang="fr-FR" altLang="fr-FR" sz="1800"/>
                <a:t>) = AC</a:t>
              </a:r>
            </a:p>
          </p:txBody>
        </p:sp>
      </p:grpSp>
      <p:grpSp>
        <p:nvGrpSpPr>
          <p:cNvPr id="3" name="Group 82">
            <a:extLst>
              <a:ext uri="{FF2B5EF4-FFF2-40B4-BE49-F238E27FC236}">
                <a16:creationId xmlns:a16="http://schemas.microsoft.com/office/drawing/2014/main" id="{4B7A3C45-7F16-279F-90C1-013B2C877E1C}"/>
              </a:ext>
            </a:extLst>
          </p:cNvPr>
          <p:cNvGrpSpPr>
            <a:grpSpLocks/>
          </p:cNvGrpSpPr>
          <p:nvPr/>
        </p:nvGrpSpPr>
        <p:grpSpPr bwMode="auto">
          <a:xfrm>
            <a:off x="4583114" y="3200401"/>
            <a:ext cx="2808287" cy="373063"/>
            <a:chOff x="1927" y="2016"/>
            <a:chExt cx="1769" cy="235"/>
          </a:xfrm>
        </p:grpSpPr>
        <p:sp>
          <p:nvSpPr>
            <p:cNvPr id="27719" name="Line 78">
              <a:extLst>
                <a:ext uri="{FF2B5EF4-FFF2-40B4-BE49-F238E27FC236}">
                  <a16:creationId xmlns:a16="http://schemas.microsoft.com/office/drawing/2014/main" id="{53CE1E23-B8E3-79C6-10A6-7994E46DA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7" y="2024"/>
              <a:ext cx="273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20" name="Line 79">
              <a:extLst>
                <a:ext uri="{FF2B5EF4-FFF2-40B4-BE49-F238E27FC236}">
                  <a16:creationId xmlns:a16="http://schemas.microsoft.com/office/drawing/2014/main" id="{BF807902-37AB-5545-89AD-BB341532B0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7" y="2160"/>
              <a:ext cx="273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721" name="Text Box 81">
              <a:extLst>
                <a:ext uri="{FF2B5EF4-FFF2-40B4-BE49-F238E27FC236}">
                  <a16:creationId xmlns:a16="http://schemas.microsoft.com/office/drawing/2014/main" id="{77254E2D-65C8-6F75-D826-AE5195E63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2016"/>
              <a:ext cx="1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Ag(t</a:t>
              </a:r>
              <a:r>
                <a:rPr lang="fr-FR" altLang="fr-FR" sz="1800" baseline="-25000"/>
                <a:t>2</a:t>
              </a:r>
              <a:r>
                <a:rPr lang="fr-FR" altLang="fr-FR" sz="1800"/>
                <a:t>,t</a:t>
              </a:r>
              <a:r>
                <a:rPr lang="fr-FR" altLang="fr-FR" sz="1800" baseline="-25000"/>
                <a:t>3</a:t>
              </a:r>
              <a:r>
                <a:rPr lang="fr-FR" altLang="fr-FR" sz="1800"/>
                <a:t>) = Ø</a:t>
              </a:r>
            </a:p>
          </p:txBody>
        </p:sp>
      </p:grpSp>
      <p:sp>
        <p:nvSpPr>
          <p:cNvPr id="16467" name="Text Box 83">
            <a:extLst>
              <a:ext uri="{FF2B5EF4-FFF2-40B4-BE49-F238E27FC236}">
                <a16:creationId xmlns:a16="http://schemas.microsoft.com/office/drawing/2014/main" id="{E9EACDA3-81EE-8DBD-6F79-927EF407B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1" y="4076701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b="1"/>
              <a:t>Calculer ag(r).</a:t>
            </a:r>
          </a:p>
        </p:txBody>
      </p:sp>
      <p:sp>
        <p:nvSpPr>
          <p:cNvPr id="16468" name="Text Box 84">
            <a:extLst>
              <a:ext uri="{FF2B5EF4-FFF2-40B4-BE49-F238E27FC236}">
                <a16:creationId xmlns:a16="http://schemas.microsoft.com/office/drawing/2014/main" id="{C87E7928-0535-BAA5-9F0E-415A30712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941888"/>
            <a:ext cx="568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800" dirty="0"/>
              <a:t>ag(r) = {</a:t>
            </a:r>
            <a:r>
              <a:rPr lang="fr-FR" altLang="fr-FR" sz="1800" dirty="0" err="1"/>
              <a:t>Ø</a:t>
            </a:r>
            <a:r>
              <a:rPr lang="pt-BR" altLang="fr-FR" sz="1800" dirty="0"/>
              <a:t>, A, </a:t>
            </a:r>
            <a:r>
              <a:rPr lang="pt-BR" altLang="fr-FR" sz="1800" dirty="0" err="1"/>
              <a:t>B</a:t>
            </a:r>
            <a:r>
              <a:rPr lang="pt-BR" altLang="fr-FR" sz="1800" dirty="0"/>
              <a:t>, C, AC, AE, ACE, ADE, ABDE, ACDE</a:t>
            </a:r>
            <a:r>
              <a:rPr lang="fr-FR" altLang="fr-FR" sz="1800" dirty="0"/>
              <a:t>}</a:t>
            </a:r>
          </a:p>
        </p:txBody>
      </p:sp>
      <p:sp>
        <p:nvSpPr>
          <p:cNvPr id="4" name="Titre 2">
            <a:extLst>
              <a:ext uri="{FF2B5EF4-FFF2-40B4-BE49-F238E27FC236}">
                <a16:creationId xmlns:a16="http://schemas.microsoft.com/office/drawing/2014/main" id="{7B0E7FEE-04DC-E96B-3D6D-0F2FA0E503B2}"/>
              </a:ext>
            </a:extLst>
          </p:cNvPr>
          <p:cNvSpPr/>
          <p:nvPr/>
        </p:nvSpPr>
        <p:spPr>
          <a:xfrm>
            <a:off x="479685" y="332339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D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Ensemble en accord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E8A7783-A43F-4BB8-0073-E644F4F0C4BF}"/>
              </a:ext>
            </a:extLst>
          </p:cNvPr>
          <p:cNvSpPr txBox="1"/>
          <p:nvPr/>
        </p:nvSpPr>
        <p:spPr>
          <a:xfrm>
            <a:off x="1349115" y="5936105"/>
            <a:ext cx="9263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800" dirty="0"/>
              <a:t>Propriété : On a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ag(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CL(</a:t>
            </a:r>
            <a:r>
              <a:rPr lang="fr-FR" altLang="fr-FR" sz="1800" i="1" dirty="0"/>
              <a:t>r</a:t>
            </a:r>
            <a:r>
              <a:rPr lang="fr-FR" altLang="fr-FR" sz="1800" dirty="0"/>
              <a:t>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7" grpId="0"/>
      <p:bldP spid="164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5B9988-46D2-BDF1-2514-030BB46E42DA}"/>
              </a:ext>
            </a:extLst>
          </p:cNvPr>
          <p:cNvSpPr txBox="1"/>
          <p:nvPr/>
        </p:nvSpPr>
        <p:spPr>
          <a:xfrm>
            <a:off x="1274164" y="644577"/>
            <a:ext cx="9263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1800" dirty="0"/>
              <a:t>Propriété : On a </a:t>
            </a: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ag(</a:t>
            </a:r>
            <a:r>
              <a:rPr lang="fr-FR" altLang="fr-FR" sz="1800" i="1" dirty="0"/>
              <a:t>r</a:t>
            </a:r>
            <a:r>
              <a:rPr lang="fr-FR" altLang="fr-FR" sz="1800" dirty="0"/>
              <a:t>) </a:t>
            </a:r>
            <a:r>
              <a:rPr lang="fr-FR" altLang="fr-FR" sz="1800" dirty="0">
                <a:sym typeface="Symbol" pitchFamily="2" charset="2"/>
              </a:rPr>
              <a:t></a:t>
            </a:r>
            <a:r>
              <a:rPr lang="fr-FR" altLang="fr-FR" sz="1800" dirty="0"/>
              <a:t> CL(</a:t>
            </a:r>
            <a:r>
              <a:rPr lang="fr-FR" altLang="fr-FR" sz="1800" i="1" dirty="0"/>
              <a:t>r</a:t>
            </a:r>
            <a:r>
              <a:rPr lang="fr-FR" altLang="fr-FR" sz="1800" dirty="0"/>
              <a:t>)</a:t>
            </a:r>
          </a:p>
          <a:p>
            <a:endParaRPr lang="fr-FR" dirty="0"/>
          </a:p>
        </p:txBody>
      </p:sp>
      <p:graphicFrame>
        <p:nvGraphicFramePr>
          <p:cNvPr id="3" name="Object 10">
            <a:extLst>
              <a:ext uri="{FF2B5EF4-FFF2-40B4-BE49-F238E27FC236}">
                <a16:creationId xmlns:a16="http://schemas.microsoft.com/office/drawing/2014/main" id="{367ED0E3-F083-2ADE-2C63-F7A18B339A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518117"/>
              </p:ext>
            </p:extLst>
          </p:nvPr>
        </p:nvGraphicFramePr>
        <p:xfrm>
          <a:off x="1226878" y="1434502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" name="Object 10">
                        <a:extLst>
                          <a:ext uri="{FF2B5EF4-FFF2-40B4-BE49-F238E27FC236}">
                            <a16:creationId xmlns:a16="http://schemas.microsoft.com/office/drawing/2014/main" id="{91CCE24C-4CAD-3424-02B0-D1BB62BCDA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878" y="1434502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4">
            <a:extLst>
              <a:ext uri="{FF2B5EF4-FFF2-40B4-BE49-F238E27FC236}">
                <a16:creationId xmlns:a16="http://schemas.microsoft.com/office/drawing/2014/main" id="{A06099B7-8059-49F3-D185-E0C0241B0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64" y="2483501"/>
            <a:ext cx="568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800" dirty="0"/>
              <a:t>ag(r) = {</a:t>
            </a:r>
            <a:r>
              <a:rPr lang="fr-FR" altLang="fr-FR" sz="1800" dirty="0" err="1"/>
              <a:t>Ø</a:t>
            </a:r>
            <a:r>
              <a:rPr lang="pt-BR" altLang="fr-FR" sz="1800" dirty="0"/>
              <a:t>, A, </a:t>
            </a:r>
            <a:r>
              <a:rPr lang="pt-BR" altLang="fr-FR" sz="1800" dirty="0" err="1"/>
              <a:t>B</a:t>
            </a:r>
            <a:r>
              <a:rPr lang="pt-BR" altLang="fr-FR" sz="1800" dirty="0"/>
              <a:t>, C, AC, AE, ACE, ADE, ABDE, ACDE</a:t>
            </a:r>
            <a:r>
              <a:rPr lang="fr-FR" altLang="fr-FR" sz="1800" dirty="0"/>
              <a:t>}</a:t>
            </a:r>
          </a:p>
        </p:txBody>
      </p:sp>
      <p:sp>
        <p:nvSpPr>
          <p:cNvPr id="7" name="Text Box 68">
            <a:extLst>
              <a:ext uri="{FF2B5EF4-FFF2-40B4-BE49-F238E27FC236}">
                <a16:creationId xmlns:a16="http://schemas.microsoft.com/office/drawing/2014/main" id="{F6BE8946-1234-E0A0-1853-E96D9B90B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888" y="3096692"/>
            <a:ext cx="6769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 dirty="0" err="1"/>
              <a:t>Gen</a:t>
            </a:r>
            <a:r>
              <a:rPr lang="fr-FR" altLang="fr-FR" sz="1800" dirty="0"/>
              <a:t>(</a:t>
            </a:r>
            <a:r>
              <a:rPr lang="fr-FR" altLang="fr-FR" sz="1800" b="1" i="1" dirty="0"/>
              <a:t>F</a:t>
            </a:r>
            <a:r>
              <a:rPr lang="fr-FR" altLang="fr-FR" sz="1800" dirty="0"/>
              <a:t>)</a:t>
            </a:r>
            <a:r>
              <a:rPr lang="en-US" altLang="fr-FR" sz="1800" dirty="0">
                <a:sym typeface="Symbol" pitchFamily="2" charset="2"/>
              </a:rPr>
              <a:t> </a:t>
            </a:r>
            <a:r>
              <a:rPr lang="fr-FR" altLang="fr-FR" sz="1800" dirty="0"/>
              <a:t>= {B, C, AC, ACE, ABDE, ACDE}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54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2016840" y="1686960"/>
            <a:ext cx="3628056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33" name="ZoneTexte 3"/>
          <p:cNvSpPr/>
          <p:nvPr/>
        </p:nvSpPr>
        <p:spPr>
          <a:xfrm>
            <a:off x="2016120" y="1449360"/>
            <a:ext cx="7924320" cy="22234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Dessin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ner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l’ensemble des parties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Algorithme de calcul d’une clé</a:t>
            </a:r>
            <a:endParaRPr lang="fr-FR" spc="-1" dirty="0">
              <a:solidFill>
                <a:prstClr val="black"/>
              </a:solidFill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Relation d’Armstrong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Ensemble en accord</a:t>
            </a: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2198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A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E</a:t>
            </a:r>
            <a:r>
              <a:rPr lang="fr-FR" sz="4900" spc="-1" dirty="0" err="1">
                <a:solidFill>
                  <a:srgbClr val="000000"/>
                </a:solidFill>
                <a:latin typeface="Gill Sans MT"/>
              </a:rPr>
              <a:t>nsemble</a:t>
            </a: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 des fermés ordonnés par inclusion  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91CCE24C-4CAD-3424-02B0-D1BB62BCD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781511"/>
              </p:ext>
            </p:extLst>
          </p:nvPr>
        </p:nvGraphicFramePr>
        <p:xfrm>
          <a:off x="1856465" y="2618725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2530" name="Object 10">
                        <a:extLst>
                          <a:ext uri="{FF2B5EF4-FFF2-40B4-BE49-F238E27FC236}">
                            <a16:creationId xmlns:a16="http://schemas.microsoft.com/office/drawing/2014/main" id="{AF989146-7BF1-C48A-1957-ADDAF366E9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6465" y="2618725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19BF1BF-2B4E-93F7-D3A8-7AEC6249DC70}"/>
              </a:ext>
            </a:extLst>
          </p:cNvPr>
          <p:cNvSpPr txBox="1"/>
          <p:nvPr/>
        </p:nvSpPr>
        <p:spPr>
          <a:xfrm>
            <a:off x="3477718" y="6100996"/>
            <a:ext cx="3507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Treillis des fermés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2F2F042-56D7-9230-F1AF-879C6FF12B0E}"/>
              </a:ext>
            </a:extLst>
          </p:cNvPr>
          <p:cNvSpPr/>
          <p:nvPr/>
        </p:nvSpPr>
        <p:spPr>
          <a:xfrm>
            <a:off x="1567602" y="2188564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A.1 Dessin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323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91CCE24C-4CAD-3424-02B0-D1BB62BCD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955544"/>
              </p:ext>
            </p:extLst>
          </p:nvPr>
        </p:nvGraphicFramePr>
        <p:xfrm>
          <a:off x="1616623" y="2079079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" name="Object 10">
                        <a:extLst>
                          <a:ext uri="{FF2B5EF4-FFF2-40B4-BE49-F238E27FC236}">
                            <a16:creationId xmlns:a16="http://schemas.microsoft.com/office/drawing/2014/main" id="{91CCE24C-4CAD-3424-02B0-D1BB62BCDA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623" y="2079079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19BF1BF-2B4E-93F7-D3A8-7AEC6249DC70}"/>
              </a:ext>
            </a:extLst>
          </p:cNvPr>
          <p:cNvSpPr txBox="1"/>
          <p:nvPr/>
        </p:nvSpPr>
        <p:spPr>
          <a:xfrm>
            <a:off x="2008682" y="5966084"/>
            <a:ext cx="3507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Treillis des fermés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2F2F042-56D7-9230-F1AF-879C6FF12B0E}"/>
              </a:ext>
            </a:extLst>
          </p:cNvPr>
          <p:cNvSpPr/>
          <p:nvPr/>
        </p:nvSpPr>
        <p:spPr>
          <a:xfrm>
            <a:off x="1012966" y="1109272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A.2 Eléments remarquables  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A3EC7EEF-DBCE-6498-A6C2-08970EF94200}"/>
              </a:ext>
            </a:extLst>
          </p:cNvPr>
          <p:cNvCxnSpPr>
            <a:cxnSpLocks/>
          </p:cNvCxnSpPr>
          <p:nvPr/>
        </p:nvCxnSpPr>
        <p:spPr>
          <a:xfrm flipH="1">
            <a:off x="3522689" y="1903751"/>
            <a:ext cx="2083632" cy="269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522F5C5C-6FD2-1C29-52C5-B27D3D670111}"/>
              </a:ext>
            </a:extLst>
          </p:cNvPr>
          <p:cNvSpPr txBox="1"/>
          <p:nvPr/>
        </p:nvSpPr>
        <p:spPr>
          <a:xfrm>
            <a:off x="5816184" y="1663908"/>
            <a:ext cx="1978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Top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6ADF8D0A-2751-8925-074B-02BD47C45DBA}"/>
              </a:ext>
            </a:extLst>
          </p:cNvPr>
          <p:cNvCxnSpPr>
            <a:cxnSpLocks/>
          </p:cNvCxnSpPr>
          <p:nvPr/>
        </p:nvCxnSpPr>
        <p:spPr>
          <a:xfrm flipH="1">
            <a:off x="3375285" y="5129134"/>
            <a:ext cx="2083632" cy="269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FE4A6600-1C35-2F70-F46A-A3BF9726DCFA}"/>
              </a:ext>
            </a:extLst>
          </p:cNvPr>
          <p:cNvSpPr txBox="1"/>
          <p:nvPr/>
        </p:nvSpPr>
        <p:spPr>
          <a:xfrm>
            <a:off x="5668780" y="4889291"/>
            <a:ext cx="1978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Bottom</a:t>
            </a:r>
          </a:p>
        </p:txBody>
      </p:sp>
    </p:spTree>
    <p:extLst>
      <p:ext uri="{BB962C8B-B14F-4D97-AF65-F5344CB8AC3E}">
        <p14:creationId xmlns:p14="http://schemas.microsoft.com/office/powerpoint/2010/main" val="102737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91CCE24C-4CAD-3424-02B0-D1BB62BCDA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6623" y="2079079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" name="Object 10">
                        <a:extLst>
                          <a:ext uri="{FF2B5EF4-FFF2-40B4-BE49-F238E27FC236}">
                            <a16:creationId xmlns:a16="http://schemas.microsoft.com/office/drawing/2014/main" id="{91CCE24C-4CAD-3424-02B0-D1BB62BCDA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623" y="2079079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19BF1BF-2B4E-93F7-D3A8-7AEC6249DC70}"/>
              </a:ext>
            </a:extLst>
          </p:cNvPr>
          <p:cNvSpPr txBox="1"/>
          <p:nvPr/>
        </p:nvSpPr>
        <p:spPr>
          <a:xfrm>
            <a:off x="2008682" y="5966084"/>
            <a:ext cx="3507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Treillis des fermés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2F2F042-56D7-9230-F1AF-879C6FF12B0E}"/>
              </a:ext>
            </a:extLst>
          </p:cNvPr>
          <p:cNvSpPr/>
          <p:nvPr/>
        </p:nvSpPr>
        <p:spPr>
          <a:xfrm>
            <a:off x="1012966" y="1109272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A.2 Eléments remarquables  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A3EC7EEF-DBCE-6498-A6C2-08970EF94200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2368446" y="1848574"/>
            <a:ext cx="3447738" cy="789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522F5C5C-6FD2-1C29-52C5-B27D3D670111}"/>
              </a:ext>
            </a:extLst>
          </p:cNvPr>
          <p:cNvSpPr txBox="1"/>
          <p:nvPr/>
        </p:nvSpPr>
        <p:spPr>
          <a:xfrm>
            <a:off x="5816184" y="1663908"/>
            <a:ext cx="458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Meet</a:t>
            </a:r>
            <a:r>
              <a:rPr lang="fr-FR" dirty="0"/>
              <a:t> </a:t>
            </a:r>
            <a:r>
              <a:rPr lang="fr-FR" dirty="0" err="1"/>
              <a:t>irreductible</a:t>
            </a:r>
            <a:r>
              <a:rPr lang="fr-FR" dirty="0"/>
              <a:t> (1 seul arc sortant)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76875281-6DAA-F31A-F3BE-405EEC45E605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3972393" y="1848574"/>
            <a:ext cx="1843791" cy="864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3559FE0C-BB9F-F8E6-15F9-2A685721C209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1783830" y="1848574"/>
            <a:ext cx="4032354" cy="2738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D4A712C-D43E-95B2-BD06-0AE194B3F6E7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422098" y="1848574"/>
            <a:ext cx="1394086" cy="2723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43434F2F-71F5-0510-DC36-82DC6A83724C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5096656" y="1848574"/>
            <a:ext cx="719528" cy="2123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2D874C9-0351-49E9-D4E2-276BBB7177FA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572000" y="1848574"/>
            <a:ext cx="1244184" cy="1509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E104008E-779A-3031-689F-5F489F27A370}"/>
              </a:ext>
            </a:extLst>
          </p:cNvPr>
          <p:cNvSpPr txBox="1"/>
          <p:nvPr/>
        </p:nvSpPr>
        <p:spPr>
          <a:xfrm>
            <a:off x="5936105" y="2308485"/>
            <a:ext cx="5351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L’ensemble des </a:t>
            </a:r>
            <a:r>
              <a:rPr lang="fr-FR" dirty="0" err="1"/>
              <a:t>Meet</a:t>
            </a:r>
            <a:r>
              <a:rPr lang="fr-FR" dirty="0"/>
              <a:t> est appelé </a:t>
            </a:r>
            <a:r>
              <a:rPr lang="fr-FR" b="1" dirty="0"/>
              <a:t>famille génératrice</a:t>
            </a:r>
          </a:p>
        </p:txBody>
      </p:sp>
    </p:spTree>
    <p:extLst>
      <p:ext uri="{BB962C8B-B14F-4D97-AF65-F5344CB8AC3E}">
        <p14:creationId xmlns:p14="http://schemas.microsoft.com/office/powerpoint/2010/main" val="1407098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graphicFrame>
        <p:nvGraphicFramePr>
          <p:cNvPr id="2" name="Object 10">
            <a:extLst>
              <a:ext uri="{FF2B5EF4-FFF2-40B4-BE49-F238E27FC236}">
                <a16:creationId xmlns:a16="http://schemas.microsoft.com/office/drawing/2014/main" id="{91CCE24C-4CAD-3424-02B0-D1BB62BCD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59083"/>
              </p:ext>
            </p:extLst>
          </p:nvPr>
        </p:nvGraphicFramePr>
        <p:xfrm>
          <a:off x="1616623" y="2079079"/>
          <a:ext cx="3538537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45000" imgH="4165600" progId="Visio.Drawing.6">
                  <p:embed/>
                </p:oleObj>
              </mc:Choice>
              <mc:Fallback>
                <p:oleObj name="Visio" r:id="rId3" imgW="4445000" imgH="4165600" progId="Visio.Drawing.6">
                  <p:embed/>
                  <p:pic>
                    <p:nvPicPr>
                      <p:cNvPr id="2" name="Object 10">
                        <a:extLst>
                          <a:ext uri="{FF2B5EF4-FFF2-40B4-BE49-F238E27FC236}">
                            <a16:creationId xmlns:a16="http://schemas.microsoft.com/office/drawing/2014/main" id="{91CCE24C-4CAD-3424-02B0-D1BB62BCDA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623" y="2079079"/>
                        <a:ext cx="3538537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19BF1BF-2B4E-93F7-D3A8-7AEC6249DC70}"/>
              </a:ext>
            </a:extLst>
          </p:cNvPr>
          <p:cNvSpPr txBox="1"/>
          <p:nvPr/>
        </p:nvSpPr>
        <p:spPr>
          <a:xfrm>
            <a:off x="2008682" y="5966084"/>
            <a:ext cx="3507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Treillis des fermés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72F2F042-56D7-9230-F1AF-879C6FF12B0E}"/>
              </a:ext>
            </a:extLst>
          </p:cNvPr>
          <p:cNvSpPr/>
          <p:nvPr/>
        </p:nvSpPr>
        <p:spPr>
          <a:xfrm>
            <a:off x="1012966" y="1109272"/>
            <a:ext cx="495252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spcBef>
                <a:spcPts val="1001"/>
              </a:spcBef>
            </a:pPr>
            <a:r>
              <a:rPr lang="fr-FR" sz="2000" spc="-1" dirty="0">
                <a:solidFill>
                  <a:srgbClr val="000000"/>
                </a:solidFill>
                <a:latin typeface="Gill Sans MT"/>
              </a:rPr>
              <a:t>A.3 Propriétés (1)</a:t>
            </a:r>
            <a:endParaRPr lang="fr-FR" sz="20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C6984A-592F-6CFE-34FB-EBC27671C44D}"/>
              </a:ext>
            </a:extLst>
          </p:cNvPr>
          <p:cNvSpPr txBox="1"/>
          <p:nvPr/>
        </p:nvSpPr>
        <p:spPr>
          <a:xfrm>
            <a:off x="5951095" y="1663908"/>
            <a:ext cx="5396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L’ensemble des fermés obtenus par </a:t>
            </a:r>
            <a:r>
              <a:rPr lang="fr-FR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fr-FR" dirty="0"/>
              <a:t>, ordonné par inclusion, est un treillis. </a:t>
            </a:r>
          </a:p>
        </p:txBody>
      </p:sp>
      <p:sp>
        <p:nvSpPr>
          <p:cNvPr id="12" name="Flèche vers la droite 11">
            <a:extLst>
              <a:ext uri="{FF2B5EF4-FFF2-40B4-BE49-F238E27FC236}">
                <a16:creationId xmlns:a16="http://schemas.microsoft.com/office/drawing/2014/main" id="{F5830CD8-C5FD-2C5E-D8B8-730EF4A05976}"/>
              </a:ext>
            </a:extLst>
          </p:cNvPr>
          <p:cNvSpPr/>
          <p:nvPr/>
        </p:nvSpPr>
        <p:spPr>
          <a:xfrm>
            <a:off x="6056026" y="2728210"/>
            <a:ext cx="914400" cy="389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6138572-57F1-0343-6221-BFC0F7D4B15A}"/>
              </a:ext>
            </a:extLst>
          </p:cNvPr>
          <p:cNvSpPr txBox="1"/>
          <p:nvPr/>
        </p:nvSpPr>
        <p:spPr>
          <a:xfrm>
            <a:off x="7285220" y="2593298"/>
            <a:ext cx="355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L’opérateur de fermeture, noté </a:t>
            </a:r>
            <a:r>
              <a:rPr lang="fr-FR" i="1" dirty="0"/>
              <a:t>h</a:t>
            </a:r>
            <a:r>
              <a:rPr lang="fr-FR" dirty="0"/>
              <a:t>, est l’intersection</a:t>
            </a:r>
          </a:p>
        </p:txBody>
      </p:sp>
      <p:sp>
        <p:nvSpPr>
          <p:cNvPr id="14" name="Flèche vers la droite 13">
            <a:extLst>
              <a:ext uri="{FF2B5EF4-FFF2-40B4-BE49-F238E27FC236}">
                <a16:creationId xmlns:a16="http://schemas.microsoft.com/office/drawing/2014/main" id="{407D6A9C-1B01-FC97-DFF7-BB1191A7D7D3}"/>
              </a:ext>
            </a:extLst>
          </p:cNvPr>
          <p:cNvSpPr/>
          <p:nvPr/>
        </p:nvSpPr>
        <p:spPr>
          <a:xfrm>
            <a:off x="5968584" y="3884951"/>
            <a:ext cx="914400" cy="389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B768538-3A6F-5F0F-40FD-5ADBCB669138}"/>
              </a:ext>
            </a:extLst>
          </p:cNvPr>
          <p:cNvSpPr txBox="1"/>
          <p:nvPr/>
        </p:nvSpPr>
        <p:spPr>
          <a:xfrm>
            <a:off x="7137817" y="3869960"/>
            <a:ext cx="4179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h(X) = [Top] ⋂ {Y ∈ </a:t>
            </a:r>
            <a:r>
              <a:rPr lang="fr-FR" dirty="0" err="1"/>
              <a:t>Meet</a:t>
            </a:r>
            <a:r>
              <a:rPr lang="fr-FR" dirty="0"/>
              <a:t>(R) </a:t>
            </a:r>
            <a:r>
              <a:rPr lang="fr-FR" dirty="0" err="1"/>
              <a:t>tq</a:t>
            </a:r>
            <a:r>
              <a:rPr lang="fr-FR" dirty="0"/>
              <a:t> X ⊆ Y}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D1D27E3-4A85-35BD-095E-E6B65BFB5C49}"/>
              </a:ext>
            </a:extLst>
          </p:cNvPr>
          <p:cNvSpPr txBox="1"/>
          <p:nvPr/>
        </p:nvSpPr>
        <p:spPr>
          <a:xfrm>
            <a:off x="6026046" y="4736892"/>
            <a:ext cx="4991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Exple</a:t>
            </a:r>
            <a:r>
              <a:rPr lang="fr-FR" dirty="0"/>
              <a:t> : h(AD) = ABDE ⋂ ACDE = ADE </a:t>
            </a:r>
          </a:p>
        </p:txBody>
      </p:sp>
    </p:spTree>
    <p:extLst>
      <p:ext uri="{BB962C8B-B14F-4D97-AF65-F5344CB8AC3E}">
        <p14:creationId xmlns:p14="http://schemas.microsoft.com/office/powerpoint/2010/main" val="258821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258F8-D1CA-7BA4-7C7B-3568BD147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Exo</a:t>
            </a:r>
          </a:p>
        </p:txBody>
      </p:sp>
      <p:pic>
        <p:nvPicPr>
          <p:cNvPr id="6146" name="Picture 2" descr="🤔 Visage En Pleine Réflexion Emoji">
            <a:extLst>
              <a:ext uri="{FF2B5EF4-FFF2-40B4-BE49-F238E27FC236}">
                <a16:creationId xmlns:a16="http://schemas.microsoft.com/office/drawing/2014/main" id="{E8B0BFA9-4730-C84D-FDC1-498F73B6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759351"/>
            <a:ext cx="3116966" cy="31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778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"/>
          <p:cNvSpPr/>
          <p:nvPr/>
        </p:nvSpPr>
        <p:spPr>
          <a:xfrm>
            <a:off x="1971870" y="2136664"/>
            <a:ext cx="3628056" cy="426240"/>
          </a:xfrm>
          <a:prstGeom prst="rect">
            <a:avLst/>
          </a:prstGeom>
          <a:solidFill>
            <a:schemeClr val="bg1"/>
          </a:solidFill>
          <a:ln>
            <a:solidFill>
              <a:srgbClr val="F6A21D"/>
            </a:solidFill>
            <a:round/>
          </a:ln>
          <a:effectLst>
            <a:glow rad="101520">
              <a:srgbClr val="4A5356">
                <a:alpha val="75000"/>
              </a:srgbClr>
            </a:glow>
            <a:outerShdw blurRad="76320" dist="3816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133" name="ZoneTexte 3"/>
          <p:cNvSpPr/>
          <p:nvPr/>
        </p:nvSpPr>
        <p:spPr>
          <a:xfrm>
            <a:off x="2016120" y="1449360"/>
            <a:ext cx="7924320" cy="22234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kumimoji="0" lang="fr-FR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Dessin</a:t>
            </a:r>
            <a:r>
              <a:rPr lang="fr-FR" sz="1800" spc="-1" dirty="0" err="1">
                <a:solidFill>
                  <a:srgbClr val="000000"/>
                </a:solidFill>
                <a:latin typeface="Gill Sans MT"/>
              </a:rPr>
              <a:t>ner</a:t>
            </a: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 l’ensemble des parties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Algorithme de calcul d’une clé</a:t>
            </a:r>
            <a:endParaRPr lang="fr-FR" spc="-1" dirty="0">
              <a:solidFill>
                <a:prstClr val="black"/>
              </a:solidFill>
              <a:latin typeface="Arial"/>
            </a:endParaRP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Relation d’Armstrong </a:t>
            </a:r>
          </a:p>
          <a:p>
            <a:pPr marL="343080" indent="-342720">
              <a:lnSpc>
                <a:spcPct val="200000"/>
              </a:lnSpc>
              <a:buClr>
                <a:srgbClr val="000000"/>
              </a:buClr>
              <a:buFont typeface="Palatino Linotype"/>
              <a:buAutoNum type="alphaUcPeriod"/>
            </a:pPr>
            <a:r>
              <a:rPr lang="fr-FR" sz="1800" spc="-1" dirty="0">
                <a:solidFill>
                  <a:srgbClr val="000000"/>
                </a:solidFill>
                <a:latin typeface="Gill Sans MT"/>
              </a:rPr>
              <a:t>Ensemble en accord</a:t>
            </a:r>
          </a:p>
        </p:txBody>
      </p:sp>
      <p:sp>
        <p:nvSpPr>
          <p:cNvPr id="132" name="Titre 2"/>
          <p:cNvSpPr txBox="1"/>
          <p:nvPr/>
        </p:nvSpPr>
        <p:spPr>
          <a:xfrm>
            <a:off x="1893720" y="336600"/>
            <a:ext cx="7543440" cy="91404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2600" cap="all" spc="199">
                <a:solidFill>
                  <a:srgbClr val="262626"/>
                </a:solidFill>
                <a:latin typeface="Gill Sans MT"/>
              </a:rPr>
              <a:t>Plan</a:t>
            </a:r>
            <a:endParaRPr lang="en-US" sz="2600" spc="-1">
              <a:solidFill>
                <a:srgbClr val="000000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28220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re 2"/>
          <p:cNvSpPr/>
          <p:nvPr/>
        </p:nvSpPr>
        <p:spPr>
          <a:xfrm>
            <a:off x="479685" y="422280"/>
            <a:ext cx="9273555" cy="91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900" spc="-1" dirty="0">
                <a:solidFill>
                  <a:srgbClr val="000000"/>
                </a:solidFill>
                <a:latin typeface="Gill Sans MT"/>
              </a:rPr>
              <a:t>B</a:t>
            </a:r>
            <a:r>
              <a:rPr kumimoji="0" lang="fr-FR" sz="49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/>
              </a:rPr>
              <a:t>. Algorithme de calcul d’une clé</a:t>
            </a:r>
            <a:endParaRPr kumimoji="0" lang="fr-FR" sz="49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37" name="AutoShape 4"/>
          <p:cNvSpPr/>
          <p:nvPr/>
        </p:nvSpPr>
        <p:spPr>
          <a:xfrm>
            <a:off x="5943720" y="3276720"/>
            <a:ext cx="3138480" cy="3138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91940C7-04BD-7B18-42AA-C07379A808FE}"/>
              </a:ext>
            </a:extLst>
          </p:cNvPr>
          <p:cNvSpPr txBox="1"/>
          <p:nvPr/>
        </p:nvSpPr>
        <p:spPr>
          <a:xfrm>
            <a:off x="1014821" y="1698067"/>
            <a:ext cx="8904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X = R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Z = \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emptyset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Faire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Z = max (X)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X = X \ Z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Tant_que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(h(X) == R)</a:t>
            </a:r>
            <a:b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Renvoyer X \ cup Z</a:t>
            </a:r>
          </a:p>
          <a:p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CFB7690-24C7-7200-E56D-35DD82BAA265}"/>
              </a:ext>
            </a:extLst>
          </p:cNvPr>
          <p:cNvSpPr txBox="1"/>
          <p:nvPr/>
        </p:nvSpPr>
        <p:spPr>
          <a:xfrm>
            <a:off x="1014822" y="4368139"/>
            <a:ext cx="89041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X = R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Z = \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emptyset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Faire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Z = max (X)</a:t>
            </a:r>
          </a:p>
          <a:p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X = X \ Z</a:t>
            </a:r>
          </a:p>
          <a:p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Tant_que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(X</a:t>
            </a:r>
            <a:r>
              <a:rPr lang="fr-FR" sz="20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== R)</a:t>
            </a:r>
            <a:b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Renvoyer X \ cup Z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3026075-87BC-A2EC-4EBA-682649A7FBB2}"/>
              </a:ext>
            </a:extLst>
          </p:cNvPr>
          <p:cNvSpPr txBox="1"/>
          <p:nvPr/>
        </p:nvSpPr>
        <p:spPr>
          <a:xfrm>
            <a:off x="783771" y="1377538"/>
            <a:ext cx="7849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B.1 – Avec la famille génératrice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FE6C90-5D10-B091-F43B-1B90F227729A}"/>
              </a:ext>
            </a:extLst>
          </p:cNvPr>
          <p:cNvSpPr txBox="1"/>
          <p:nvPr/>
        </p:nvSpPr>
        <p:spPr>
          <a:xfrm>
            <a:off x="674914" y="3893126"/>
            <a:ext cx="7849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B.1 – Avec les dépendances </a:t>
            </a:r>
            <a:r>
              <a:rPr lang="fr-FR" dirty="0" err="1"/>
              <a:t>fonctionelles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31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9700</TotalTime>
  <Words>655</Words>
  <Application>Microsoft Macintosh PowerPoint</Application>
  <PresentationFormat>Grand écran</PresentationFormat>
  <Paragraphs>163</Paragraphs>
  <Slides>16</Slides>
  <Notes>6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Courier New</vt:lpstr>
      <vt:lpstr>Gill Sans MT</vt:lpstr>
      <vt:lpstr>Palatino Linotype</vt:lpstr>
      <vt:lpstr>Symbol</vt:lpstr>
      <vt:lpstr>Times New Roman</vt:lpstr>
      <vt:lpstr>Wingdings</vt:lpstr>
      <vt:lpstr>Office Theme</vt:lpstr>
      <vt:lpstr>2_Office Theme</vt:lpstr>
      <vt:lpstr>Visio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Exo</vt:lpstr>
      <vt:lpstr>Présentation PowerPoint</vt:lpstr>
      <vt:lpstr>Présentation PowerPoint</vt:lpstr>
      <vt:lpstr>Exo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CASALI Alain</dc:creator>
  <cp:lastModifiedBy>CASALI Alain</cp:lastModifiedBy>
  <cp:revision>9</cp:revision>
  <dcterms:created xsi:type="dcterms:W3CDTF">2023-01-23T16:08:35Z</dcterms:created>
  <dcterms:modified xsi:type="dcterms:W3CDTF">2024-02-06T15:56:02Z</dcterms:modified>
</cp:coreProperties>
</file>