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6" r:id="rId2"/>
  </p:sldMasterIdLst>
  <p:notesMasterIdLst>
    <p:notesMasterId r:id="rId35"/>
  </p:notesMasterIdLst>
  <p:sldIdLst>
    <p:sldId id="257" r:id="rId3"/>
    <p:sldId id="406" r:id="rId4"/>
    <p:sldId id="315" r:id="rId5"/>
    <p:sldId id="362" r:id="rId6"/>
    <p:sldId id="407" r:id="rId7"/>
    <p:sldId id="366" r:id="rId8"/>
    <p:sldId id="367" r:id="rId9"/>
    <p:sldId id="368" r:id="rId10"/>
    <p:sldId id="415" r:id="rId11"/>
    <p:sldId id="408" r:id="rId12"/>
    <p:sldId id="369" r:id="rId13"/>
    <p:sldId id="382" r:id="rId14"/>
    <p:sldId id="371" r:id="rId15"/>
    <p:sldId id="372" r:id="rId16"/>
    <p:sldId id="414" r:id="rId17"/>
    <p:sldId id="374" r:id="rId18"/>
    <p:sldId id="376" r:id="rId19"/>
    <p:sldId id="416" r:id="rId20"/>
    <p:sldId id="409" r:id="rId21"/>
    <p:sldId id="317" r:id="rId22"/>
    <p:sldId id="319" r:id="rId23"/>
    <p:sldId id="321" r:id="rId24"/>
    <p:sldId id="378" r:id="rId25"/>
    <p:sldId id="316" r:id="rId26"/>
    <p:sldId id="410" r:id="rId27"/>
    <p:sldId id="276" r:id="rId28"/>
    <p:sldId id="277" r:id="rId29"/>
    <p:sldId id="384" r:id="rId30"/>
    <p:sldId id="411" r:id="rId31"/>
    <p:sldId id="394" r:id="rId32"/>
    <p:sldId id="344" r:id="rId33"/>
    <p:sldId id="393" r:id="rId3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971"/>
    <p:restoredTop sz="96197"/>
  </p:normalViewPr>
  <p:slideViewPr>
    <p:cSldViewPr snapToGrid="0">
      <p:cViewPr varScale="1">
        <p:scale>
          <a:sx n="88" d="100"/>
          <a:sy n="88" d="100"/>
        </p:scale>
        <p:origin x="200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B73C3-05B6-824C-AA1B-5EE1FFB5A741}" type="datetimeFigureOut">
              <a:rPr lang="fr-FR" smtClean="0"/>
              <a:t>15/03/2023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FAD6F-BEA5-3E49-B2BD-4A28F5DF3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61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4593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8262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94369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0515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81123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8589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0065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15264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5504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7121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4924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605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9436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3607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2459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6631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6627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478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97326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008985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673969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614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1125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0328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98862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122100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0345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13321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15896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257324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743157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789393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123092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5578502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36EC-EB2F-4176-A653-189A46092C64}" type="datetime1">
              <a:rPr lang="fr-FR" smtClean="0"/>
              <a:t>15/03/2023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3109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258185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61869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33167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492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41003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07774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19193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69760" y="2386800"/>
            <a:ext cx="9252000" cy="1645560"/>
          </a:xfrm>
          <a:prstGeom prst="rect">
            <a:avLst/>
          </a:prstGeom>
        </p:spPr>
        <p:txBody>
          <a:bodyPr lIns="274320" tIns="182880" rIns="274320" bIns="182880" anchor="ctr" anchorCtr="1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FR" sz="3500" b="0" strike="noStrike" cap="all" spc="199">
                <a:solidFill>
                  <a:srgbClr val="262626"/>
                </a:solidFill>
                <a:latin typeface="Gill Sans MT"/>
              </a:rPr>
              <a:t>Modifiez le style du titre</a:t>
            </a:r>
            <a:endParaRPr lang="en-US" sz="35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7971840" y="6238800"/>
            <a:ext cx="2753280" cy="323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B7B99A6-BDBF-4E74-871F-8B76FA0016FB}" type="datetime">
              <a:rPr lang="en-US" sz="1000" b="0" strike="noStrike" spc="-1">
                <a:solidFill>
                  <a:srgbClr val="FFFFFF">
                    <a:alpha val="70000"/>
                  </a:srgbClr>
                </a:solidFill>
                <a:latin typeface="Gill Sans MT"/>
              </a:rPr>
              <a:t>3/15/23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1469760" y="6236280"/>
            <a:ext cx="6074880" cy="319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10986720" y="6217920"/>
            <a:ext cx="487200" cy="365400"/>
          </a:xfrm>
          <a:prstGeom prst="rect">
            <a:avLst/>
          </a:prstGeom>
        </p:spPr>
        <p:txBody>
          <a:bodyPr lIns="18360" rIns="18360" anchor="ctr">
            <a:noAutofit/>
          </a:bodyPr>
          <a:lstStyle/>
          <a:p>
            <a:pPr algn="ctr">
              <a:lnSpc>
                <a:spcPct val="100000"/>
              </a:lnSpc>
            </a:pPr>
            <a:fld id="{2CE9D80A-88E6-4ECD-8CC9-4FC08C91C270}" type="slidenum">
              <a:rPr lang="en-US" sz="1100" b="0" strike="noStrike" spc="-1">
                <a:solidFill>
                  <a:srgbClr val="FFFFFF"/>
                </a:solidFill>
                <a:latin typeface="Gill Sans MT"/>
              </a:rPr>
              <a:t>‹N°›</a:t>
            </a:fld>
            <a:endParaRPr lang="fr-FR" sz="11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FFFFFF"/>
                </a:solidFill>
                <a:latin typeface="Gill Sans MT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FFFFFF"/>
                </a:solidFill>
                <a:latin typeface="Gill Sans MT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FFFFFF"/>
                </a:solidFill>
                <a:latin typeface="Gill Sans MT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FFFFFF"/>
                </a:solidFill>
                <a:latin typeface="Gill Sans MT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Gill Sans MT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Gill Sans MT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Gill Sans MT"/>
              </a:rPr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262967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dt"/>
          </p:nvPr>
        </p:nvSpPr>
        <p:spPr>
          <a:xfrm>
            <a:off x="7971840" y="6238800"/>
            <a:ext cx="2753280" cy="323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272DE64-31BB-4D24-935D-1ACDE0BFC0CA}" type="datetime">
              <a:rPr lang="en-US" sz="1000" b="0" strike="noStrike" spc="-1">
                <a:solidFill>
                  <a:srgbClr val="000000">
                    <a:alpha val="70000"/>
                  </a:srgbClr>
                </a:solidFill>
                <a:latin typeface="Gill Sans MT"/>
              </a:rPr>
              <a:t>3/15/23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/>
          </p:nvPr>
        </p:nvSpPr>
        <p:spPr>
          <a:xfrm>
            <a:off x="1469760" y="6236280"/>
            <a:ext cx="6074880" cy="319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10986720" y="6217920"/>
            <a:ext cx="487200" cy="365400"/>
          </a:xfrm>
          <a:prstGeom prst="rect">
            <a:avLst/>
          </a:prstGeom>
        </p:spPr>
        <p:txBody>
          <a:bodyPr lIns="18360" rIns="18360" anchor="ctr">
            <a:noAutofit/>
          </a:bodyPr>
          <a:lstStyle/>
          <a:p>
            <a:pPr algn="ctr">
              <a:lnSpc>
                <a:spcPct val="100000"/>
              </a:lnSpc>
            </a:pPr>
            <a:fld id="{22359346-62B2-4059-8202-6ED8F18C94CE}" type="slidenum">
              <a:rPr lang="en-US" sz="1100" b="0" strike="noStrike" spc="-1">
                <a:solidFill>
                  <a:srgbClr val="FFFFFF"/>
                </a:solidFill>
                <a:latin typeface="Gill Sans MT"/>
              </a:rPr>
              <a:t>‹N°›</a:t>
            </a:fld>
            <a:endParaRPr lang="fr-FR" sz="11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Click to edit the title text format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262626"/>
                </a:solidFill>
                <a:latin typeface="Gill Sans MT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262626"/>
                </a:solidFill>
                <a:latin typeface="Gill Sans MT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262626"/>
                </a:solidFill>
                <a:latin typeface="Gill Sans MT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262626"/>
                </a:solidFill>
                <a:latin typeface="Gill Sans MT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ill Sans MT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ill Sans MT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ill Sans MT"/>
              </a:rPr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410655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Hypergraph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en.wikipedia.org/wiki/Hypergraph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hyperlink" Target="https://en.wikipedia.org/wiki/Hypergraph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Claude_Berge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re 1"/>
          <p:cNvSpPr txBox="1"/>
          <p:nvPr/>
        </p:nvSpPr>
        <p:spPr>
          <a:xfrm>
            <a:off x="2593663" y="2397686"/>
            <a:ext cx="6939000" cy="1645560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404040"/>
            </a:solidFill>
            <a:miter/>
          </a:ln>
        </p:spPr>
        <p:txBody>
          <a:bodyPr lIns="274320" tIns="182880" rIns="274320" bIns="182880" anchor="ctr" anchorCtr="1">
            <a:normAutofit fontScale="77500" lnSpcReduction="20000"/>
          </a:bodyPr>
          <a:lstStyle/>
          <a:p>
            <a:pPr algn="ctr">
              <a:lnSpc>
                <a:spcPct val="90000"/>
              </a:lnSpc>
            </a:pPr>
            <a:r>
              <a:rPr lang="fr-FR" sz="3500" cap="all" spc="199" dirty="0">
                <a:solidFill>
                  <a:srgbClr val="262626"/>
                </a:solidFill>
                <a:latin typeface="Gill Sans MT"/>
              </a:rPr>
              <a:t>R4.03 – </a:t>
            </a:r>
            <a:r>
              <a:rPr lang="fr-FR" sz="3600" dirty="0">
                <a:solidFill>
                  <a:prstClr val="black"/>
                </a:solidFill>
                <a:latin typeface="Arial" panose="020B0604020202020204" pitchFamily="34" charset="0"/>
              </a:rPr>
              <a:t>Qualité et au-delà du relationnel – un peu de maths, début du reverse engineering (partie #2)                 </a:t>
            </a:r>
            <a:endParaRPr lang="en-US" sz="3500" spc="-1" dirty="0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30" name="Sous-titre 2"/>
          <p:cNvSpPr txBox="1"/>
          <p:nvPr/>
        </p:nvSpPr>
        <p:spPr>
          <a:xfrm>
            <a:off x="3545400" y="4352400"/>
            <a:ext cx="5100840" cy="12394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spcBef>
                <a:spcPts val="1001"/>
              </a:spcBef>
              <a:tabLst>
                <a:tab pos="0" algn="l"/>
              </a:tabLst>
            </a:pPr>
            <a:r>
              <a:rPr lang="fr-FR" sz="1900" spc="-1">
                <a:solidFill>
                  <a:srgbClr val="FFFFFF"/>
                </a:solidFill>
                <a:latin typeface="Gill Sans MT"/>
              </a:rPr>
              <a:t>A. Casali</a:t>
            </a:r>
            <a:endParaRPr lang="fr-FR" sz="1900" spc="-1">
              <a:solidFill>
                <a:prstClr val="black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"/>
          <p:cNvSpPr/>
          <p:nvPr/>
        </p:nvSpPr>
        <p:spPr>
          <a:xfrm>
            <a:off x="2039142" y="2712873"/>
            <a:ext cx="1874936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3" name="ZoneTexte 3"/>
          <p:cNvSpPr/>
          <p:nvPr/>
        </p:nvSpPr>
        <p:spPr>
          <a:xfrm>
            <a:off x="2016120" y="1449360"/>
            <a:ext cx="7924320" cy="333144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Attention aux exemples donnés</a:t>
            </a:r>
            <a:endParaRPr lang="fr-FR" sz="1800" spc="-1" dirty="0">
              <a:solidFill>
                <a:srgbClr val="000000"/>
              </a:solidFill>
              <a:latin typeface="Gill Sans MT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Déduction des </a:t>
            </a:r>
            <a:r>
              <a:rPr kumimoji="0" lang="fr-FR" sz="1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meet</a:t>
            </a: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  <a:r>
              <a:rPr kumimoji="0" lang="fr-FR" sz="1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irreductibles</a:t>
            </a: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Calcul de clés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Couverture pour les </a:t>
            </a:r>
            <a:r>
              <a:rPr lang="fr-FR" sz="1800" spc="-1" dirty="0" err="1">
                <a:solidFill>
                  <a:srgbClr val="000000"/>
                </a:solidFill>
                <a:latin typeface="Gill Sans MT"/>
              </a:rPr>
              <a:t>DFs</a:t>
            </a: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Test de forme normale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Conclusion</a:t>
            </a:r>
            <a:endParaRPr lang="fr-FR" sz="1800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2" name="Titre 2"/>
          <p:cNvSpPr txBox="1"/>
          <p:nvPr/>
        </p:nvSpPr>
        <p:spPr>
          <a:xfrm>
            <a:off x="1893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707112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9273555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C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</a:t>
            </a:r>
            <a:r>
              <a:rPr kumimoji="0" lang="fr-FR" sz="4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Calcul de clés minimales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33CED76-DF5F-08CC-98FC-10BC1F09AD60}"/>
              </a:ext>
            </a:extLst>
          </p:cNvPr>
          <p:cNvSpPr txBox="1"/>
          <p:nvPr/>
        </p:nvSpPr>
        <p:spPr>
          <a:xfrm>
            <a:off x="926275" y="1377538"/>
            <a:ext cx="6697683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C.1 opérateur DLB – Direct </a:t>
            </a:r>
            <a:r>
              <a:rPr lang="fr-FR" dirty="0" err="1"/>
              <a:t>Lower</a:t>
            </a:r>
            <a:r>
              <a:rPr lang="fr-FR" dirty="0"/>
              <a:t> Bound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EC75637-5C29-C762-7F2C-D6E79FB329AC}"/>
              </a:ext>
            </a:extLst>
          </p:cNvPr>
          <p:cNvSpPr txBox="1"/>
          <p:nvPr/>
        </p:nvSpPr>
        <p:spPr>
          <a:xfrm>
            <a:off x="1064302" y="1828800"/>
            <a:ext cx="8904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définit, soit X ∊ CL(R) : </a:t>
            </a:r>
          </a:p>
          <a:p>
            <a:r>
              <a:rPr lang="fr-FR" dirty="0"/>
              <a:t>DLB (X) = max</a:t>
            </a:r>
            <a:r>
              <a:rPr lang="fr-FR" baseline="-25000" dirty="0"/>
              <a:t>⊆</a:t>
            </a:r>
            <a:r>
              <a:rPr lang="fr-FR" dirty="0"/>
              <a:t>({ Y ∈ </a:t>
            </a:r>
            <a:r>
              <a:rPr lang="fr-FR" b="1" dirty="0"/>
              <a:t>CL</a:t>
            </a:r>
            <a:r>
              <a:rPr lang="fr-FR" dirty="0"/>
              <a:t>(R), </a:t>
            </a:r>
            <a:r>
              <a:rPr lang="fr-FR" dirty="0" err="1"/>
              <a:t>tq</a:t>
            </a:r>
            <a:r>
              <a:rPr lang="fr-FR" dirty="0"/>
              <a:t> X ∉Y})</a:t>
            </a:r>
          </a:p>
        </p:txBody>
      </p:sp>
      <p:graphicFrame>
        <p:nvGraphicFramePr>
          <p:cNvPr id="9" name="Object 10">
            <a:extLst>
              <a:ext uri="{FF2B5EF4-FFF2-40B4-BE49-F238E27FC236}">
                <a16:creationId xmlns:a16="http://schemas.microsoft.com/office/drawing/2014/main" id="{68E5D8A4-A817-FA87-A464-B0BA3DCEC1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0308" y="2761034"/>
          <a:ext cx="3538537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445000" imgH="4165600" progId="Visio.Drawing.6">
                  <p:embed/>
                </p:oleObj>
              </mc:Choice>
              <mc:Fallback>
                <p:oleObj name="Visio" r:id="rId3" imgW="4445000" imgH="4165600" progId="Visio.Drawing.6">
                  <p:embed/>
                  <p:pic>
                    <p:nvPicPr>
                      <p:cNvPr id="13" name="Object 10">
                        <a:extLst>
                          <a:ext uri="{FF2B5EF4-FFF2-40B4-BE49-F238E27FC236}">
                            <a16:creationId xmlns:a16="http://schemas.microsoft.com/office/drawing/2014/main" id="{FC7639C0-7F4C-FCDF-FB14-AA0C77E3AE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0308" y="2761034"/>
                        <a:ext cx="3538537" cy="331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500AA662-005E-4FC4-AECD-DAB1972A628F}"/>
              </a:ext>
            </a:extLst>
          </p:cNvPr>
          <p:cNvSpPr txBox="1"/>
          <p:nvPr/>
        </p:nvSpPr>
        <p:spPr>
          <a:xfrm>
            <a:off x="5638800" y="3048000"/>
            <a:ext cx="4605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 on a le graphe, on prend ceux qui sont juste en dessous (à 1 arc)</a:t>
            </a:r>
          </a:p>
        </p:txBody>
      </p:sp>
    </p:spTree>
    <p:extLst>
      <p:ext uri="{BB962C8B-B14F-4D97-AF65-F5344CB8AC3E}">
        <p14:creationId xmlns:p14="http://schemas.microsoft.com/office/powerpoint/2010/main" val="803242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9273555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C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</a:t>
            </a:r>
            <a:r>
              <a:rPr kumimoji="0" lang="fr-FR" sz="4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Calcul de clés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33CED76-DF5F-08CC-98FC-10BC1F09AD60}"/>
              </a:ext>
            </a:extLst>
          </p:cNvPr>
          <p:cNvSpPr txBox="1"/>
          <p:nvPr/>
        </p:nvSpPr>
        <p:spPr>
          <a:xfrm>
            <a:off x="926275" y="1377538"/>
            <a:ext cx="6697683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C.1 opérateur DLB – Direct </a:t>
            </a:r>
            <a:r>
              <a:rPr lang="fr-FR" dirty="0" err="1"/>
              <a:t>Lower</a:t>
            </a:r>
            <a:r>
              <a:rPr lang="fr-FR" dirty="0"/>
              <a:t> Bound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EC75637-5C29-C762-7F2C-D6E79FB329AC}"/>
              </a:ext>
            </a:extLst>
          </p:cNvPr>
          <p:cNvSpPr txBox="1"/>
          <p:nvPr/>
        </p:nvSpPr>
        <p:spPr>
          <a:xfrm>
            <a:off x="1064302" y="1828800"/>
            <a:ext cx="8904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définit, soit X ∊ CL(R) : </a:t>
            </a:r>
          </a:p>
          <a:p>
            <a:r>
              <a:rPr lang="fr-FR" dirty="0"/>
              <a:t>DLB (X) = max</a:t>
            </a:r>
            <a:r>
              <a:rPr lang="fr-FR" baseline="-25000" dirty="0"/>
              <a:t>⊆</a:t>
            </a:r>
            <a:r>
              <a:rPr lang="fr-FR" dirty="0"/>
              <a:t>({ Y ∈ </a:t>
            </a:r>
            <a:r>
              <a:rPr lang="fr-FR" b="1" dirty="0"/>
              <a:t>CL</a:t>
            </a:r>
            <a:r>
              <a:rPr lang="fr-FR" dirty="0"/>
              <a:t>(R), </a:t>
            </a:r>
            <a:r>
              <a:rPr lang="fr-FR" dirty="0" err="1"/>
              <a:t>tq</a:t>
            </a:r>
            <a:r>
              <a:rPr lang="fr-FR" dirty="0"/>
              <a:t> X ∉Y})</a:t>
            </a:r>
          </a:p>
        </p:txBody>
      </p:sp>
      <p:graphicFrame>
        <p:nvGraphicFramePr>
          <p:cNvPr id="9" name="Object 10">
            <a:extLst>
              <a:ext uri="{FF2B5EF4-FFF2-40B4-BE49-F238E27FC236}">
                <a16:creationId xmlns:a16="http://schemas.microsoft.com/office/drawing/2014/main" id="{68E5D8A4-A817-FA87-A464-B0BA3DCEC1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0308" y="2761034"/>
          <a:ext cx="3538537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445000" imgH="4165600" progId="Visio.Drawing.6">
                  <p:embed/>
                </p:oleObj>
              </mc:Choice>
              <mc:Fallback>
                <p:oleObj name="Visio" r:id="rId3" imgW="4445000" imgH="4165600" progId="Visio.Drawing.6">
                  <p:embed/>
                  <p:pic>
                    <p:nvPicPr>
                      <p:cNvPr id="9" name="Object 10">
                        <a:extLst>
                          <a:ext uri="{FF2B5EF4-FFF2-40B4-BE49-F238E27FC236}">
                            <a16:creationId xmlns:a16="http://schemas.microsoft.com/office/drawing/2014/main" id="{68E5D8A4-A817-FA87-A464-B0BA3DCEC1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0308" y="2761034"/>
                        <a:ext cx="3538537" cy="331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D23EFDF9-B233-874C-7831-D4CD4FDB6B24}"/>
              </a:ext>
            </a:extLst>
          </p:cNvPr>
          <p:cNvSpPr txBox="1"/>
          <p:nvPr/>
        </p:nvSpPr>
        <p:spPr>
          <a:xfrm>
            <a:off x="6115792" y="2683823"/>
            <a:ext cx="41326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1800" dirty="0"/>
              <a:t>DLB(B) = {∅}</a:t>
            </a:r>
          </a:p>
          <a:p>
            <a:r>
              <a:rPr lang="fr-FR" altLang="fr-FR" sz="1800" dirty="0"/>
              <a:t>DLB(A) = {∅}</a:t>
            </a:r>
            <a:endParaRPr lang="fr-FR" dirty="0"/>
          </a:p>
          <a:p>
            <a:r>
              <a:rPr lang="fr-FR" altLang="fr-FR" sz="1800" dirty="0"/>
              <a:t>DLB(ABCDE) = {ABDE, ACDE}</a:t>
            </a:r>
          </a:p>
          <a:p>
            <a:r>
              <a:rPr lang="fr-FR" dirty="0"/>
              <a:t>DLB (ACE) =  {AC, AE}</a:t>
            </a:r>
          </a:p>
          <a:p>
            <a:r>
              <a:rPr lang="fr-FR" dirty="0"/>
              <a:t>DLB (ABDE) = {ADE, B}</a:t>
            </a:r>
          </a:p>
          <a:p>
            <a:r>
              <a:rPr lang="fr-FR" dirty="0"/>
              <a:t>DLB (BC) = ??? </a:t>
            </a:r>
          </a:p>
        </p:txBody>
      </p:sp>
      <p:pic>
        <p:nvPicPr>
          <p:cNvPr id="11" name="Picture 2" descr="🤔 Visage En Pleine Réflexion Emoji">
            <a:extLst>
              <a:ext uri="{FF2B5EF4-FFF2-40B4-BE49-F238E27FC236}">
                <a16:creationId xmlns:a16="http://schemas.microsoft.com/office/drawing/2014/main" id="{A2A90C1B-F393-EDEB-E6DE-706630D43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130" y="4814565"/>
            <a:ext cx="1206840" cy="1206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1345E63A-136F-CEB0-3516-1CB7BB09E3C6}"/>
              </a:ext>
            </a:extLst>
          </p:cNvPr>
          <p:cNvSpPr txBox="1"/>
          <p:nvPr/>
        </p:nvSpPr>
        <p:spPr>
          <a:xfrm>
            <a:off x="8064005" y="6168353"/>
            <a:ext cx="3883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BC ∉ CL(R)             Bottom</a:t>
            </a:r>
          </a:p>
        </p:txBody>
      </p:sp>
      <p:sp>
        <p:nvSpPr>
          <p:cNvPr id="2" name="Flèche vers la droite 1">
            <a:extLst>
              <a:ext uri="{FF2B5EF4-FFF2-40B4-BE49-F238E27FC236}">
                <a16:creationId xmlns:a16="http://schemas.microsoft.com/office/drawing/2014/main" id="{676F8442-E740-13B4-5F32-76C6A6E39F07}"/>
              </a:ext>
            </a:extLst>
          </p:cNvPr>
          <p:cNvSpPr/>
          <p:nvPr/>
        </p:nvSpPr>
        <p:spPr>
          <a:xfrm>
            <a:off x="9550400" y="6241143"/>
            <a:ext cx="493486" cy="1886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210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10243733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C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</a:t>
            </a:r>
            <a:r>
              <a:rPr kumimoji="0" lang="fr-FR" sz="5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Calcul de clés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9EF589F-1B7F-0A5A-F62E-8D0BA045FDE3}"/>
              </a:ext>
            </a:extLst>
          </p:cNvPr>
          <p:cNvSpPr txBox="1"/>
          <p:nvPr/>
        </p:nvSpPr>
        <p:spPr>
          <a:xfrm>
            <a:off x="926275" y="1377538"/>
            <a:ext cx="6697683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C.2 Calcul de clés minimales pour un fermé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12BC7BE1-1A93-3D39-09C0-7EEACB48C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915" y="2277630"/>
            <a:ext cx="6264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 dirty="0">
                <a:solidFill>
                  <a:srgbClr val="FF0000"/>
                </a:solidFill>
              </a:rPr>
              <a:t>Théorème </a:t>
            </a:r>
            <a:r>
              <a:rPr lang="fr-FR" altLang="fr-FR" sz="1800" dirty="0"/>
              <a:t>: Key(</a:t>
            </a:r>
            <a:r>
              <a:rPr lang="fr-FR" altLang="fr-FR" sz="1800" i="1" dirty="0"/>
              <a:t>X</a:t>
            </a:r>
            <a:r>
              <a:rPr lang="fr-FR" altLang="fr-FR" sz="1800" dirty="0"/>
              <a:t>) = </a:t>
            </a:r>
            <a:r>
              <a:rPr lang="fr-FR" altLang="fr-FR" sz="1400" dirty="0"/>
              <a:t>min</a:t>
            </a:r>
            <a:r>
              <a:rPr lang="fr-FR" sz="1400" baseline="-25000" dirty="0"/>
              <a:t>⊆ </a:t>
            </a:r>
            <a:r>
              <a:rPr lang="fr-FR" sz="1400" dirty="0"/>
              <a:t>(</a:t>
            </a:r>
            <a:r>
              <a:rPr lang="fr-FR" altLang="fr-FR" sz="1800" dirty="0"/>
              <a:t>Tr(DLB(X))), ∀X ∈ CL(r)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F0968944-0EDB-6DF4-4C7D-8B6A0AB63CCB}"/>
              </a:ext>
            </a:extLst>
          </p:cNvPr>
          <p:cNvCxnSpPr/>
          <p:nvPr/>
        </p:nvCxnSpPr>
        <p:spPr>
          <a:xfrm>
            <a:off x="3301340" y="2327565"/>
            <a:ext cx="712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9">
            <a:extLst>
              <a:ext uri="{FF2B5EF4-FFF2-40B4-BE49-F238E27FC236}">
                <a16:creationId xmlns:a16="http://schemas.microsoft.com/office/drawing/2014/main" id="{548F22A2-BCC3-5D91-31CE-4EC6BD5D0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46" y="2784785"/>
            <a:ext cx="5765160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800" dirty="0"/>
              <a:t>Identifier X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800" dirty="0"/>
              <a:t>Identifier DLB(X)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800" dirty="0"/>
              <a:t>Calculer DLB(X)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800" dirty="0"/>
              <a:t>Utiliser le théorème de </a:t>
            </a:r>
            <a:r>
              <a:rPr lang="fr-FR" altLang="fr-FR" sz="1800" dirty="0">
                <a:hlinkClick r:id="rId3"/>
              </a:rPr>
              <a:t>Berge</a:t>
            </a:r>
            <a:r>
              <a:rPr lang="fr-FR" altLang="fr-FR" sz="1800" dirty="0"/>
              <a:t> sur les </a:t>
            </a:r>
            <a:r>
              <a:rPr lang="fr-FR" altLang="fr-FR" sz="1800" dirty="0">
                <a:hlinkClick r:id="rId4"/>
              </a:rPr>
              <a:t>hypergraphes</a:t>
            </a:r>
            <a:endParaRPr lang="fr-FR" altLang="fr-FR" sz="1800" dirty="0"/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C5791F73-FFBA-C989-A958-51250119C781}"/>
              </a:ext>
            </a:extLst>
          </p:cNvPr>
          <p:cNvCxnSpPr>
            <a:cxnSpLocks/>
          </p:cNvCxnSpPr>
          <p:nvPr/>
        </p:nvCxnSpPr>
        <p:spPr>
          <a:xfrm flipH="1">
            <a:off x="3182587" y="2977376"/>
            <a:ext cx="2515686" cy="335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3F959285-AFDC-DC0C-3D1B-A988619BE1A8}"/>
              </a:ext>
            </a:extLst>
          </p:cNvPr>
          <p:cNvSpPr txBox="1"/>
          <p:nvPr/>
        </p:nvSpPr>
        <p:spPr>
          <a:xfrm>
            <a:off x="5700156" y="2811412"/>
            <a:ext cx="3099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 manière graphique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181B44F5-E5FB-B6A2-C0E7-7101730A611B}"/>
              </a:ext>
            </a:extLst>
          </p:cNvPr>
          <p:cNvCxnSpPr/>
          <p:nvPr/>
        </p:nvCxnSpPr>
        <p:spPr>
          <a:xfrm>
            <a:off x="2206830" y="3655621"/>
            <a:ext cx="712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9BA49DC3-7EEE-49DB-B585-BB0D3938AADC}"/>
              </a:ext>
            </a:extLst>
          </p:cNvPr>
          <p:cNvCxnSpPr>
            <a:cxnSpLocks/>
          </p:cNvCxnSpPr>
          <p:nvPr/>
        </p:nvCxnSpPr>
        <p:spPr>
          <a:xfrm flipH="1">
            <a:off x="3251200" y="3488267"/>
            <a:ext cx="2912533" cy="25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31C365AB-5073-4615-EDD8-245A1BEA1B7E}"/>
              </a:ext>
            </a:extLst>
          </p:cNvPr>
          <p:cNvSpPr txBox="1"/>
          <p:nvPr/>
        </p:nvSpPr>
        <p:spPr>
          <a:xfrm>
            <a:off x="6191222" y="3313217"/>
            <a:ext cx="3099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Prendre le complément..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D85886B-4C13-1983-2CE9-C8CED822361A}"/>
              </a:ext>
            </a:extLst>
          </p:cNvPr>
          <p:cNvSpPr txBox="1"/>
          <p:nvPr/>
        </p:nvSpPr>
        <p:spPr>
          <a:xfrm>
            <a:off x="647363" y="5049430"/>
            <a:ext cx="7638881" cy="372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Cas particulier si X = Top : DLB(R) = max</a:t>
            </a:r>
            <a:r>
              <a:rPr lang="fr-FR" sz="1800" baseline="-25000" dirty="0"/>
              <a:t> ⊆</a:t>
            </a:r>
            <a:r>
              <a:rPr lang="fr-FR" dirty="0"/>
              <a:t> (ag(r))</a:t>
            </a:r>
          </a:p>
        </p:txBody>
      </p:sp>
    </p:spTree>
    <p:extLst>
      <p:ext uri="{BB962C8B-B14F-4D97-AF65-F5344CB8AC3E}">
        <p14:creationId xmlns:p14="http://schemas.microsoft.com/office/powerpoint/2010/main" val="1693617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10243733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C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</a:t>
            </a:r>
            <a:r>
              <a:rPr kumimoji="0" lang="fr-FR" sz="5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Calcul de clés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9EF589F-1B7F-0A5A-F62E-8D0BA045FDE3}"/>
              </a:ext>
            </a:extLst>
          </p:cNvPr>
          <p:cNvSpPr txBox="1"/>
          <p:nvPr/>
        </p:nvSpPr>
        <p:spPr>
          <a:xfrm>
            <a:off x="926275" y="1377538"/>
            <a:ext cx="6697683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C.3 Hypergraphe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AA3F5B12-B25E-0129-4478-D01AC27E7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700" y="2770716"/>
            <a:ext cx="33274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F45B4034-2D8D-C503-D8E6-5AA5601CBCF8}"/>
              </a:ext>
            </a:extLst>
          </p:cNvPr>
          <p:cNvSpPr txBox="1"/>
          <p:nvPr/>
        </p:nvSpPr>
        <p:spPr>
          <a:xfrm>
            <a:off x="1320800" y="2302933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hlinkClick r:id="rId4"/>
              </a:rPr>
              <a:t>Wikipedia</a:t>
            </a:r>
            <a:r>
              <a:rPr lang="fr-FR" dirty="0"/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3071AB0-56D7-E5D5-FFFC-E4BE48C44B5C}"/>
              </a:ext>
            </a:extLst>
          </p:cNvPr>
          <p:cNvSpPr txBox="1"/>
          <p:nvPr/>
        </p:nvSpPr>
        <p:spPr>
          <a:xfrm>
            <a:off x="1016000" y="2912534"/>
            <a:ext cx="5063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a des groupes de couleurs</a:t>
            </a:r>
          </a:p>
        </p:txBody>
      </p:sp>
      <p:sp>
        <p:nvSpPr>
          <p:cNvPr id="6" name="Flèche vers la droite 5">
            <a:extLst>
              <a:ext uri="{FF2B5EF4-FFF2-40B4-BE49-F238E27FC236}">
                <a16:creationId xmlns:a16="http://schemas.microsoft.com/office/drawing/2014/main" id="{461E210C-489B-DE66-E517-EDABE446D3DE}"/>
              </a:ext>
            </a:extLst>
          </p:cNvPr>
          <p:cNvSpPr/>
          <p:nvPr/>
        </p:nvSpPr>
        <p:spPr>
          <a:xfrm>
            <a:off x="812800" y="3606801"/>
            <a:ext cx="982133" cy="5249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5B8E1F3-3C85-7648-2510-D1BF42265BBE}"/>
              </a:ext>
            </a:extLst>
          </p:cNvPr>
          <p:cNvSpPr txBox="1"/>
          <p:nvPr/>
        </p:nvSpPr>
        <p:spPr>
          <a:xfrm>
            <a:off x="1964267" y="3606801"/>
            <a:ext cx="52154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Objectif : trouver un groupe de points, minimal selon l’ordre ⊆, (ici {v</a:t>
            </a:r>
            <a:r>
              <a:rPr lang="fr-FR" baseline="-25000" dirty="0"/>
              <a:t>i</a:t>
            </a:r>
            <a:r>
              <a:rPr lang="fr-FR" dirty="0"/>
              <a:t>}) qui est dans chacune des couleurs</a:t>
            </a:r>
          </a:p>
        </p:txBody>
      </p:sp>
      <p:sp>
        <p:nvSpPr>
          <p:cNvPr id="13" name="Flèche vers la droite 12">
            <a:extLst>
              <a:ext uri="{FF2B5EF4-FFF2-40B4-BE49-F238E27FC236}">
                <a16:creationId xmlns:a16="http://schemas.microsoft.com/office/drawing/2014/main" id="{96341949-C54D-05C3-17C4-137B1EC9DCF8}"/>
              </a:ext>
            </a:extLst>
          </p:cNvPr>
          <p:cNvSpPr/>
          <p:nvPr/>
        </p:nvSpPr>
        <p:spPr>
          <a:xfrm>
            <a:off x="694267" y="4707467"/>
            <a:ext cx="982133" cy="5249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5C179FE-C2E8-921F-5384-707E5F9DEE34}"/>
              </a:ext>
            </a:extLst>
          </p:cNvPr>
          <p:cNvSpPr txBox="1"/>
          <p:nvPr/>
        </p:nvSpPr>
        <p:spPr>
          <a:xfrm>
            <a:off x="1845734" y="4707467"/>
            <a:ext cx="52154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Exple</a:t>
            </a:r>
            <a:r>
              <a:rPr lang="fr-FR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v</a:t>
            </a:r>
            <a:r>
              <a:rPr lang="fr-FR" baseline="-25000" dirty="0"/>
              <a:t>4</a:t>
            </a:r>
            <a:r>
              <a:rPr lang="fr-FR" dirty="0"/>
              <a:t>v</a:t>
            </a:r>
            <a:r>
              <a:rPr lang="fr-FR" baseline="-25000" dirty="0"/>
              <a:t>5 </a:t>
            </a:r>
            <a:r>
              <a:rPr lang="fr-FR" dirty="0"/>
              <a:t>=&gt; pas bon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v</a:t>
            </a:r>
            <a:r>
              <a:rPr lang="fr-FR" baseline="-25000" dirty="0"/>
              <a:t>1</a:t>
            </a:r>
            <a:r>
              <a:rPr lang="fr-FR" dirty="0"/>
              <a:t>v</a:t>
            </a:r>
            <a:r>
              <a:rPr lang="fr-FR" baseline="-25000" dirty="0"/>
              <a:t>2</a:t>
            </a:r>
            <a:r>
              <a:rPr lang="fr-FR" dirty="0"/>
              <a:t>v</a:t>
            </a:r>
            <a:r>
              <a:rPr lang="fr-FR" baseline="-25000" dirty="0"/>
              <a:t>3</a:t>
            </a:r>
            <a:r>
              <a:rPr lang="fr-FR" dirty="0"/>
              <a:t>v</a:t>
            </a:r>
            <a:r>
              <a:rPr lang="fr-FR" baseline="-25000" dirty="0"/>
              <a:t>4</a:t>
            </a:r>
            <a:r>
              <a:rPr lang="fr-FR" dirty="0"/>
              <a:t>v</a:t>
            </a:r>
            <a:r>
              <a:rPr lang="fr-FR" baseline="-25000" dirty="0"/>
              <a:t>5</a:t>
            </a:r>
            <a:r>
              <a:rPr lang="fr-FR" dirty="0"/>
              <a:t> =&gt; bon mais pas minimal selon ⊆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v</a:t>
            </a:r>
            <a:r>
              <a:rPr lang="fr-FR" baseline="-25000" dirty="0"/>
              <a:t>7</a:t>
            </a:r>
            <a:r>
              <a:rPr lang="fr-FR" dirty="0"/>
              <a:t> ne sert à rien ! – il n’est pas coloré </a:t>
            </a:r>
            <a:endParaRPr lang="fr-FR" baseline="-25000" dirty="0"/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2DC4B750-C948-18A7-485A-E06981D9CA1D}"/>
              </a:ext>
            </a:extLst>
          </p:cNvPr>
          <p:cNvCxnSpPr>
            <a:endCxn id="11266" idx="2"/>
          </p:cNvCxnSpPr>
          <p:nvPr/>
        </p:nvCxnSpPr>
        <p:spPr>
          <a:xfrm flipV="1">
            <a:off x="8094133" y="5171016"/>
            <a:ext cx="948267" cy="77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8A650A82-BDCF-479C-4700-CC7C3E33E4CB}"/>
              </a:ext>
            </a:extLst>
          </p:cNvPr>
          <p:cNvSpPr txBox="1"/>
          <p:nvPr/>
        </p:nvSpPr>
        <p:spPr>
          <a:xfrm>
            <a:off x="7857067" y="6129867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Motif isolé, +/- OSEF</a:t>
            </a:r>
          </a:p>
        </p:txBody>
      </p:sp>
      <p:pic>
        <p:nvPicPr>
          <p:cNvPr id="11268" name="Picture 4" descr="Emoticon emoji triste - Descargar PNG/SVG transparente">
            <a:extLst>
              <a:ext uri="{FF2B5EF4-FFF2-40B4-BE49-F238E27FC236}">
                <a16:creationId xmlns:a16="http://schemas.microsoft.com/office/drawing/2014/main" id="{78597CC1-423F-66C6-2308-290B14B95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460565" y="5689599"/>
            <a:ext cx="969433" cy="96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751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9273555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C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</a:t>
            </a:r>
            <a:r>
              <a:rPr kumimoji="0" lang="fr-FR" sz="4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Calcul de clés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33CED76-DF5F-08CC-98FC-10BC1F09AD60}"/>
              </a:ext>
            </a:extLst>
          </p:cNvPr>
          <p:cNvSpPr txBox="1"/>
          <p:nvPr/>
        </p:nvSpPr>
        <p:spPr>
          <a:xfrm>
            <a:off x="926275" y="1377538"/>
            <a:ext cx="6697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C.4 Algorithme de calcul des hypergraphes</a:t>
            </a:r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AC37A93-44CC-CFF3-9276-7F5853C8BB0B}"/>
              </a:ext>
            </a:extLst>
          </p:cNvPr>
          <p:cNvSpPr txBox="1"/>
          <p:nvPr/>
        </p:nvSpPr>
        <p:spPr>
          <a:xfrm>
            <a:off x="1083734" y="1786092"/>
            <a:ext cx="44188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Entrée : </a:t>
            </a:r>
          </a:p>
          <a:p>
            <a:r>
              <a:rPr lang="fr-FR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Une relation binaire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  <a:p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Debut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S = {</a:t>
            </a:r>
            <a:r>
              <a:rPr lang="fr-FR" dirty="0"/>
              <a:t>∅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Pour chaque {x : motif ∈ r}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Faire 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S = ⋃ { y ⋃ x : y ∈ S}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S = min</a:t>
            </a:r>
            <a:r>
              <a:rPr lang="fr-FR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⊆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(S)</a:t>
            </a:r>
          </a:p>
          <a:p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Ffaire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Renvoyer 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C38068B-BC28-B93C-5098-E942748D4211}"/>
              </a:ext>
            </a:extLst>
          </p:cNvPr>
          <p:cNvSpPr txBox="1"/>
          <p:nvPr/>
        </p:nvSpPr>
        <p:spPr>
          <a:xfrm>
            <a:off x="5820937" y="1706136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points ayants la même couleur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BEA4DD62-5311-4164-CD11-1596CB37E69A}"/>
              </a:ext>
            </a:extLst>
          </p:cNvPr>
          <p:cNvCxnSpPr>
            <a:cxnSpLocks/>
          </p:cNvCxnSpPr>
          <p:nvPr/>
        </p:nvCxnSpPr>
        <p:spPr>
          <a:xfrm flipH="1">
            <a:off x="4195027" y="1917700"/>
            <a:ext cx="1646973" cy="214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526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9273555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C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</a:t>
            </a:r>
            <a:r>
              <a:rPr kumimoji="0" lang="fr-FR" sz="4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Calcul de clés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33CED76-DF5F-08CC-98FC-10BC1F09AD60}"/>
              </a:ext>
            </a:extLst>
          </p:cNvPr>
          <p:cNvSpPr txBox="1"/>
          <p:nvPr/>
        </p:nvSpPr>
        <p:spPr>
          <a:xfrm>
            <a:off x="926275" y="1377538"/>
            <a:ext cx="6697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C.5 Exemple – abstrait</a:t>
            </a:r>
          </a:p>
          <a:p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068CA54-6377-CC73-A96C-28C97FFF6102}"/>
              </a:ext>
            </a:extLst>
          </p:cNvPr>
          <p:cNvSpPr txBox="1"/>
          <p:nvPr/>
        </p:nvSpPr>
        <p:spPr>
          <a:xfrm>
            <a:off x="6078241" y="1768501"/>
            <a:ext cx="574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Relation binaire = {ACD, BE, AB}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B9417BB-6606-C376-1B5D-8CBED7E6C297}"/>
              </a:ext>
            </a:extLst>
          </p:cNvPr>
          <p:cNvSpPr txBox="1"/>
          <p:nvPr/>
        </p:nvSpPr>
        <p:spPr>
          <a:xfrm>
            <a:off x="5442044" y="2377260"/>
            <a:ext cx="5825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 = {∅}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AC37A93-44CC-CFF3-9276-7F5853C8BB0B}"/>
              </a:ext>
            </a:extLst>
          </p:cNvPr>
          <p:cNvSpPr txBox="1"/>
          <p:nvPr/>
        </p:nvSpPr>
        <p:spPr>
          <a:xfrm>
            <a:off x="1083734" y="1778000"/>
            <a:ext cx="43692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Entrée : </a:t>
            </a:r>
          </a:p>
          <a:p>
            <a:r>
              <a:rPr lang="fr-FR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Une relation binaire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  <a:p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Debut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S = {</a:t>
            </a:r>
            <a:r>
              <a:rPr lang="fr-FR" dirty="0"/>
              <a:t>∅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Pour chaque {x : motif ∈ r}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Faire 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S = ⋃ { y ⋃ x : y ∈ S}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S = min</a:t>
            </a:r>
            <a:r>
              <a:rPr lang="fr-FR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⊆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(S)</a:t>
            </a:r>
          </a:p>
          <a:p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Ffaire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Renvoyer 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B853888-54F1-5030-EA59-F177FB7DDE20}"/>
              </a:ext>
            </a:extLst>
          </p:cNvPr>
          <p:cNvSpPr txBox="1"/>
          <p:nvPr/>
        </p:nvSpPr>
        <p:spPr>
          <a:xfrm>
            <a:off x="5480406" y="2816178"/>
            <a:ext cx="679026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Etape 1 </a:t>
            </a:r>
          </a:p>
          <a:p>
            <a:r>
              <a:rPr lang="fr-FR" dirty="0"/>
              <a:t>Motif = {ACD}, x = {A, C, D}</a:t>
            </a:r>
          </a:p>
          <a:p>
            <a:r>
              <a:rPr lang="fr-FR" dirty="0"/>
              <a:t>S = {A, C, D}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Etape 2 </a:t>
            </a:r>
          </a:p>
          <a:p>
            <a:r>
              <a:rPr lang="fr-FR" dirty="0"/>
              <a:t>Motif = {BE}, x = {B, E}</a:t>
            </a:r>
          </a:p>
          <a:p>
            <a:r>
              <a:rPr lang="fr-FR" dirty="0"/>
              <a:t>S = {AB, AE, BC, BD, CE, DE}</a:t>
            </a:r>
          </a:p>
          <a:p>
            <a:r>
              <a:rPr lang="fr-FR" dirty="0">
                <a:cs typeface="Courier New" panose="02070309020205020404" pitchFamily="49" charset="0"/>
              </a:rPr>
              <a:t>min</a:t>
            </a:r>
            <a:r>
              <a:rPr lang="fr-FR" baseline="-25000" dirty="0">
                <a:cs typeface="Courier New" panose="02070309020205020404" pitchFamily="49" charset="0"/>
              </a:rPr>
              <a:t>⊆</a:t>
            </a:r>
            <a:r>
              <a:rPr lang="fr-FR" dirty="0">
                <a:cs typeface="Courier New" panose="02070309020205020404" pitchFamily="49" charset="0"/>
              </a:rPr>
              <a:t> (S) = {</a:t>
            </a:r>
            <a:r>
              <a:rPr lang="fr-FR" dirty="0"/>
              <a:t>AB, AE, BC, BD, CE, DE</a:t>
            </a:r>
            <a:r>
              <a:rPr lang="fr-FR" dirty="0">
                <a:cs typeface="Courier New" panose="02070309020205020404" pitchFamily="49" charset="0"/>
              </a:rPr>
              <a:t>}</a:t>
            </a:r>
            <a:endParaRPr lang="fr-FR" dirty="0"/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Etape 3 </a:t>
            </a:r>
          </a:p>
          <a:p>
            <a:r>
              <a:rPr lang="fr-FR" dirty="0"/>
              <a:t>Motif = {AB}, x = {A, B}</a:t>
            </a:r>
          </a:p>
          <a:p>
            <a:r>
              <a:rPr lang="fr-FR" dirty="0"/>
              <a:t>S = {AB, AE, ABC, ABD, ACE, ADE, ABE, BC, BD, BCE, BDE}</a:t>
            </a:r>
          </a:p>
          <a:p>
            <a:r>
              <a:rPr lang="fr-FR" dirty="0">
                <a:cs typeface="Courier New" panose="02070309020205020404" pitchFamily="49" charset="0"/>
              </a:rPr>
              <a:t>min</a:t>
            </a:r>
            <a:r>
              <a:rPr lang="fr-FR" baseline="-25000" dirty="0">
                <a:cs typeface="Courier New" panose="02070309020205020404" pitchFamily="49" charset="0"/>
              </a:rPr>
              <a:t>⊆</a:t>
            </a:r>
            <a:r>
              <a:rPr lang="fr-FR" dirty="0">
                <a:cs typeface="Courier New" panose="02070309020205020404" pitchFamily="49" charset="0"/>
              </a:rPr>
              <a:t> (S) = {</a:t>
            </a:r>
            <a:r>
              <a:rPr lang="fr-FR" dirty="0"/>
              <a:t>AB, AE, BC, BD</a:t>
            </a:r>
            <a:r>
              <a:rPr lang="fr-FR" dirty="0">
                <a:cs typeface="Courier New" panose="02070309020205020404" pitchFamily="49" charset="0"/>
              </a:rPr>
              <a:t>}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C38068B-BC28-B93C-5098-E942748D4211}"/>
              </a:ext>
            </a:extLst>
          </p:cNvPr>
          <p:cNvSpPr txBox="1"/>
          <p:nvPr/>
        </p:nvSpPr>
        <p:spPr>
          <a:xfrm>
            <a:off x="4293220" y="128239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points ayants la même couleur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BEA4DD62-5311-4164-CD11-1596CB37E69A}"/>
              </a:ext>
            </a:extLst>
          </p:cNvPr>
          <p:cNvCxnSpPr/>
          <p:nvPr/>
        </p:nvCxnSpPr>
        <p:spPr>
          <a:xfrm flipH="1">
            <a:off x="2988527" y="1616927"/>
            <a:ext cx="1248936" cy="769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470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68D3919D-C152-5CA9-A430-C9AF8A27D6F0}"/>
              </a:ext>
            </a:extLst>
          </p:cNvPr>
          <p:cNvSpPr/>
          <p:nvPr/>
        </p:nvSpPr>
        <p:spPr>
          <a:xfrm>
            <a:off x="479685" y="422280"/>
            <a:ext cx="9273555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C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</a:t>
            </a:r>
            <a:r>
              <a:rPr kumimoji="0" lang="fr-FR" sz="4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Calcul de clés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F700F0C-16E4-46AD-A28D-F92318246D3D}"/>
              </a:ext>
            </a:extLst>
          </p:cNvPr>
          <p:cNvSpPr txBox="1"/>
          <p:nvPr/>
        </p:nvSpPr>
        <p:spPr>
          <a:xfrm>
            <a:off x="926275" y="1377538"/>
            <a:ext cx="6697683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C.6 Clés minimales d’une relation BD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5093607-2DEF-C2E4-AA19-30845133D935}"/>
              </a:ext>
            </a:extLst>
          </p:cNvPr>
          <p:cNvSpPr txBox="1"/>
          <p:nvPr/>
        </p:nvSpPr>
        <p:spPr>
          <a:xfrm>
            <a:off x="1270000" y="2201333"/>
            <a:ext cx="9635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applique le théorème de </a:t>
            </a:r>
            <a:r>
              <a:rPr lang="fr-FR" dirty="0">
                <a:hlinkClick r:id="rId3"/>
              </a:rPr>
              <a:t>berge</a:t>
            </a:r>
            <a:r>
              <a:rPr lang="fr-FR" dirty="0"/>
              <a:t> pour X = 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C1959B3-94A6-EF53-74F3-6E7C3D8EED0D}"/>
              </a:ext>
            </a:extLst>
          </p:cNvPr>
          <p:cNvSpPr txBox="1"/>
          <p:nvPr/>
        </p:nvSpPr>
        <p:spPr>
          <a:xfrm>
            <a:off x="5621867" y="2861733"/>
            <a:ext cx="8957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Relation binaire = {B, C} = r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742A53E-1E6D-182F-DC43-9FF5C17D356E}"/>
              </a:ext>
            </a:extLst>
          </p:cNvPr>
          <p:cNvSpPr txBox="1"/>
          <p:nvPr/>
        </p:nvSpPr>
        <p:spPr>
          <a:xfrm>
            <a:off x="694267" y="2827867"/>
            <a:ext cx="4114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Entrée : </a:t>
            </a:r>
          </a:p>
          <a:p>
            <a:r>
              <a:rPr lang="fr-FR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Une relation binaire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  <a:p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Debut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S = {</a:t>
            </a:r>
            <a:r>
              <a:rPr lang="fr-FR" dirty="0"/>
              <a:t>∅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Pour chaque {x : motif ∈ r}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Faire 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S = ⋃ { y ⋃ x : y ∈ S}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S = min</a:t>
            </a:r>
            <a:r>
              <a:rPr lang="fr-FR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⊆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(S)</a:t>
            </a:r>
          </a:p>
          <a:p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Ffaire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Renvoyer S</a:t>
            </a:r>
          </a:p>
        </p:txBody>
      </p:sp>
      <p:graphicFrame>
        <p:nvGraphicFramePr>
          <p:cNvPr id="16" name="Object 10">
            <a:extLst>
              <a:ext uri="{FF2B5EF4-FFF2-40B4-BE49-F238E27FC236}">
                <a16:creationId xmlns:a16="http://schemas.microsoft.com/office/drawing/2014/main" id="{779CFEBB-B464-A166-29AF-233BC67937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013106"/>
              </p:ext>
            </p:extLst>
          </p:nvPr>
        </p:nvGraphicFramePr>
        <p:xfrm>
          <a:off x="8586439" y="184527"/>
          <a:ext cx="3278457" cy="3069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4445000" imgH="4165600" progId="Visio.Drawing.6">
                  <p:embed/>
                </p:oleObj>
              </mc:Choice>
              <mc:Fallback>
                <p:oleObj name="Visio" r:id="rId4" imgW="4445000" imgH="4165600" progId="Visio.Drawing.6">
                  <p:embed/>
                  <p:pic>
                    <p:nvPicPr>
                      <p:cNvPr id="9" name="Object 10">
                        <a:extLst>
                          <a:ext uri="{FF2B5EF4-FFF2-40B4-BE49-F238E27FC236}">
                            <a16:creationId xmlns:a16="http://schemas.microsoft.com/office/drawing/2014/main" id="{68E5D8A4-A817-FA87-A464-B0BA3DCEC1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6439" y="184527"/>
                        <a:ext cx="3278457" cy="30696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ZoneTexte 16">
            <a:extLst>
              <a:ext uri="{FF2B5EF4-FFF2-40B4-BE49-F238E27FC236}">
                <a16:creationId xmlns:a16="http://schemas.microsoft.com/office/drawing/2014/main" id="{86855B69-8A75-0D70-0E51-7653CF26F28E}"/>
              </a:ext>
            </a:extLst>
          </p:cNvPr>
          <p:cNvSpPr txBox="1"/>
          <p:nvPr/>
        </p:nvSpPr>
        <p:spPr>
          <a:xfrm>
            <a:off x="5621867" y="3285067"/>
            <a:ext cx="5825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 = {∅}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63BCC78-FB04-6937-6FA7-03BA6B704AB4}"/>
              </a:ext>
            </a:extLst>
          </p:cNvPr>
          <p:cNvSpPr txBox="1"/>
          <p:nvPr/>
        </p:nvSpPr>
        <p:spPr>
          <a:xfrm>
            <a:off x="5757334" y="3877734"/>
            <a:ext cx="67902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Etape 1 </a:t>
            </a:r>
          </a:p>
          <a:p>
            <a:r>
              <a:rPr lang="fr-FR" dirty="0"/>
              <a:t>Motif = {B}, x = {B}</a:t>
            </a:r>
          </a:p>
          <a:p>
            <a:r>
              <a:rPr lang="fr-FR" dirty="0"/>
              <a:t>S = {B}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Etape 2 </a:t>
            </a:r>
          </a:p>
          <a:p>
            <a:r>
              <a:rPr lang="fr-FR" dirty="0"/>
              <a:t>Motif = {C}, x = {C}</a:t>
            </a:r>
          </a:p>
          <a:p>
            <a:r>
              <a:rPr lang="fr-FR" dirty="0"/>
              <a:t>S = {BC}</a:t>
            </a:r>
          </a:p>
          <a:p>
            <a:r>
              <a:rPr lang="fr-FR" dirty="0">
                <a:cs typeface="Courier New" panose="02070309020205020404" pitchFamily="49" charset="0"/>
              </a:rPr>
              <a:t>min</a:t>
            </a:r>
            <a:r>
              <a:rPr lang="fr-FR" baseline="-25000" dirty="0">
                <a:cs typeface="Courier New" panose="02070309020205020404" pitchFamily="49" charset="0"/>
              </a:rPr>
              <a:t>⊆</a:t>
            </a:r>
            <a:r>
              <a:rPr lang="fr-FR" dirty="0">
                <a:cs typeface="Courier New" panose="02070309020205020404" pitchFamily="49" charset="0"/>
              </a:rPr>
              <a:t> (S) = {BC}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19" name="Flèche vers la droite 18">
            <a:extLst>
              <a:ext uri="{FF2B5EF4-FFF2-40B4-BE49-F238E27FC236}">
                <a16:creationId xmlns:a16="http://schemas.microsoft.com/office/drawing/2014/main" id="{BED22E3C-DD47-7578-5733-A3064B835F3C}"/>
              </a:ext>
            </a:extLst>
          </p:cNvPr>
          <p:cNvSpPr/>
          <p:nvPr/>
        </p:nvSpPr>
        <p:spPr>
          <a:xfrm>
            <a:off x="5842000" y="6180666"/>
            <a:ext cx="948266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4BBA137-AA43-CFD4-D6D3-99D54C37E04D}"/>
              </a:ext>
            </a:extLst>
          </p:cNvPr>
          <p:cNvSpPr txBox="1"/>
          <p:nvPr/>
        </p:nvSpPr>
        <p:spPr>
          <a:xfrm>
            <a:off x="7095067" y="6248400"/>
            <a:ext cx="4402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clé minimale de la relation est BC</a:t>
            </a:r>
          </a:p>
        </p:txBody>
      </p:sp>
    </p:spTree>
    <p:extLst>
      <p:ext uri="{BB962C8B-B14F-4D97-AF65-F5344CB8AC3E}">
        <p14:creationId xmlns:p14="http://schemas.microsoft.com/office/powerpoint/2010/main" val="3151071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258F8-D1CA-7BA4-7C7B-3568BD147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Exo</a:t>
            </a:r>
          </a:p>
        </p:txBody>
      </p:sp>
      <p:pic>
        <p:nvPicPr>
          <p:cNvPr id="6146" name="Picture 2" descr="🤔 Visage En Pleine Réflexion Emoji">
            <a:extLst>
              <a:ext uri="{FF2B5EF4-FFF2-40B4-BE49-F238E27FC236}">
                <a16:creationId xmlns:a16="http://schemas.microsoft.com/office/drawing/2014/main" id="{E8B0BFA9-4730-C84D-FDC1-498F73B69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759351"/>
            <a:ext cx="3116966" cy="311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342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"/>
          <p:cNvSpPr/>
          <p:nvPr/>
        </p:nvSpPr>
        <p:spPr>
          <a:xfrm>
            <a:off x="1983387" y="3303887"/>
            <a:ext cx="3012359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3" name="ZoneTexte 3"/>
          <p:cNvSpPr/>
          <p:nvPr/>
        </p:nvSpPr>
        <p:spPr>
          <a:xfrm>
            <a:off x="2016120" y="1449360"/>
            <a:ext cx="7924320" cy="333144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Attention aux exemples donnés</a:t>
            </a:r>
            <a:endParaRPr lang="fr-FR" sz="1800" spc="-1" dirty="0">
              <a:solidFill>
                <a:srgbClr val="000000"/>
              </a:solidFill>
              <a:latin typeface="Gill Sans MT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Déduction des </a:t>
            </a:r>
            <a:r>
              <a:rPr kumimoji="0" lang="fr-FR" sz="1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meet</a:t>
            </a: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  <a:r>
              <a:rPr kumimoji="0" lang="fr-FR" sz="1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irreductibles</a:t>
            </a: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Calcul de clés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Couverture pour les </a:t>
            </a:r>
            <a:r>
              <a:rPr lang="fr-FR" sz="1800" spc="-1" dirty="0" err="1">
                <a:solidFill>
                  <a:srgbClr val="000000"/>
                </a:solidFill>
                <a:latin typeface="Gill Sans MT"/>
              </a:rPr>
              <a:t>DFs</a:t>
            </a: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Test de forme normale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Conclusion</a:t>
            </a:r>
            <a:endParaRPr lang="fr-FR" sz="1800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2" name="Titre 2"/>
          <p:cNvSpPr txBox="1"/>
          <p:nvPr/>
        </p:nvSpPr>
        <p:spPr>
          <a:xfrm>
            <a:off x="1893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503510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"/>
          <p:cNvSpPr/>
          <p:nvPr/>
        </p:nvSpPr>
        <p:spPr>
          <a:xfrm>
            <a:off x="2016840" y="1686960"/>
            <a:ext cx="3628056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3" name="ZoneTexte 3"/>
          <p:cNvSpPr/>
          <p:nvPr/>
        </p:nvSpPr>
        <p:spPr>
          <a:xfrm>
            <a:off x="2016120" y="1449360"/>
            <a:ext cx="7924320" cy="333144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Attention aux exemples donnés</a:t>
            </a:r>
            <a:endParaRPr lang="fr-FR" sz="1800" spc="-1" dirty="0">
              <a:solidFill>
                <a:srgbClr val="000000"/>
              </a:solidFill>
              <a:latin typeface="Gill Sans MT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Déduction des </a:t>
            </a:r>
            <a:r>
              <a:rPr kumimoji="0" lang="fr-FR" sz="1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meet</a:t>
            </a: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  <a:r>
              <a:rPr kumimoji="0" lang="fr-FR" sz="1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irreductibles</a:t>
            </a: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Calcul de clés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Couverture pour les </a:t>
            </a:r>
            <a:r>
              <a:rPr lang="fr-FR" sz="1800" spc="-1" dirty="0" err="1">
                <a:solidFill>
                  <a:srgbClr val="000000"/>
                </a:solidFill>
                <a:latin typeface="Gill Sans MT"/>
              </a:rPr>
              <a:t>DFs</a:t>
            </a: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Test de forme normale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Conclusion</a:t>
            </a:r>
            <a:endParaRPr lang="fr-FR" sz="1800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2" name="Titre 2"/>
          <p:cNvSpPr txBox="1"/>
          <p:nvPr/>
        </p:nvSpPr>
        <p:spPr>
          <a:xfrm>
            <a:off x="1893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236249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 Box 4"/>
          <p:cNvSpPr/>
          <p:nvPr/>
        </p:nvSpPr>
        <p:spPr>
          <a:xfrm>
            <a:off x="1621851" y="1621971"/>
            <a:ext cx="49525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spcBef>
                <a:spcPts val="1001"/>
              </a:spcBef>
            </a:pP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D.1 Définition</a:t>
            </a:r>
            <a:endParaRPr lang="fr-FR" sz="20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5" name="Titre 2"/>
          <p:cNvSpPr/>
          <p:nvPr/>
        </p:nvSpPr>
        <p:spPr>
          <a:xfrm>
            <a:off x="1024465" y="303747"/>
            <a:ext cx="10117668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r>
              <a:rPr lang="fr-FR" sz="4900" spc="-1" dirty="0" err="1">
                <a:solidFill>
                  <a:srgbClr val="000000"/>
                </a:solidFill>
                <a:latin typeface="Gill Sans MT"/>
              </a:rPr>
              <a:t>D.Couverture</a:t>
            </a: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 pour les </a:t>
            </a:r>
            <a:r>
              <a:rPr lang="fr-FR" sz="4900" spc="-1" dirty="0" err="1">
                <a:solidFill>
                  <a:srgbClr val="000000"/>
                </a:solidFill>
                <a:latin typeface="Gill Sans MT"/>
              </a:rPr>
              <a:t>DFs</a:t>
            </a:r>
            <a:endParaRPr lang="fr-FR" sz="4900" spc="-1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10242" name="Picture 2" descr="Couvertures">
            <a:extLst>
              <a:ext uri="{FF2B5EF4-FFF2-40B4-BE49-F238E27FC236}">
                <a16:creationId xmlns:a16="http://schemas.microsoft.com/office/drawing/2014/main" id="{E3B81CA8-5E85-22EA-61E3-CE9C9DAA1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106" y="2877312"/>
            <a:ext cx="3875794" cy="24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èche vers la droite 4">
            <a:extLst>
              <a:ext uri="{FF2B5EF4-FFF2-40B4-BE49-F238E27FC236}">
                <a16:creationId xmlns:a16="http://schemas.microsoft.com/office/drawing/2014/main" id="{A048E05A-25DE-B942-D26C-098572EF3C16}"/>
              </a:ext>
            </a:extLst>
          </p:cNvPr>
          <p:cNvSpPr/>
          <p:nvPr/>
        </p:nvSpPr>
        <p:spPr>
          <a:xfrm>
            <a:off x="2950464" y="3840480"/>
            <a:ext cx="2036064" cy="414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C106AA1-79AF-8740-0159-3D53277CAAB3}"/>
              </a:ext>
            </a:extLst>
          </p:cNvPr>
          <p:cNvSpPr txBox="1"/>
          <p:nvPr/>
        </p:nvSpPr>
        <p:spPr>
          <a:xfrm>
            <a:off x="719328" y="3816096"/>
            <a:ext cx="204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C’est presque ça !</a:t>
            </a:r>
          </a:p>
        </p:txBody>
      </p:sp>
    </p:spTree>
    <p:extLst>
      <p:ext uri="{BB962C8B-B14F-4D97-AF65-F5344CB8AC3E}">
        <p14:creationId xmlns:p14="http://schemas.microsoft.com/office/powerpoint/2010/main" val="3441364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 Box 4"/>
          <p:cNvSpPr/>
          <p:nvPr/>
        </p:nvSpPr>
        <p:spPr>
          <a:xfrm>
            <a:off x="1621851" y="1621971"/>
            <a:ext cx="49525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spcBef>
                <a:spcPts val="1001"/>
              </a:spcBef>
            </a:pP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D.2 Définition (couverture)</a:t>
            </a:r>
            <a:endParaRPr lang="fr-FR" sz="2000" spc="-1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6F588F4-37BE-9C47-9A29-F5D96FAB3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9262" y="3561842"/>
            <a:ext cx="7772400" cy="89191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4DF059A-AD96-0897-EFEF-1D340B986E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6816" y="2334006"/>
            <a:ext cx="7772400" cy="755650"/>
          </a:xfrm>
          <a:prstGeom prst="rect">
            <a:avLst/>
          </a:prstGeom>
        </p:spPr>
      </p:pic>
      <p:sp>
        <p:nvSpPr>
          <p:cNvPr id="2" name="Titre 2">
            <a:extLst>
              <a:ext uri="{FF2B5EF4-FFF2-40B4-BE49-F238E27FC236}">
                <a16:creationId xmlns:a16="http://schemas.microsoft.com/office/drawing/2014/main" id="{2935D084-6485-CBC1-EECA-9F4151C1AF29}"/>
              </a:ext>
            </a:extLst>
          </p:cNvPr>
          <p:cNvSpPr/>
          <p:nvPr/>
        </p:nvSpPr>
        <p:spPr>
          <a:xfrm>
            <a:off x="1024465" y="303747"/>
            <a:ext cx="10117668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D. Couverture pour les </a:t>
            </a:r>
            <a:r>
              <a:rPr lang="fr-FR" sz="4900" spc="-1" dirty="0" err="1">
                <a:solidFill>
                  <a:srgbClr val="000000"/>
                </a:solidFill>
                <a:latin typeface="Gill Sans MT"/>
              </a:rPr>
              <a:t>DFs</a:t>
            </a:r>
            <a:endParaRPr lang="fr-FR" sz="4900" spc="-1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4" name="Picture 6" descr="warning symbol | Robinson FPS">
            <a:extLst>
              <a:ext uri="{FF2B5EF4-FFF2-40B4-BE49-F238E27FC236}">
                <a16:creationId xmlns:a16="http://schemas.microsoft.com/office/drawing/2014/main" id="{A83ABA77-F9BE-ED19-4036-E638FFD9A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128" y="4927601"/>
            <a:ext cx="1425592" cy="124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4280B92-8B71-A837-3361-2DD702F63D32}"/>
              </a:ext>
            </a:extLst>
          </p:cNvPr>
          <p:cNvSpPr txBox="1"/>
          <p:nvPr/>
        </p:nvSpPr>
        <p:spPr>
          <a:xfrm>
            <a:off x="3318932" y="5486400"/>
            <a:ext cx="846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Tous les systèmes de fermetures sont isomorphes (~~équivalant)</a:t>
            </a:r>
          </a:p>
        </p:txBody>
      </p:sp>
    </p:spTree>
    <p:extLst>
      <p:ext uri="{BB962C8B-B14F-4D97-AF65-F5344CB8AC3E}">
        <p14:creationId xmlns:p14="http://schemas.microsoft.com/office/powerpoint/2010/main" val="2082702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 Box 4"/>
          <p:cNvSpPr/>
          <p:nvPr/>
        </p:nvSpPr>
        <p:spPr>
          <a:xfrm>
            <a:off x="1621851" y="1621971"/>
            <a:ext cx="49525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spcBef>
                <a:spcPts val="1001"/>
              </a:spcBef>
            </a:pP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D.3 Définition (base canonique)</a:t>
            </a:r>
            <a:endParaRPr lang="fr-FR" sz="2000" spc="-1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E4BB22FA-F050-9619-F2C7-43AC1BFA90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6678" y="2209546"/>
            <a:ext cx="7048500" cy="2146300"/>
          </a:xfrm>
          <a:prstGeom prst="rect">
            <a:avLst/>
          </a:prstGeom>
        </p:spPr>
      </p:pic>
      <p:sp>
        <p:nvSpPr>
          <p:cNvPr id="2" name="Titre 2">
            <a:extLst>
              <a:ext uri="{FF2B5EF4-FFF2-40B4-BE49-F238E27FC236}">
                <a16:creationId xmlns:a16="http://schemas.microsoft.com/office/drawing/2014/main" id="{3430304A-51B7-E99B-7682-19B96BF5698E}"/>
              </a:ext>
            </a:extLst>
          </p:cNvPr>
          <p:cNvSpPr/>
          <p:nvPr/>
        </p:nvSpPr>
        <p:spPr>
          <a:xfrm>
            <a:off x="1024465" y="303747"/>
            <a:ext cx="10117668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D. Couverture pour les </a:t>
            </a:r>
            <a:r>
              <a:rPr lang="fr-FR" sz="4900" spc="-1" dirty="0" err="1">
                <a:solidFill>
                  <a:srgbClr val="000000"/>
                </a:solidFill>
                <a:latin typeface="Gill Sans MT"/>
              </a:rPr>
              <a:t>DFs</a:t>
            </a:r>
            <a:endParaRPr lang="fr-FR" sz="49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915DF7F-581A-D599-4B36-D071257BBFDE}"/>
              </a:ext>
            </a:extLst>
          </p:cNvPr>
          <p:cNvSpPr txBox="1"/>
          <p:nvPr/>
        </p:nvSpPr>
        <p:spPr>
          <a:xfrm>
            <a:off x="1693333" y="4876800"/>
            <a:ext cx="8771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Propriété : la base canonique est unique 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774E5C05-356A-C957-FDFE-9C7EB10EB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717" y="5570008"/>
            <a:ext cx="8569325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 dirty="0"/>
              <a:t>On va générer des DF du type </a:t>
            </a:r>
            <a:r>
              <a:rPr lang="fr-FR" altLang="fr-FR" sz="1800" dirty="0" err="1"/>
              <a:t>lhs</a:t>
            </a:r>
            <a:r>
              <a:rPr lang="fr-FR" altLang="fr-FR" sz="1800" dirty="0"/>
              <a:t>(A) </a:t>
            </a:r>
            <a:r>
              <a:rPr lang="fr-FR" altLang="fr-FR" sz="1800" dirty="0">
                <a:sym typeface="Symbol" pitchFamily="2" charset="2"/>
              </a:rPr>
              <a:t>→</a:t>
            </a:r>
            <a:r>
              <a:rPr lang="fr-FR" altLang="fr-FR" sz="1800" dirty="0"/>
              <a:t> A où </a:t>
            </a:r>
            <a:r>
              <a:rPr lang="fr-FR" altLang="fr-FR" sz="1800" dirty="0" err="1"/>
              <a:t>lhs</a:t>
            </a:r>
            <a:r>
              <a:rPr lang="fr-FR" altLang="fr-FR" sz="1800" dirty="0"/>
              <a:t>(A) = Tr(MAX (</a:t>
            </a:r>
            <a:r>
              <a:rPr lang="fr-FR" sz="1400" dirty="0"/>
              <a:t>¬A)</a:t>
            </a:r>
            <a:r>
              <a:rPr lang="fr-FR" altLang="fr-FR" sz="1800" dirty="0"/>
              <a:t>), </a:t>
            </a:r>
          </a:p>
          <a:p>
            <a:pPr eaLnBrk="1" hangingPunct="1">
              <a:spcBef>
                <a:spcPct val="50000"/>
              </a:spcBef>
            </a:pPr>
            <a:endParaRPr lang="fr-FR" altLang="fr-FR" sz="1800" dirty="0"/>
          </a:p>
        </p:txBody>
      </p:sp>
      <p:sp>
        <p:nvSpPr>
          <p:cNvPr id="6" name="Flèche vers la droite 5">
            <a:extLst>
              <a:ext uri="{FF2B5EF4-FFF2-40B4-BE49-F238E27FC236}">
                <a16:creationId xmlns:a16="http://schemas.microsoft.com/office/drawing/2014/main" id="{54F6ECF8-2CE2-B8BD-D22E-7B02C31F4103}"/>
              </a:ext>
            </a:extLst>
          </p:cNvPr>
          <p:cNvSpPr/>
          <p:nvPr/>
        </p:nvSpPr>
        <p:spPr>
          <a:xfrm>
            <a:off x="1405467" y="5588000"/>
            <a:ext cx="1016000" cy="3725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0D4C9DBC-A0B0-A2E0-BC9F-0DC11AB2AE33}"/>
              </a:ext>
            </a:extLst>
          </p:cNvPr>
          <p:cNvCxnSpPr/>
          <p:nvPr/>
        </p:nvCxnSpPr>
        <p:spPr>
          <a:xfrm>
            <a:off x="8483600" y="5626100"/>
            <a:ext cx="88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821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 Box 4"/>
          <p:cNvSpPr/>
          <p:nvPr/>
        </p:nvSpPr>
        <p:spPr>
          <a:xfrm>
            <a:off x="1621850" y="1621971"/>
            <a:ext cx="7928549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spcBef>
                <a:spcPts val="1001"/>
              </a:spcBef>
            </a:pP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D.4 Algorithme de la calcul de la base canonique </a:t>
            </a:r>
            <a:endParaRPr lang="fr-FR" sz="20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" name="Titre 2">
            <a:extLst>
              <a:ext uri="{FF2B5EF4-FFF2-40B4-BE49-F238E27FC236}">
                <a16:creationId xmlns:a16="http://schemas.microsoft.com/office/drawing/2014/main" id="{3430304A-51B7-E99B-7682-19B96BF5698E}"/>
              </a:ext>
            </a:extLst>
          </p:cNvPr>
          <p:cNvSpPr/>
          <p:nvPr/>
        </p:nvSpPr>
        <p:spPr>
          <a:xfrm>
            <a:off x="1024465" y="303747"/>
            <a:ext cx="10117668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D. </a:t>
            </a:r>
            <a:r>
              <a:rPr lang="fr-FR" sz="4900" spc="-1">
                <a:solidFill>
                  <a:srgbClr val="000000"/>
                </a:solidFill>
                <a:latin typeface="Gill Sans MT"/>
              </a:rPr>
              <a:t>Couverture </a:t>
            </a: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pour les </a:t>
            </a:r>
            <a:r>
              <a:rPr lang="fr-FR" sz="4900" spc="-1" dirty="0" err="1">
                <a:solidFill>
                  <a:srgbClr val="000000"/>
                </a:solidFill>
                <a:latin typeface="Gill Sans MT"/>
              </a:rPr>
              <a:t>DFs</a:t>
            </a:r>
            <a:endParaRPr lang="fr-FR" sz="49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89E8D282-0776-BFFE-9EB4-A17F0E55E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212" y="2209052"/>
            <a:ext cx="1011197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fr-FR" sz="1800" dirty="0"/>
              <a:t>Algorithme</a:t>
            </a:r>
            <a:r>
              <a:rPr lang="fr-FR" sz="1400" dirty="0"/>
              <a:t>  BC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800" dirty="0"/>
              <a:t> Entrée ag(r)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800" dirty="0"/>
              <a:t>Pour Chaque {attribut x ∈ R}</a:t>
            </a:r>
          </a:p>
          <a:p>
            <a:pPr marL="457200" lvl="1" indent="0" eaLnBrk="1" hangingPunct="1">
              <a:spcBef>
                <a:spcPct val="50000"/>
              </a:spcBef>
            </a:pPr>
            <a:endParaRPr lang="fr-FR" altLang="fr-FR" sz="1800" dirty="0"/>
          </a:p>
          <a:p>
            <a:pPr marL="0" indent="0" eaLnBrk="1" hangingPunct="1">
              <a:spcBef>
                <a:spcPct val="50000"/>
              </a:spcBef>
            </a:pPr>
            <a:endParaRPr lang="fr-FR" altLang="fr-FR" sz="18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EAD6D12-05FD-84C9-D549-5079DACBEEFA}"/>
              </a:ext>
            </a:extLst>
          </p:cNvPr>
          <p:cNvSpPr txBox="1"/>
          <p:nvPr/>
        </p:nvSpPr>
        <p:spPr>
          <a:xfrm>
            <a:off x="1828800" y="3467595"/>
            <a:ext cx="4631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Générer Y = </a:t>
            </a:r>
            <a:r>
              <a:rPr lang="fr-FR" altLang="fr-FR" sz="1800" dirty="0"/>
              <a:t>MAX</a:t>
            </a:r>
            <a:r>
              <a:rPr lang="fr-FR" dirty="0"/>
              <a:t>(</a:t>
            </a:r>
            <a:r>
              <a:rPr lang="fr-FR" sz="1800" dirty="0"/>
              <a:t>¬</a:t>
            </a:r>
            <a:r>
              <a:rPr lang="fr-FR" dirty="0"/>
              <a:t>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Inférer les règles tr(Y) -&gt; x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E4D2AC6D-77E1-BF76-0876-8949461CCCD7}"/>
              </a:ext>
            </a:extLst>
          </p:cNvPr>
          <p:cNvCxnSpPr>
            <a:cxnSpLocks/>
          </p:cNvCxnSpPr>
          <p:nvPr/>
        </p:nvCxnSpPr>
        <p:spPr>
          <a:xfrm flipH="1">
            <a:off x="4124259" y="3823853"/>
            <a:ext cx="227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3E6F2B45-93F1-225E-9A87-A3A0AC113E0E}"/>
              </a:ext>
            </a:extLst>
          </p:cNvPr>
          <p:cNvSpPr txBox="1"/>
          <p:nvPr/>
        </p:nvSpPr>
        <p:spPr>
          <a:xfrm>
            <a:off x="1117600" y="4284133"/>
            <a:ext cx="705872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altLang="fr-FR" sz="1800" dirty="0"/>
              <a:t>Ex : on va calculer les DF ayant A pour partie droite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800" dirty="0"/>
              <a:t>MAX(</a:t>
            </a:r>
            <a:r>
              <a:rPr lang="fr-FR" sz="1800" dirty="0"/>
              <a:t>¬</a:t>
            </a:r>
            <a:r>
              <a:rPr lang="fr-FR" altLang="fr-FR" sz="1800" dirty="0"/>
              <a:t>A) = B,C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800" dirty="0"/>
              <a:t>MAX(</a:t>
            </a:r>
            <a:r>
              <a:rPr lang="fr-FR" sz="1800" dirty="0"/>
              <a:t>¬</a:t>
            </a:r>
            <a:r>
              <a:rPr lang="fr-FR" altLang="fr-FR" sz="1800" dirty="0"/>
              <a:t>A) = ACDE, ABDE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FR" altLang="fr-FR" sz="1800" dirty="0"/>
              <a:t>Tr(MAX(</a:t>
            </a:r>
            <a:r>
              <a:rPr lang="fr-FR" sz="1800" dirty="0"/>
              <a:t>¬</a:t>
            </a:r>
            <a:r>
              <a:rPr lang="fr-FR" altLang="fr-FR" sz="1800" dirty="0"/>
              <a:t>A)) = A, D, E, BC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800" dirty="0"/>
              <a:t>Donc on génère les </a:t>
            </a:r>
            <a:r>
              <a:rPr lang="fr-FR" altLang="fr-FR" sz="1800" dirty="0" err="1"/>
              <a:t>DFs</a:t>
            </a:r>
            <a:r>
              <a:rPr lang="fr-FR" altLang="fr-FR" sz="1800" dirty="0"/>
              <a:t> suivantes : A </a:t>
            </a:r>
            <a:r>
              <a:rPr lang="fr-FR" altLang="fr-FR" sz="1800" dirty="0">
                <a:sym typeface="Symbol" pitchFamily="2" charset="2"/>
              </a:rPr>
              <a:t>→</a:t>
            </a:r>
            <a:r>
              <a:rPr lang="fr-FR" altLang="fr-FR" sz="1800" dirty="0"/>
              <a:t> A, D </a:t>
            </a:r>
            <a:r>
              <a:rPr lang="fr-FR" altLang="fr-FR" sz="1800" dirty="0">
                <a:sym typeface="Symbol" pitchFamily="2" charset="2"/>
              </a:rPr>
              <a:t>→ A, E → A, BC → A</a:t>
            </a:r>
            <a:endParaRPr lang="fr-FR" altLang="fr-FR" sz="1800" dirty="0"/>
          </a:p>
          <a:p>
            <a:endParaRPr lang="fr-FR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C78ACB66-FA9F-0CA8-EDD8-510D5F3D976E}"/>
              </a:ext>
            </a:extLst>
          </p:cNvPr>
          <p:cNvCxnSpPr/>
          <p:nvPr/>
        </p:nvCxnSpPr>
        <p:spPr>
          <a:xfrm flipV="1">
            <a:off x="4859867" y="5943600"/>
            <a:ext cx="558800" cy="287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1E14174C-2237-333A-9BDD-6790CD868837}"/>
              </a:ext>
            </a:extLst>
          </p:cNvPr>
          <p:cNvCxnSpPr>
            <a:cxnSpLocks/>
          </p:cNvCxnSpPr>
          <p:nvPr/>
        </p:nvCxnSpPr>
        <p:spPr>
          <a:xfrm flipH="1">
            <a:off x="4639733" y="2929467"/>
            <a:ext cx="3742267" cy="897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F33C1FFD-45E2-74D3-CB17-275C382E204A}"/>
              </a:ext>
            </a:extLst>
          </p:cNvPr>
          <p:cNvSpPr txBox="1"/>
          <p:nvPr/>
        </p:nvSpPr>
        <p:spPr>
          <a:xfrm>
            <a:off x="8483601" y="2726266"/>
            <a:ext cx="2726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Complément de Y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9A263D47-B976-94E0-52F1-F3654E811E2D}"/>
              </a:ext>
            </a:extLst>
          </p:cNvPr>
          <p:cNvCxnSpPr>
            <a:cxnSpLocks/>
          </p:cNvCxnSpPr>
          <p:nvPr/>
        </p:nvCxnSpPr>
        <p:spPr>
          <a:xfrm flipH="1">
            <a:off x="1399644" y="5135980"/>
            <a:ext cx="8975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FCCAA4A2-20FA-D522-2C60-E03CF4AF811A}"/>
              </a:ext>
            </a:extLst>
          </p:cNvPr>
          <p:cNvCxnSpPr>
            <a:cxnSpLocks/>
          </p:cNvCxnSpPr>
          <p:nvPr/>
        </p:nvCxnSpPr>
        <p:spPr>
          <a:xfrm flipH="1">
            <a:off x="1440532" y="5544858"/>
            <a:ext cx="11465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347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258F8-D1CA-7BA4-7C7B-3568BD147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Exo</a:t>
            </a:r>
          </a:p>
        </p:txBody>
      </p:sp>
      <p:pic>
        <p:nvPicPr>
          <p:cNvPr id="6146" name="Picture 2" descr="🤔 Visage En Pleine Réflexion Emoji">
            <a:extLst>
              <a:ext uri="{FF2B5EF4-FFF2-40B4-BE49-F238E27FC236}">
                <a16:creationId xmlns:a16="http://schemas.microsoft.com/office/drawing/2014/main" id="{E8B0BFA9-4730-C84D-FDC1-498F73B69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759351"/>
            <a:ext cx="3116966" cy="311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7780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"/>
          <p:cNvSpPr/>
          <p:nvPr/>
        </p:nvSpPr>
        <p:spPr>
          <a:xfrm>
            <a:off x="2016840" y="3816843"/>
            <a:ext cx="2677823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3" name="ZoneTexte 3"/>
          <p:cNvSpPr/>
          <p:nvPr/>
        </p:nvSpPr>
        <p:spPr>
          <a:xfrm>
            <a:off x="2016120" y="1449360"/>
            <a:ext cx="7924320" cy="333144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Attention aux exemples donnés</a:t>
            </a:r>
            <a:endParaRPr lang="fr-FR" sz="1800" spc="-1" dirty="0">
              <a:solidFill>
                <a:srgbClr val="000000"/>
              </a:solidFill>
              <a:latin typeface="Gill Sans MT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Déduction des </a:t>
            </a:r>
            <a:r>
              <a:rPr kumimoji="0" lang="fr-FR" sz="1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meet</a:t>
            </a: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  <a:r>
              <a:rPr kumimoji="0" lang="fr-FR" sz="1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irreductibles</a:t>
            </a: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Calcul de clés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Couverture pour les </a:t>
            </a:r>
            <a:r>
              <a:rPr lang="fr-FR" sz="1800" spc="-1" dirty="0" err="1">
                <a:solidFill>
                  <a:srgbClr val="000000"/>
                </a:solidFill>
                <a:latin typeface="Gill Sans MT"/>
              </a:rPr>
              <a:t>DFs</a:t>
            </a: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Test de forme normale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Conclusion</a:t>
            </a:r>
            <a:endParaRPr lang="fr-FR" sz="1800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2" name="Titre 2"/>
          <p:cNvSpPr txBox="1"/>
          <p:nvPr/>
        </p:nvSpPr>
        <p:spPr>
          <a:xfrm>
            <a:off x="1893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151898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6">
            <a:extLst>
              <a:ext uri="{FF2B5EF4-FFF2-40B4-BE49-F238E27FC236}">
                <a16:creationId xmlns:a16="http://schemas.microsoft.com/office/drawing/2014/main" id="{6422376E-2C16-65CB-88ED-CA0819B88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844676"/>
            <a:ext cx="8713788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 dirty="0"/>
              <a:t>Une relation r est en BCNF si chaque maximal X de la famille génératrice </a:t>
            </a:r>
            <a:r>
              <a:rPr lang="fr-FR" altLang="fr-FR" sz="1800" dirty="0" err="1"/>
              <a:t>Gen</a:t>
            </a:r>
            <a:r>
              <a:rPr lang="fr-FR" altLang="fr-FR" sz="1800" dirty="0"/>
              <a:t>(</a:t>
            </a:r>
            <a:r>
              <a:rPr lang="fr-FR" altLang="fr-FR" sz="1800" b="1" i="1" dirty="0"/>
              <a:t>F</a:t>
            </a:r>
            <a:r>
              <a:rPr lang="fr-FR" altLang="fr-FR" sz="1800" dirty="0"/>
              <a:t>)</a:t>
            </a:r>
            <a:r>
              <a:rPr lang="fr-FR" altLang="fr-FR" sz="1800" dirty="0">
                <a:sym typeface="Symbol" pitchFamily="2" charset="2"/>
              </a:rPr>
              <a:t> obtenue à partir de </a:t>
            </a:r>
            <a:r>
              <a:rPr lang="fr-FR" altLang="fr-FR" sz="1800" b="1" i="1" dirty="0"/>
              <a:t>F </a:t>
            </a:r>
            <a:r>
              <a:rPr lang="fr-FR" altLang="fr-FR" sz="1800" dirty="0"/>
              <a:t>est sa propre clé.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800" b="1" dirty="0"/>
              <a:t>Algorithme de test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800" dirty="0"/>
              <a:t>Pour chaque X</a:t>
            </a:r>
            <a:r>
              <a:rPr lang="fr-FR" altLang="fr-FR" sz="1800" baseline="-25000" dirty="0"/>
              <a:t>i</a:t>
            </a:r>
            <a:r>
              <a:rPr lang="fr-FR" altLang="fr-FR" sz="1800" dirty="0"/>
              <a:t> </a:t>
            </a:r>
            <a:r>
              <a:rPr lang="en-US" altLang="fr-FR" sz="1800" dirty="0">
                <a:sym typeface="Symbol" pitchFamily="2" charset="2"/>
              </a:rPr>
              <a:t></a:t>
            </a:r>
            <a:r>
              <a:rPr lang="fr-FR" altLang="fr-FR" sz="1800" dirty="0"/>
              <a:t> </a:t>
            </a:r>
            <a:r>
              <a:rPr lang="fr-FR" altLang="fr-FR" sz="1800" dirty="0" err="1"/>
              <a:t>Gen</a:t>
            </a:r>
            <a:r>
              <a:rPr lang="fr-FR" altLang="fr-FR" sz="1800" dirty="0"/>
              <a:t>(</a:t>
            </a:r>
            <a:r>
              <a:rPr lang="fr-FR" altLang="fr-FR" sz="1800" b="1" i="1" dirty="0"/>
              <a:t>F</a:t>
            </a:r>
            <a:r>
              <a:rPr lang="fr-FR" altLang="fr-FR" sz="1800" dirty="0"/>
              <a:t>)</a:t>
            </a:r>
            <a:br>
              <a:rPr lang="fr-FR" altLang="fr-FR" sz="1800" dirty="0"/>
            </a:br>
            <a:r>
              <a:rPr lang="fr-FR" altLang="fr-FR" sz="1800" dirty="0"/>
              <a:t>	Pour tout attribut A </a:t>
            </a:r>
            <a:r>
              <a:rPr lang="en-US" altLang="fr-FR" sz="1800" dirty="0">
                <a:sym typeface="Symbol" pitchFamily="2" charset="2"/>
              </a:rPr>
              <a:t></a:t>
            </a:r>
            <a:r>
              <a:rPr lang="fr-FR" altLang="fr-FR" sz="1800" dirty="0"/>
              <a:t> X</a:t>
            </a:r>
            <a:r>
              <a:rPr lang="fr-FR" altLang="fr-FR" sz="1800" baseline="-25000" dirty="0"/>
              <a:t>i</a:t>
            </a:r>
            <a:br>
              <a:rPr lang="fr-FR" altLang="fr-FR" sz="1800" dirty="0"/>
            </a:br>
            <a:r>
              <a:rPr lang="fr-FR" altLang="fr-FR" sz="1800" dirty="0"/>
              <a:t>		Calculer X’ = h(X</a:t>
            </a:r>
            <a:r>
              <a:rPr lang="fr-FR" altLang="fr-FR" sz="1800" baseline="-25000" dirty="0"/>
              <a:t>i</a:t>
            </a:r>
            <a:r>
              <a:rPr lang="fr-FR" altLang="fr-FR" sz="1800" dirty="0"/>
              <a:t> \ A)</a:t>
            </a:r>
            <a:br>
              <a:rPr lang="fr-FR" altLang="fr-FR" sz="1800" baseline="30000" dirty="0"/>
            </a:br>
            <a:r>
              <a:rPr lang="fr-FR" altLang="fr-FR" sz="1800" baseline="30000" dirty="0"/>
              <a:t>		</a:t>
            </a:r>
            <a:r>
              <a:rPr lang="fr-FR" altLang="fr-FR" sz="1800" dirty="0"/>
              <a:t>Si X’ = X</a:t>
            </a:r>
            <a:r>
              <a:rPr lang="fr-FR" altLang="fr-FR" sz="1800" baseline="-25000" dirty="0"/>
              <a:t>i</a:t>
            </a:r>
            <a:r>
              <a:rPr lang="fr-FR" altLang="fr-FR" sz="1800" dirty="0"/>
              <a:t> alors retournez </a:t>
            </a:r>
            <a:r>
              <a:rPr lang="fr-FR" altLang="fr-FR" sz="1800" i="1" dirty="0"/>
              <a:t>faux</a:t>
            </a:r>
            <a:br>
              <a:rPr lang="fr-FR" altLang="fr-FR" sz="1800" i="1" dirty="0"/>
            </a:br>
            <a:r>
              <a:rPr lang="fr-FR" altLang="fr-FR" sz="1800" i="1" dirty="0"/>
              <a:t>	</a:t>
            </a:r>
            <a:r>
              <a:rPr lang="fr-FR" altLang="fr-FR" sz="1800" dirty="0"/>
              <a:t>Fin pour</a:t>
            </a:r>
            <a:br>
              <a:rPr lang="fr-FR" altLang="fr-FR" sz="1800" dirty="0"/>
            </a:br>
            <a:r>
              <a:rPr lang="fr-FR" altLang="fr-FR" sz="1800" dirty="0"/>
              <a:t>Fin pour</a:t>
            </a:r>
            <a:br>
              <a:rPr lang="fr-FR" altLang="fr-FR" sz="1800" dirty="0"/>
            </a:br>
            <a:r>
              <a:rPr lang="fr-FR" altLang="fr-FR" sz="1800" dirty="0"/>
              <a:t>Retourner </a:t>
            </a:r>
            <a:r>
              <a:rPr lang="fr-FR" altLang="fr-FR" sz="1800" i="1" dirty="0"/>
              <a:t>vrai</a:t>
            </a:r>
          </a:p>
        </p:txBody>
      </p:sp>
      <p:sp>
        <p:nvSpPr>
          <p:cNvPr id="33797" name="Text Box 7">
            <a:extLst>
              <a:ext uri="{FF2B5EF4-FFF2-40B4-BE49-F238E27FC236}">
                <a16:creationId xmlns:a16="http://schemas.microsoft.com/office/drawing/2014/main" id="{C281DE95-4016-C88D-53CB-1531DD0F1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5229226"/>
            <a:ext cx="8640763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/>
              <a:t>Gen(</a:t>
            </a:r>
            <a:r>
              <a:rPr lang="fr-FR" altLang="fr-FR" sz="1800" b="1" i="1"/>
              <a:t>F</a:t>
            </a:r>
            <a:r>
              <a:rPr lang="fr-FR" altLang="fr-FR" sz="1800"/>
              <a:t>)</a:t>
            </a:r>
            <a:r>
              <a:rPr lang="en-US" altLang="fr-FR" sz="1800">
                <a:sym typeface="Symbol" pitchFamily="2" charset="2"/>
              </a:rPr>
              <a:t> </a:t>
            </a:r>
            <a:r>
              <a:rPr lang="fr-FR" altLang="fr-FR" sz="1800"/>
              <a:t>= {B, C, AC, ACE, ABDE, ACDE}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800"/>
              <a:t>h(CE) = ACE donc la relation n’est pas en BCNF</a:t>
            </a:r>
          </a:p>
        </p:txBody>
      </p:sp>
      <p:sp>
        <p:nvSpPr>
          <p:cNvPr id="2" name="Titre 2">
            <a:extLst>
              <a:ext uri="{FF2B5EF4-FFF2-40B4-BE49-F238E27FC236}">
                <a16:creationId xmlns:a16="http://schemas.microsoft.com/office/drawing/2014/main" id="{3718EBA5-04E4-2211-1DA5-3A8A3A644AC6}"/>
              </a:ext>
            </a:extLst>
          </p:cNvPr>
          <p:cNvSpPr/>
          <p:nvPr/>
        </p:nvSpPr>
        <p:spPr>
          <a:xfrm>
            <a:off x="1024465" y="303747"/>
            <a:ext cx="10117668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E. Test de forme normale</a:t>
            </a:r>
            <a:endParaRPr lang="fr-FR" sz="49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A19279BF-6B58-7762-1904-FECD90B10941}"/>
              </a:ext>
            </a:extLst>
          </p:cNvPr>
          <p:cNvSpPr/>
          <p:nvPr/>
        </p:nvSpPr>
        <p:spPr>
          <a:xfrm>
            <a:off x="1587984" y="1266371"/>
            <a:ext cx="49525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spcBef>
                <a:spcPts val="1001"/>
              </a:spcBef>
            </a:pP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E.1 Test BCNF</a:t>
            </a:r>
            <a:endParaRPr lang="fr-FR" sz="2000" spc="-1" dirty="0">
              <a:solidFill>
                <a:prstClr val="black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6">
            <a:extLst>
              <a:ext uri="{FF2B5EF4-FFF2-40B4-BE49-F238E27FC236}">
                <a16:creationId xmlns:a16="http://schemas.microsoft.com/office/drawing/2014/main" id="{AE2C57A3-FBDE-09A5-8A19-4227BB31D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1052514"/>
            <a:ext cx="7993062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 b="1"/>
              <a:t>Attribut premier</a:t>
            </a:r>
            <a:r>
              <a:rPr lang="fr-FR" altLang="fr-FR" sz="1800"/>
              <a:t> : A </a:t>
            </a:r>
            <a:r>
              <a:rPr lang="en-US" altLang="fr-FR" sz="1800">
                <a:sym typeface="Symbol" pitchFamily="2" charset="2"/>
              </a:rPr>
              <a:t> R</a:t>
            </a:r>
            <a:r>
              <a:rPr lang="fr-FR" altLang="fr-FR" sz="1800"/>
              <a:t> est un attribut premier s’il n’appartient à aucune clé minimale de la relation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800"/>
              <a:t>Ex : Key(</a:t>
            </a:r>
            <a:r>
              <a:rPr lang="fr-FR" altLang="fr-FR" sz="1800" i="1"/>
              <a:t>r</a:t>
            </a:r>
            <a:r>
              <a:rPr lang="fr-FR" altLang="fr-FR" sz="1800"/>
              <a:t>) = BC, donc les attributs premiers sont A,D,E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800"/>
              <a:t>Le test 3NF est similaire à celui pour BCNF sauf que l’on n’examine que les attribut premier</a:t>
            </a:r>
          </a:p>
          <a:p>
            <a:pPr eaLnBrk="1" hangingPunct="1"/>
            <a:r>
              <a:rPr lang="fr-FR" altLang="fr-FR" sz="1800" b="1"/>
              <a:t>Algorithme de test</a:t>
            </a:r>
          </a:p>
          <a:p>
            <a:pPr eaLnBrk="1" hangingPunct="1"/>
            <a:r>
              <a:rPr lang="fr-FR" altLang="fr-FR" sz="1800"/>
              <a:t>Pour chaque X</a:t>
            </a:r>
            <a:r>
              <a:rPr lang="fr-FR" altLang="fr-FR" sz="1800" baseline="-25000"/>
              <a:t>i</a:t>
            </a:r>
            <a:r>
              <a:rPr lang="fr-FR" altLang="fr-FR" sz="1800"/>
              <a:t> </a:t>
            </a:r>
            <a:r>
              <a:rPr lang="en-US" altLang="fr-FR" sz="1800">
                <a:sym typeface="Symbol" pitchFamily="2" charset="2"/>
              </a:rPr>
              <a:t></a:t>
            </a:r>
            <a:r>
              <a:rPr lang="fr-FR" altLang="fr-FR" sz="1800"/>
              <a:t> Gen(</a:t>
            </a:r>
            <a:r>
              <a:rPr lang="fr-FR" altLang="fr-FR" sz="1800" b="1" i="1"/>
              <a:t>F</a:t>
            </a:r>
            <a:r>
              <a:rPr lang="fr-FR" altLang="fr-FR" sz="1800"/>
              <a:t>)</a:t>
            </a:r>
            <a:br>
              <a:rPr lang="fr-FR" altLang="fr-FR" sz="1800"/>
            </a:br>
            <a:r>
              <a:rPr lang="fr-FR" altLang="fr-FR" sz="1800"/>
              <a:t>	Pour tout attribut </a:t>
            </a:r>
            <a:r>
              <a:rPr lang="fr-FR" altLang="fr-FR" sz="1800" b="1"/>
              <a:t>premier</a:t>
            </a:r>
            <a:r>
              <a:rPr lang="fr-FR" altLang="fr-FR" sz="1800"/>
              <a:t> A </a:t>
            </a:r>
            <a:r>
              <a:rPr lang="en-US" altLang="fr-FR" sz="1800">
                <a:sym typeface="Symbol" pitchFamily="2" charset="2"/>
              </a:rPr>
              <a:t></a:t>
            </a:r>
            <a:r>
              <a:rPr lang="fr-FR" altLang="fr-FR" sz="1800"/>
              <a:t> X</a:t>
            </a:r>
            <a:r>
              <a:rPr lang="fr-FR" altLang="fr-FR" sz="1800" baseline="-25000"/>
              <a:t>i</a:t>
            </a:r>
            <a:br>
              <a:rPr lang="fr-FR" altLang="fr-FR" sz="1800"/>
            </a:br>
            <a:r>
              <a:rPr lang="fr-FR" altLang="fr-FR" sz="1800"/>
              <a:t>		Calculer X’ = h(X</a:t>
            </a:r>
            <a:r>
              <a:rPr lang="fr-FR" altLang="fr-FR" sz="1800" baseline="-25000"/>
              <a:t>i</a:t>
            </a:r>
            <a:r>
              <a:rPr lang="fr-FR" altLang="fr-FR" sz="1800"/>
              <a:t> \ A)</a:t>
            </a:r>
            <a:br>
              <a:rPr lang="fr-FR" altLang="fr-FR" sz="1800"/>
            </a:br>
            <a:r>
              <a:rPr lang="fr-FR" altLang="fr-FR" sz="1800"/>
              <a:t>		Si X’ = X</a:t>
            </a:r>
            <a:r>
              <a:rPr lang="fr-FR" altLang="fr-FR" sz="1800" i="1" baseline="-25000"/>
              <a:t>i</a:t>
            </a:r>
            <a:r>
              <a:rPr lang="fr-FR" altLang="fr-FR" sz="1800"/>
              <a:t> alors retournez </a:t>
            </a:r>
            <a:r>
              <a:rPr lang="fr-FR" altLang="fr-FR" sz="1800" i="1"/>
              <a:t>faux</a:t>
            </a:r>
            <a:br>
              <a:rPr lang="fr-FR" altLang="fr-FR" sz="1800" i="1"/>
            </a:br>
            <a:r>
              <a:rPr lang="fr-FR" altLang="fr-FR" sz="1800" i="1"/>
              <a:t>	</a:t>
            </a:r>
            <a:r>
              <a:rPr lang="fr-FR" altLang="fr-FR" sz="1800"/>
              <a:t>Fin pour</a:t>
            </a:r>
            <a:br>
              <a:rPr lang="fr-FR" altLang="fr-FR" sz="1800"/>
            </a:br>
            <a:r>
              <a:rPr lang="fr-FR" altLang="fr-FR" sz="1800"/>
              <a:t>Fin pour</a:t>
            </a:r>
            <a:br>
              <a:rPr lang="fr-FR" altLang="fr-FR" sz="1800"/>
            </a:br>
            <a:r>
              <a:rPr lang="fr-FR" altLang="fr-FR" sz="1800"/>
              <a:t>Retourner </a:t>
            </a:r>
            <a:r>
              <a:rPr lang="fr-FR" altLang="fr-FR" sz="1800" i="1"/>
              <a:t>vrai</a:t>
            </a:r>
          </a:p>
          <a:p>
            <a:pPr eaLnBrk="1" hangingPunct="1">
              <a:spcBef>
                <a:spcPct val="50000"/>
              </a:spcBef>
            </a:pPr>
            <a:endParaRPr lang="fr-FR" altLang="fr-FR" sz="1800"/>
          </a:p>
        </p:txBody>
      </p:sp>
      <p:sp>
        <p:nvSpPr>
          <p:cNvPr id="34820" name="Text Box 7">
            <a:extLst>
              <a:ext uri="{FF2B5EF4-FFF2-40B4-BE49-F238E27FC236}">
                <a16:creationId xmlns:a16="http://schemas.microsoft.com/office/drawing/2014/main" id="{8AFADBAF-0BAC-CFBC-4563-FA406A385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5229226"/>
            <a:ext cx="8640763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/>
              <a:t>Gen(</a:t>
            </a:r>
            <a:r>
              <a:rPr lang="fr-FR" altLang="fr-FR" sz="1800" b="1" i="1"/>
              <a:t>F</a:t>
            </a:r>
            <a:r>
              <a:rPr lang="fr-FR" altLang="fr-FR" sz="1800"/>
              <a:t>)</a:t>
            </a:r>
            <a:r>
              <a:rPr lang="en-US" altLang="fr-FR" sz="1800">
                <a:sym typeface="Symbol" pitchFamily="2" charset="2"/>
              </a:rPr>
              <a:t> </a:t>
            </a:r>
            <a:r>
              <a:rPr lang="fr-FR" altLang="fr-FR" sz="1800"/>
              <a:t>= {B, C, AC, ACE, ABDE, ACDE}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800"/>
              <a:t>H(CE) = ACE Donc la relation n’est pas en 3NF</a:t>
            </a:r>
          </a:p>
        </p:txBody>
      </p:sp>
      <p:sp>
        <p:nvSpPr>
          <p:cNvPr id="34821" name="Text Box 8">
            <a:extLst>
              <a:ext uri="{FF2B5EF4-FFF2-40B4-BE49-F238E27FC236}">
                <a16:creationId xmlns:a16="http://schemas.microsoft.com/office/drawing/2014/main" id="{7C9C9E18-834C-9351-CA2D-4A3A67B91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6165851"/>
            <a:ext cx="68405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 b="1">
                <a:solidFill>
                  <a:srgbClr val="FF0000"/>
                </a:solidFill>
              </a:rPr>
              <a:t>NB : BCNF -&gt; 3NF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EB20B455-CD5E-1518-1DFA-D5727409A671}"/>
              </a:ext>
            </a:extLst>
          </p:cNvPr>
          <p:cNvSpPr/>
          <p:nvPr/>
        </p:nvSpPr>
        <p:spPr>
          <a:xfrm>
            <a:off x="1418650" y="521304"/>
            <a:ext cx="49525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spcBef>
                <a:spcPts val="1001"/>
              </a:spcBef>
            </a:pP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E.2 Test 3NF</a:t>
            </a:r>
            <a:endParaRPr lang="fr-FR" sz="2000" spc="-1" dirty="0">
              <a:solidFill>
                <a:prstClr val="black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258F8-D1CA-7BA4-7C7B-3568BD147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Exo</a:t>
            </a:r>
          </a:p>
        </p:txBody>
      </p:sp>
      <p:pic>
        <p:nvPicPr>
          <p:cNvPr id="6146" name="Picture 2" descr="🤔 Visage En Pleine Réflexion Emoji">
            <a:extLst>
              <a:ext uri="{FF2B5EF4-FFF2-40B4-BE49-F238E27FC236}">
                <a16:creationId xmlns:a16="http://schemas.microsoft.com/office/drawing/2014/main" id="{E8B0BFA9-4730-C84D-FDC1-498F73B69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759351"/>
            <a:ext cx="3116966" cy="311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9307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"/>
          <p:cNvSpPr/>
          <p:nvPr/>
        </p:nvSpPr>
        <p:spPr>
          <a:xfrm>
            <a:off x="2027991" y="4385555"/>
            <a:ext cx="1763424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3" name="ZoneTexte 3"/>
          <p:cNvSpPr/>
          <p:nvPr/>
        </p:nvSpPr>
        <p:spPr>
          <a:xfrm>
            <a:off x="2016120" y="1449360"/>
            <a:ext cx="7924320" cy="333144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Attention aux exemples donnés</a:t>
            </a:r>
            <a:endParaRPr lang="fr-FR" sz="1800" spc="-1" dirty="0">
              <a:solidFill>
                <a:srgbClr val="000000"/>
              </a:solidFill>
              <a:latin typeface="Gill Sans MT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Déduction des </a:t>
            </a:r>
            <a:r>
              <a:rPr kumimoji="0" lang="fr-FR" sz="1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meet</a:t>
            </a: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  <a:r>
              <a:rPr kumimoji="0" lang="fr-FR" sz="1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irreductibles</a:t>
            </a: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Calcul de clés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Couverture pour les </a:t>
            </a:r>
            <a:r>
              <a:rPr lang="fr-FR" sz="1800" spc="-1" dirty="0" err="1">
                <a:solidFill>
                  <a:srgbClr val="000000"/>
                </a:solidFill>
                <a:latin typeface="Gill Sans MT"/>
              </a:rPr>
              <a:t>DFs</a:t>
            </a: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Test de forme normale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Conclusion</a:t>
            </a:r>
            <a:endParaRPr lang="fr-FR" sz="1800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2" name="Titre 2"/>
          <p:cNvSpPr txBox="1"/>
          <p:nvPr/>
        </p:nvSpPr>
        <p:spPr>
          <a:xfrm>
            <a:off x="1893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87988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10243733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A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</a:t>
            </a:r>
            <a:r>
              <a:rPr kumimoji="0" lang="fr-FR" sz="5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Attention aux exemples donnés</a:t>
            </a:r>
            <a:endParaRPr lang="fr-FR" sz="5400" spc="-1" dirty="0">
              <a:solidFill>
                <a:srgbClr val="000000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68F8F8C-FC5B-DFF2-C3FA-FB94BEACB997}"/>
              </a:ext>
            </a:extLst>
          </p:cNvPr>
          <p:cNvSpPr txBox="1"/>
          <p:nvPr/>
        </p:nvSpPr>
        <p:spPr>
          <a:xfrm>
            <a:off x="1408490" y="2907898"/>
            <a:ext cx="9263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1800" dirty="0"/>
              <a:t>Propriété : On a </a:t>
            </a:r>
            <a:r>
              <a:rPr lang="fr-FR" altLang="fr-FR" sz="1800" dirty="0" err="1"/>
              <a:t>Gen</a:t>
            </a:r>
            <a:r>
              <a:rPr lang="fr-FR" altLang="fr-FR" sz="1800" dirty="0"/>
              <a:t>(</a:t>
            </a:r>
            <a:r>
              <a:rPr lang="fr-FR" altLang="fr-FR" sz="1800" b="1" i="1" dirty="0"/>
              <a:t>F</a:t>
            </a:r>
            <a:r>
              <a:rPr lang="fr-FR" altLang="fr-FR" sz="1800" dirty="0"/>
              <a:t>) </a:t>
            </a:r>
            <a:r>
              <a:rPr lang="fr-FR" altLang="fr-FR" sz="1800" dirty="0">
                <a:sym typeface="Symbol" pitchFamily="2" charset="2"/>
              </a:rPr>
              <a:t></a:t>
            </a:r>
            <a:r>
              <a:rPr lang="fr-FR" altLang="fr-FR" sz="1800" dirty="0"/>
              <a:t> ag(</a:t>
            </a:r>
            <a:r>
              <a:rPr lang="fr-FR" altLang="fr-FR" sz="1800" i="1" dirty="0"/>
              <a:t>r</a:t>
            </a:r>
            <a:r>
              <a:rPr lang="fr-FR" altLang="fr-FR" sz="1800" dirty="0"/>
              <a:t>) </a:t>
            </a:r>
            <a:r>
              <a:rPr lang="fr-FR" altLang="fr-FR" sz="1800" dirty="0">
                <a:sym typeface="Symbol" pitchFamily="2" charset="2"/>
              </a:rPr>
              <a:t></a:t>
            </a:r>
            <a:r>
              <a:rPr lang="fr-FR" altLang="fr-FR" sz="1800" dirty="0"/>
              <a:t> CL(</a:t>
            </a:r>
            <a:r>
              <a:rPr lang="fr-FR" altLang="fr-FR" sz="1800" i="1" dirty="0"/>
              <a:t>r</a:t>
            </a:r>
            <a:r>
              <a:rPr lang="fr-FR" altLang="fr-FR" sz="1800" dirty="0"/>
              <a:t>) </a:t>
            </a:r>
            <a:r>
              <a:rPr lang="fr-FR" altLang="fr-FR" sz="1800" dirty="0">
                <a:sym typeface="Symbol" pitchFamily="2" charset="2"/>
              </a:rPr>
              <a:t> P(R)</a:t>
            </a:r>
            <a:endParaRPr lang="fr-FR" altLang="fr-FR" sz="1800" dirty="0"/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A05F033-160F-BB89-E39E-FEF63522F3E4}"/>
              </a:ext>
            </a:extLst>
          </p:cNvPr>
          <p:cNvSpPr txBox="1"/>
          <p:nvPr/>
        </p:nvSpPr>
        <p:spPr>
          <a:xfrm>
            <a:off x="1377538" y="2208810"/>
            <a:ext cx="8063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Et aux mauvaises déductions …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35674D7-1295-6F8C-FA8F-0A5E6D218FBE}"/>
              </a:ext>
            </a:extLst>
          </p:cNvPr>
          <p:cNvSpPr txBox="1"/>
          <p:nvPr/>
        </p:nvSpPr>
        <p:spPr>
          <a:xfrm>
            <a:off x="1460665" y="3538847"/>
            <a:ext cx="6923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Dans l’exemple du cours </a:t>
            </a:r>
            <a:r>
              <a:rPr lang="fr-FR" altLang="fr-FR" sz="1800" dirty="0"/>
              <a:t>ag(</a:t>
            </a:r>
            <a:r>
              <a:rPr lang="fr-FR" altLang="fr-FR" sz="1800" i="1" dirty="0"/>
              <a:t>r</a:t>
            </a:r>
            <a:r>
              <a:rPr lang="fr-FR" altLang="fr-FR" sz="1800" dirty="0"/>
              <a:t>) </a:t>
            </a:r>
            <a:r>
              <a:rPr lang="fr-FR" altLang="fr-FR" sz="1800" dirty="0">
                <a:sym typeface="Symbol" pitchFamily="2" charset="2"/>
              </a:rPr>
              <a:t>=</a:t>
            </a:r>
            <a:r>
              <a:rPr lang="fr-FR" altLang="fr-FR" sz="1800" dirty="0"/>
              <a:t> CL(</a:t>
            </a:r>
            <a:r>
              <a:rPr lang="fr-FR" altLang="fr-FR" sz="1800" i="1" dirty="0"/>
              <a:t>r</a:t>
            </a:r>
            <a:r>
              <a:rPr lang="fr-FR" altLang="fr-FR" sz="1800" dirty="0"/>
              <a:t>) (TD2 – CM3)</a:t>
            </a:r>
            <a:br>
              <a:rPr lang="fr-FR" altLang="fr-FR" sz="1800" dirty="0"/>
            </a:br>
            <a:r>
              <a:rPr lang="fr-FR" altLang="fr-FR" sz="1800" dirty="0"/>
              <a:t>Dans l’exemple du TD3 (</a:t>
            </a:r>
            <a:r>
              <a:rPr lang="fr-FR" altLang="fr-FR" sz="1800" dirty="0" err="1"/>
              <a:t>Gen</a:t>
            </a:r>
            <a:r>
              <a:rPr lang="fr-FR" altLang="fr-FR" sz="1800" dirty="0"/>
              <a:t>(</a:t>
            </a:r>
            <a:r>
              <a:rPr lang="fr-FR" altLang="fr-FR" sz="1800" b="1" i="1" dirty="0"/>
              <a:t>F</a:t>
            </a:r>
            <a:r>
              <a:rPr lang="fr-FR" altLang="fr-FR" sz="1800" dirty="0"/>
              <a:t>) </a:t>
            </a:r>
            <a:r>
              <a:rPr lang="fr-FR" altLang="fr-FR" sz="1800" dirty="0">
                <a:sym typeface="Symbol" pitchFamily="2" charset="2"/>
              </a:rPr>
              <a:t>=</a:t>
            </a:r>
            <a:r>
              <a:rPr lang="fr-FR" altLang="fr-FR" sz="1800" dirty="0"/>
              <a:t> ag(</a:t>
            </a:r>
            <a:r>
              <a:rPr lang="fr-FR" altLang="fr-FR" sz="1800" i="1" dirty="0"/>
              <a:t>r</a:t>
            </a:r>
            <a:r>
              <a:rPr lang="fr-FR" altLang="fr-FR" sz="1800" dirty="0"/>
              <a:t>))</a:t>
            </a:r>
          </a:p>
          <a:p>
            <a:endParaRPr lang="fr-FR" dirty="0"/>
          </a:p>
        </p:txBody>
      </p:sp>
      <p:pic>
        <p:nvPicPr>
          <p:cNvPr id="8" name="Picture 6" descr="warning symbol | Robinson FPS">
            <a:extLst>
              <a:ext uri="{FF2B5EF4-FFF2-40B4-BE49-F238E27FC236}">
                <a16:creationId xmlns:a16="http://schemas.microsoft.com/office/drawing/2014/main" id="{D8C36B0F-C88E-B1FE-D28E-6851CE640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471" y="1589944"/>
            <a:ext cx="1814450" cy="15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3E564CF6-579D-F834-9AD0-990B6AF38892}"/>
              </a:ext>
            </a:extLst>
          </p:cNvPr>
          <p:cNvCxnSpPr/>
          <p:nvPr/>
        </p:nvCxnSpPr>
        <p:spPr>
          <a:xfrm flipH="1">
            <a:off x="3367314" y="1770743"/>
            <a:ext cx="377372" cy="1161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60E07230-D364-2070-3A4C-6CAE3D9BDD95}"/>
              </a:ext>
            </a:extLst>
          </p:cNvPr>
          <p:cNvSpPr txBox="1"/>
          <p:nvPr/>
        </p:nvSpPr>
        <p:spPr>
          <a:xfrm>
            <a:off x="2975429" y="1320800"/>
            <a:ext cx="1785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plus petite représentation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92CB9D2D-0320-2557-2DBF-F192ECAC8D5C}"/>
              </a:ext>
            </a:extLst>
          </p:cNvPr>
          <p:cNvCxnSpPr>
            <a:cxnSpLocks/>
          </p:cNvCxnSpPr>
          <p:nvPr/>
        </p:nvCxnSpPr>
        <p:spPr>
          <a:xfrm flipH="1">
            <a:off x="4470400" y="1778001"/>
            <a:ext cx="921658" cy="1110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285CD6F1-7271-D7B0-F51B-8CC0D07C8792}"/>
              </a:ext>
            </a:extLst>
          </p:cNvPr>
          <p:cNvSpPr txBox="1"/>
          <p:nvPr/>
        </p:nvSpPr>
        <p:spPr>
          <a:xfrm>
            <a:off x="4622801" y="1328058"/>
            <a:ext cx="2605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 qu’on a en faisant du reverse </a:t>
            </a:r>
            <a:r>
              <a:rPr lang="fr-FR" dirty="0" err="1"/>
              <a:t>engenring</a:t>
            </a:r>
            <a:r>
              <a:rPr lang="fr-FR" dirty="0"/>
              <a:t> 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2DC7AB65-38F3-9B54-063E-1286579203FF}"/>
              </a:ext>
            </a:extLst>
          </p:cNvPr>
          <p:cNvCxnSpPr>
            <a:cxnSpLocks/>
          </p:cNvCxnSpPr>
          <p:nvPr/>
        </p:nvCxnSpPr>
        <p:spPr>
          <a:xfrm flipH="1" flipV="1">
            <a:off x="5341257" y="3338286"/>
            <a:ext cx="1509486" cy="1001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C60C6525-6A7F-CE55-D247-2B95013F3A18}"/>
              </a:ext>
            </a:extLst>
          </p:cNvPr>
          <p:cNvSpPr txBox="1"/>
          <p:nvPr/>
        </p:nvSpPr>
        <p:spPr>
          <a:xfrm>
            <a:off x="5631544" y="4426858"/>
            <a:ext cx="2605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Ensemble des fermés</a:t>
            </a: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DF17BD36-F102-32CE-121C-4442F3192D2C}"/>
              </a:ext>
            </a:extLst>
          </p:cNvPr>
          <p:cNvCxnSpPr>
            <a:cxnSpLocks/>
            <a:stCxn id="19" idx="0"/>
          </p:cNvCxnSpPr>
          <p:nvPr/>
        </p:nvCxnSpPr>
        <p:spPr>
          <a:xfrm flipH="1" flipV="1">
            <a:off x="6342743" y="3193143"/>
            <a:ext cx="3748315" cy="907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F3257E0C-7B65-D9D6-13C1-9DAF3F74ABE2}"/>
              </a:ext>
            </a:extLst>
          </p:cNvPr>
          <p:cNvSpPr txBox="1"/>
          <p:nvPr/>
        </p:nvSpPr>
        <p:spPr>
          <a:xfrm>
            <a:off x="8294915" y="4100288"/>
            <a:ext cx="3592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Treillis des parties / espace de recherche </a:t>
            </a:r>
          </a:p>
        </p:txBody>
      </p:sp>
    </p:spTree>
    <p:extLst>
      <p:ext uri="{BB962C8B-B14F-4D97-AF65-F5344CB8AC3E}">
        <p14:creationId xmlns:p14="http://schemas.microsoft.com/office/powerpoint/2010/main" val="39932344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30</a:t>
            </a:fld>
            <a:endParaRPr lang="fr-BE"/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69C612A9-AC25-F91C-0F5F-42673C6208F9}"/>
              </a:ext>
            </a:extLst>
          </p:cNvPr>
          <p:cNvSpPr/>
          <p:nvPr/>
        </p:nvSpPr>
        <p:spPr>
          <a:xfrm>
            <a:off x="1024465" y="303747"/>
            <a:ext cx="10117668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F. Conclusion</a:t>
            </a:r>
            <a:endParaRPr lang="fr-FR" sz="49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AD6A471-814F-B847-81F7-3898CA1B8E08}"/>
              </a:ext>
            </a:extLst>
          </p:cNvPr>
          <p:cNvSpPr/>
          <p:nvPr/>
        </p:nvSpPr>
        <p:spPr>
          <a:xfrm>
            <a:off x="626914" y="1090016"/>
            <a:ext cx="49525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spcBef>
                <a:spcPts val="1001"/>
              </a:spcBef>
            </a:pP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F.1Conclusion #1</a:t>
            </a:r>
            <a:endParaRPr lang="fr-FR" sz="20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00C1E22-3068-1D24-91CA-8DFE6383A71A}"/>
              </a:ext>
            </a:extLst>
          </p:cNvPr>
          <p:cNvSpPr txBox="1"/>
          <p:nvPr/>
        </p:nvSpPr>
        <p:spPr>
          <a:xfrm>
            <a:off x="1828800" y="2330605"/>
            <a:ext cx="2313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Ensemble de </a:t>
            </a:r>
            <a:r>
              <a:rPr lang="fr-FR" dirty="0" err="1"/>
              <a:t>DFs</a:t>
            </a:r>
            <a:r>
              <a:rPr lang="fr-FR" dirty="0"/>
              <a:t>, </a:t>
            </a:r>
            <a:br>
              <a:rPr lang="fr-FR" dirty="0"/>
            </a:br>
            <a:r>
              <a:rPr lang="fr-FR" dirty="0"/>
              <a:t>données par le client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AFDA53-8245-EB70-D51F-C39CD78BE9DF}"/>
              </a:ext>
            </a:extLst>
          </p:cNvPr>
          <p:cNvSpPr txBox="1"/>
          <p:nvPr/>
        </p:nvSpPr>
        <p:spPr>
          <a:xfrm>
            <a:off x="1880839" y="3910361"/>
            <a:ext cx="2544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Relations BD données </a:t>
            </a:r>
            <a:br>
              <a:rPr lang="fr-FR" dirty="0"/>
            </a:br>
            <a:r>
              <a:rPr lang="fr-FR" dirty="0"/>
              <a:t>par le Client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55B2EA7-2FE7-AD0D-87F1-945D5FB7FD2B}"/>
              </a:ext>
            </a:extLst>
          </p:cNvPr>
          <p:cNvSpPr txBox="1"/>
          <p:nvPr/>
        </p:nvSpPr>
        <p:spPr>
          <a:xfrm>
            <a:off x="4650059" y="3166946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Ensemble en accord 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423B41AD-F22C-DADE-EBFB-441B57792C38}"/>
              </a:ext>
            </a:extLst>
          </p:cNvPr>
          <p:cNvCxnSpPr>
            <a:stCxn id="6" idx="3"/>
            <a:endCxn id="13" idx="1"/>
          </p:cNvCxnSpPr>
          <p:nvPr/>
        </p:nvCxnSpPr>
        <p:spPr>
          <a:xfrm>
            <a:off x="4142254" y="2653771"/>
            <a:ext cx="507805" cy="697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70E65BDC-B142-D132-C714-51D4AA4FF52D}"/>
              </a:ext>
            </a:extLst>
          </p:cNvPr>
          <p:cNvCxnSpPr>
            <a:stCxn id="8" idx="3"/>
            <a:endCxn id="13" idx="1"/>
          </p:cNvCxnSpPr>
          <p:nvPr/>
        </p:nvCxnSpPr>
        <p:spPr>
          <a:xfrm flipV="1">
            <a:off x="4425125" y="3351612"/>
            <a:ext cx="224934" cy="881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D76598E8-5192-BAA1-D638-BCB6C24C77B0}"/>
              </a:ext>
            </a:extLst>
          </p:cNvPr>
          <p:cNvSpPr txBox="1"/>
          <p:nvPr/>
        </p:nvSpPr>
        <p:spPr>
          <a:xfrm>
            <a:off x="7950819" y="2174488"/>
            <a:ext cx="2553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Test 3NF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A58886C-82D1-711C-BDCB-63F15EE469D0}"/>
              </a:ext>
            </a:extLst>
          </p:cNvPr>
          <p:cNvSpPr txBox="1"/>
          <p:nvPr/>
        </p:nvSpPr>
        <p:spPr>
          <a:xfrm>
            <a:off x="7947102" y="2706030"/>
            <a:ext cx="2553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Test BCNF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C04115E-E417-3F8A-971B-B801CF8592FD}"/>
              </a:ext>
            </a:extLst>
          </p:cNvPr>
          <p:cNvSpPr txBox="1"/>
          <p:nvPr/>
        </p:nvSpPr>
        <p:spPr>
          <a:xfrm>
            <a:off x="7954537" y="3226420"/>
            <a:ext cx="2940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Couverture pour les </a:t>
            </a:r>
            <a:r>
              <a:rPr lang="fr-FR" dirty="0" err="1"/>
              <a:t>DFs</a:t>
            </a:r>
            <a:endParaRPr lang="fr-FR" dirty="0"/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C00ACF5B-B254-E5C9-5CAE-06CC93A142AE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7032461" y="2359154"/>
            <a:ext cx="918358" cy="956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86D8F7D0-ED06-8E03-B9F0-9A3C77210F44}"/>
              </a:ext>
            </a:extLst>
          </p:cNvPr>
          <p:cNvSpPr txBox="1"/>
          <p:nvPr/>
        </p:nvSpPr>
        <p:spPr>
          <a:xfrm>
            <a:off x="8001620" y="4283307"/>
            <a:ext cx="2940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… (S5 ou S6)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6972ED60-E393-192D-1B97-C51FA9AEB795}"/>
              </a:ext>
            </a:extLst>
          </p:cNvPr>
          <p:cNvCxnSpPr>
            <a:cxnSpLocks/>
            <a:stCxn id="13" idx="3"/>
            <a:endCxn id="19" idx="1"/>
          </p:cNvCxnSpPr>
          <p:nvPr/>
        </p:nvCxnSpPr>
        <p:spPr>
          <a:xfrm flipV="1">
            <a:off x="7001985" y="2890696"/>
            <a:ext cx="945117" cy="4609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DA7E0C5B-3334-7375-F6E3-B3F22D7E2DE5}"/>
              </a:ext>
            </a:extLst>
          </p:cNvPr>
          <p:cNvCxnSpPr>
            <a:cxnSpLocks/>
            <a:stCxn id="13" idx="3"/>
            <a:endCxn id="20" idx="1"/>
          </p:cNvCxnSpPr>
          <p:nvPr/>
        </p:nvCxnSpPr>
        <p:spPr>
          <a:xfrm>
            <a:off x="7001985" y="3351612"/>
            <a:ext cx="952552" cy="59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FA94C533-637A-1948-CD8D-1DCF141EA285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7001985" y="3351612"/>
            <a:ext cx="980966" cy="490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3C6A2B2E-608D-EEE9-0180-2F51D324DB85}"/>
              </a:ext>
            </a:extLst>
          </p:cNvPr>
          <p:cNvSpPr txBox="1"/>
          <p:nvPr/>
        </p:nvSpPr>
        <p:spPr>
          <a:xfrm>
            <a:off x="7925419" y="1653788"/>
            <a:ext cx="3148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Calcul de clés primaires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2BFEF0F-5EC3-A121-216B-AD09125DF498}"/>
              </a:ext>
            </a:extLst>
          </p:cNvPr>
          <p:cNvSpPr txBox="1"/>
          <p:nvPr/>
        </p:nvSpPr>
        <p:spPr>
          <a:xfrm>
            <a:off x="7967237" y="3734420"/>
            <a:ext cx="2940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Relation d’Armstrong</a:t>
            </a:r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19637749-7F25-B688-0D53-C50B225352FC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7001985" y="1825754"/>
            <a:ext cx="961534" cy="1525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041D732E-B7A9-A94C-8FF3-339E2E779FED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7001985" y="3351612"/>
            <a:ext cx="974234" cy="1191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530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{</a:t>
            </a:r>
          </a:p>
          <a:p>
            <a:pPr>
              <a:buNone/>
            </a:pPr>
            <a:r>
              <a:rPr lang="fr-FR" dirty="0"/>
              <a:t>	“</a:t>
            </a:r>
            <a:r>
              <a:rPr lang="fr-FR" dirty="0" err="1"/>
              <a:t>_id</a:t>
            </a:r>
            <a:r>
              <a:rPr lang="fr-FR" dirty="0"/>
              <a:t>” : 1234</a:t>
            </a:r>
          </a:p>
          <a:p>
            <a:pPr>
              <a:buNone/>
            </a:pPr>
            <a:r>
              <a:rPr lang="fr-FR" dirty="0"/>
              <a:t>	“nom” : “Casali”, </a:t>
            </a:r>
          </a:p>
          <a:p>
            <a:pPr>
              <a:buNone/>
            </a:pPr>
            <a:r>
              <a:rPr lang="fr-FR" dirty="0"/>
              <a:t>	“</a:t>
            </a:r>
            <a:r>
              <a:rPr lang="fr-FR" dirty="0" err="1"/>
              <a:t>prenom</a:t>
            </a:r>
            <a:r>
              <a:rPr lang="fr-FR" dirty="0"/>
              <a:t>” : “Alain”,</a:t>
            </a:r>
          </a:p>
          <a:p>
            <a:pPr>
              <a:buNone/>
            </a:pPr>
            <a:r>
              <a:rPr lang="fr-FR" dirty="0"/>
              <a:t>	“travail” : </a:t>
            </a:r>
            <a:r>
              <a:rPr lang="fr-FR" b="1" dirty="0">
                <a:solidFill>
                  <a:srgbClr val="00B050"/>
                </a:solidFill>
              </a:rPr>
              <a:t>{</a:t>
            </a:r>
          </a:p>
          <a:p>
            <a:pPr>
              <a:buNone/>
            </a:pPr>
            <a:r>
              <a:rPr lang="fr-FR" dirty="0"/>
              <a:t>			“Etablissement” : “IUT AIX en Provence”,</a:t>
            </a:r>
          </a:p>
          <a:p>
            <a:pPr>
              <a:buNone/>
            </a:pPr>
            <a:r>
              <a:rPr lang="fr-FR" dirty="0"/>
              <a:t>			“localisation” :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{</a:t>
            </a:r>
          </a:p>
          <a:p>
            <a:pPr>
              <a:buNone/>
            </a:pPr>
            <a:r>
              <a:rPr lang="fr-FR" dirty="0"/>
              <a:t>					“rue” : “413 Av. Gaston Berger”,</a:t>
            </a:r>
          </a:p>
          <a:p>
            <a:pPr>
              <a:buNone/>
            </a:pPr>
            <a:r>
              <a:rPr lang="fr-FR" dirty="0"/>
              <a:t>					“ville” : “Aix en Provence”,</a:t>
            </a:r>
          </a:p>
          <a:p>
            <a:pPr>
              <a:buNone/>
            </a:pPr>
            <a:r>
              <a:rPr lang="fr-FR" dirty="0"/>
              <a:t>					“CP” : 13100</a:t>
            </a:r>
          </a:p>
          <a:p>
            <a:pPr>
              <a:buNone/>
            </a:pPr>
            <a:r>
              <a:rPr lang="fr-FR" dirty="0"/>
              <a:t>					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}</a:t>
            </a:r>
            <a:r>
              <a:rPr lang="fr-FR" dirty="0"/>
              <a:t>,</a:t>
            </a:r>
          </a:p>
          <a:p>
            <a:pPr>
              <a:buNone/>
            </a:pPr>
            <a:r>
              <a:rPr lang="fr-FR" dirty="0"/>
              <a:t>		        </a:t>
            </a:r>
            <a:r>
              <a:rPr lang="fr-FR" b="1" dirty="0">
                <a:solidFill>
                  <a:srgbClr val="00B050"/>
                </a:solidFill>
              </a:rPr>
              <a:t>}</a:t>
            </a:r>
            <a:r>
              <a:rPr lang="fr-FR" dirty="0"/>
              <a:t>,</a:t>
            </a:r>
          </a:p>
          <a:p>
            <a:pPr>
              <a:buNone/>
            </a:pPr>
            <a:r>
              <a:rPr lang="en-US" dirty="0"/>
              <a:t>	“themes” : [ “BD” , “</a:t>
            </a:r>
            <a:r>
              <a:rPr lang="en-US" dirty="0" err="1"/>
              <a:t>Optimisation</a:t>
            </a:r>
            <a:r>
              <a:rPr lang="en-US" dirty="0"/>
              <a:t> BD”, “Algo”, Prog”, “C++I” ]</a:t>
            </a:r>
            <a:endParaRPr lang="fr-FR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	Competences” : [ “</a:t>
            </a:r>
            <a:r>
              <a:rPr lang="en-US" dirty="0" err="1"/>
              <a:t>Utilise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tête – de temps </a:t>
            </a:r>
            <a:r>
              <a:rPr lang="en-US" dirty="0" err="1"/>
              <a:t>en</a:t>
            </a:r>
            <a:r>
              <a:rPr lang="en-US" dirty="0"/>
              <a:t> temps I” ]</a:t>
            </a:r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31</a:t>
            </a:fld>
            <a:endParaRPr lang="fr-BE"/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69C612A9-AC25-F91C-0F5F-42673C6208F9}"/>
              </a:ext>
            </a:extLst>
          </p:cNvPr>
          <p:cNvSpPr/>
          <p:nvPr/>
        </p:nvSpPr>
        <p:spPr>
          <a:xfrm>
            <a:off x="1024465" y="303747"/>
            <a:ext cx="10117668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F. Conclusion</a:t>
            </a:r>
            <a:endParaRPr lang="fr-FR" sz="4900" spc="-1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9" name="Image 8" descr="Une image contenant personne, verres, fermer&#10;&#10;Description générée automatiquement">
            <a:extLst>
              <a:ext uri="{FF2B5EF4-FFF2-40B4-BE49-F238E27FC236}">
                <a16:creationId xmlns:a16="http://schemas.microsoft.com/office/drawing/2014/main" id="{AC1710CB-C015-304E-3F89-64F42CD29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6792" y="4504913"/>
            <a:ext cx="2209800" cy="1752600"/>
          </a:xfrm>
          <a:prstGeom prst="rect">
            <a:avLst/>
          </a:prstGeom>
        </p:spPr>
      </p:pic>
      <p:sp>
        <p:nvSpPr>
          <p:cNvPr id="10" name="Flèche vers le bas 9">
            <a:extLst>
              <a:ext uri="{FF2B5EF4-FFF2-40B4-BE49-F238E27FC236}">
                <a16:creationId xmlns:a16="http://schemas.microsoft.com/office/drawing/2014/main" id="{5C5BE44D-6439-CBA0-3131-2D8F5DCAA9CC}"/>
              </a:ext>
            </a:extLst>
          </p:cNvPr>
          <p:cNvSpPr/>
          <p:nvPr/>
        </p:nvSpPr>
        <p:spPr>
          <a:xfrm>
            <a:off x="8787539" y="2789695"/>
            <a:ext cx="728420" cy="14258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6660A47-2AB8-4C88-0532-BD0A71A6E138}"/>
              </a:ext>
            </a:extLst>
          </p:cNvPr>
          <p:cNvSpPr txBox="1"/>
          <p:nvPr/>
        </p:nvSpPr>
        <p:spPr>
          <a:xfrm>
            <a:off x="8251902" y="1839951"/>
            <a:ext cx="1940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Mon cerveau de temps en temps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AD6A471-814F-B847-81F7-3898CA1B8E08}"/>
              </a:ext>
            </a:extLst>
          </p:cNvPr>
          <p:cNvSpPr/>
          <p:nvPr/>
        </p:nvSpPr>
        <p:spPr>
          <a:xfrm>
            <a:off x="626914" y="1090016"/>
            <a:ext cx="49525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spcBef>
                <a:spcPts val="1001"/>
              </a:spcBef>
            </a:pP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F.2 Format JSON</a:t>
            </a:r>
            <a:endParaRPr lang="fr-FR" sz="2000" spc="-1" dirty="0">
              <a:solidFill>
                <a:prstClr val="black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{</a:t>
            </a:r>
          </a:p>
          <a:p>
            <a:pPr>
              <a:buNone/>
            </a:pPr>
            <a:r>
              <a:rPr lang="fr-FR" dirty="0"/>
              <a:t>	“</a:t>
            </a:r>
            <a:r>
              <a:rPr lang="fr-FR" dirty="0" err="1"/>
              <a:t>_id</a:t>
            </a:r>
            <a:r>
              <a:rPr lang="fr-FR" dirty="0"/>
              <a:t>” : 1234</a:t>
            </a:r>
          </a:p>
          <a:p>
            <a:pPr>
              <a:buNone/>
            </a:pPr>
            <a:r>
              <a:rPr lang="fr-FR" dirty="0"/>
              <a:t>	“nom” : “Casali”, </a:t>
            </a:r>
          </a:p>
          <a:p>
            <a:pPr>
              <a:buNone/>
            </a:pPr>
            <a:r>
              <a:rPr lang="fr-FR" dirty="0"/>
              <a:t>	“</a:t>
            </a:r>
            <a:r>
              <a:rPr lang="fr-FR" dirty="0" err="1"/>
              <a:t>prenom</a:t>
            </a:r>
            <a:r>
              <a:rPr lang="fr-FR" dirty="0"/>
              <a:t>” : “Alain”,</a:t>
            </a:r>
          </a:p>
          <a:p>
            <a:pPr>
              <a:buNone/>
            </a:pPr>
            <a:r>
              <a:rPr lang="fr-FR" dirty="0"/>
              <a:t>	“travail” : </a:t>
            </a:r>
            <a:r>
              <a:rPr lang="fr-FR" b="1" dirty="0">
                <a:solidFill>
                  <a:srgbClr val="00B050"/>
                </a:solidFill>
              </a:rPr>
              <a:t>{</a:t>
            </a:r>
          </a:p>
          <a:p>
            <a:pPr>
              <a:buNone/>
            </a:pPr>
            <a:r>
              <a:rPr lang="fr-FR" dirty="0"/>
              <a:t>			“Etablissement” : “IUT AIX en Provence”,</a:t>
            </a:r>
          </a:p>
          <a:p>
            <a:pPr>
              <a:buNone/>
            </a:pPr>
            <a:r>
              <a:rPr lang="fr-FR" dirty="0"/>
              <a:t>			“localisation” :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{</a:t>
            </a:r>
          </a:p>
          <a:p>
            <a:pPr>
              <a:buNone/>
            </a:pPr>
            <a:r>
              <a:rPr lang="fr-FR" dirty="0"/>
              <a:t>					“rue” : “413 Av. Gaston Berger”,</a:t>
            </a:r>
          </a:p>
          <a:p>
            <a:pPr>
              <a:buNone/>
            </a:pPr>
            <a:r>
              <a:rPr lang="fr-FR" dirty="0"/>
              <a:t>					“ville” : “Aix en Provence”,</a:t>
            </a:r>
          </a:p>
          <a:p>
            <a:pPr>
              <a:buNone/>
            </a:pPr>
            <a:r>
              <a:rPr lang="fr-FR" dirty="0"/>
              <a:t>					“CP” : 13100</a:t>
            </a:r>
          </a:p>
          <a:p>
            <a:pPr>
              <a:buNone/>
            </a:pPr>
            <a:r>
              <a:rPr lang="fr-FR" dirty="0"/>
              <a:t>					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}</a:t>
            </a:r>
            <a:r>
              <a:rPr lang="fr-FR" dirty="0"/>
              <a:t>,</a:t>
            </a:r>
          </a:p>
          <a:p>
            <a:pPr>
              <a:buNone/>
            </a:pPr>
            <a:r>
              <a:rPr lang="fr-FR" dirty="0"/>
              <a:t>		        </a:t>
            </a:r>
            <a:r>
              <a:rPr lang="fr-FR" b="1" dirty="0">
                <a:solidFill>
                  <a:srgbClr val="00B050"/>
                </a:solidFill>
              </a:rPr>
              <a:t>}</a:t>
            </a:r>
            <a:r>
              <a:rPr lang="fr-FR" dirty="0"/>
              <a:t>,</a:t>
            </a:r>
          </a:p>
          <a:p>
            <a:pPr>
              <a:buNone/>
            </a:pPr>
            <a:r>
              <a:rPr lang="en-US" dirty="0"/>
              <a:t>	“themes” : [ “BD” , “</a:t>
            </a:r>
            <a:r>
              <a:rPr lang="en-US" dirty="0" err="1"/>
              <a:t>Optimisation</a:t>
            </a:r>
            <a:r>
              <a:rPr lang="en-US" dirty="0"/>
              <a:t> BD”, “Algo”, Prog”, “C++I” ]</a:t>
            </a:r>
            <a:endParaRPr lang="fr-FR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	Competences” : [ “</a:t>
            </a:r>
            <a:r>
              <a:rPr lang="en-US" dirty="0" err="1"/>
              <a:t>Utilise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tête – de temps </a:t>
            </a:r>
            <a:r>
              <a:rPr lang="en-US" dirty="0" err="1"/>
              <a:t>en</a:t>
            </a:r>
            <a:r>
              <a:rPr lang="en-US" dirty="0"/>
              <a:t> temps I” ]</a:t>
            </a:r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32</a:t>
            </a:fld>
            <a:endParaRPr lang="fr-BE"/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69C612A9-AC25-F91C-0F5F-42673C6208F9}"/>
              </a:ext>
            </a:extLst>
          </p:cNvPr>
          <p:cNvSpPr/>
          <p:nvPr/>
        </p:nvSpPr>
        <p:spPr>
          <a:xfrm>
            <a:off x="1024465" y="303747"/>
            <a:ext cx="10117668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F. Conclusion</a:t>
            </a:r>
            <a:endParaRPr lang="fr-FR" sz="4900" spc="-1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9" name="Image 8" descr="Une image contenant personne, verres, fermer&#10;&#10;Description générée automatiquement">
            <a:extLst>
              <a:ext uri="{FF2B5EF4-FFF2-40B4-BE49-F238E27FC236}">
                <a16:creationId xmlns:a16="http://schemas.microsoft.com/office/drawing/2014/main" id="{AC1710CB-C015-304E-3F89-64F42CD29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6792" y="4504913"/>
            <a:ext cx="2209800" cy="1752600"/>
          </a:xfrm>
          <a:prstGeom prst="rect">
            <a:avLst/>
          </a:prstGeom>
        </p:spPr>
      </p:pic>
      <p:sp>
        <p:nvSpPr>
          <p:cNvPr id="10" name="Flèche vers le bas 9">
            <a:extLst>
              <a:ext uri="{FF2B5EF4-FFF2-40B4-BE49-F238E27FC236}">
                <a16:creationId xmlns:a16="http://schemas.microsoft.com/office/drawing/2014/main" id="{5C5BE44D-6439-CBA0-3131-2D8F5DCAA9CC}"/>
              </a:ext>
            </a:extLst>
          </p:cNvPr>
          <p:cNvSpPr/>
          <p:nvPr/>
        </p:nvSpPr>
        <p:spPr>
          <a:xfrm>
            <a:off x="8787539" y="2789695"/>
            <a:ext cx="728420" cy="14258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6660A47-2AB8-4C88-0532-BD0A71A6E138}"/>
              </a:ext>
            </a:extLst>
          </p:cNvPr>
          <p:cNvSpPr txBox="1"/>
          <p:nvPr/>
        </p:nvSpPr>
        <p:spPr>
          <a:xfrm>
            <a:off x="8251901" y="1839951"/>
            <a:ext cx="282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SGBD (B-arbre sur les clés primaires)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AD6A471-814F-B847-81F7-3898CA1B8E08}"/>
              </a:ext>
            </a:extLst>
          </p:cNvPr>
          <p:cNvSpPr/>
          <p:nvPr/>
        </p:nvSpPr>
        <p:spPr>
          <a:xfrm>
            <a:off x="626913" y="1090016"/>
            <a:ext cx="9319975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spcBef>
                <a:spcPts val="1001"/>
              </a:spcBef>
            </a:pP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F.3 Insertion / modification / suppressions à haute fréquence (parallélisme … )  </a:t>
            </a:r>
            <a:endParaRPr lang="fr-FR" sz="2000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181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10243733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A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</a:t>
            </a:r>
            <a:r>
              <a:rPr kumimoji="0" lang="fr-FR" sz="5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Attention aux exemples donnés</a:t>
            </a:r>
            <a:endParaRPr lang="fr-FR" sz="5400" spc="-1" dirty="0">
              <a:solidFill>
                <a:srgbClr val="000000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98E434F-3387-3E57-46BA-DF8ADA2B9953}"/>
              </a:ext>
            </a:extLst>
          </p:cNvPr>
          <p:cNvSpPr txBox="1"/>
          <p:nvPr/>
        </p:nvSpPr>
        <p:spPr>
          <a:xfrm>
            <a:off x="1436914" y="1994330"/>
            <a:ext cx="4108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Exemple : 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8AFF964D-6B60-8179-93B3-0F573B7F7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34677"/>
              </p:ext>
            </p:extLst>
          </p:nvPr>
        </p:nvGraphicFramePr>
        <p:xfrm>
          <a:off x="1485735" y="3415365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1602098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937455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0175306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67885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626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202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040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229606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B78C0645-B42E-1A5D-8155-D3105A1FAA1D}"/>
              </a:ext>
            </a:extLst>
          </p:cNvPr>
          <p:cNvSpPr txBox="1"/>
          <p:nvPr/>
        </p:nvSpPr>
        <p:spPr>
          <a:xfrm>
            <a:off x="1496291" y="2624447"/>
            <a:ext cx="6068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Soit la relation d’Armstrong suivante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6EA78A-E6DB-0B4B-C632-14F19C771451}"/>
              </a:ext>
            </a:extLst>
          </p:cNvPr>
          <p:cNvSpPr txBox="1"/>
          <p:nvPr/>
        </p:nvSpPr>
        <p:spPr>
          <a:xfrm>
            <a:off x="1638795" y="5272644"/>
            <a:ext cx="491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Ag (r) = {ABC, ABD} ⋃ {\top, \</a:t>
            </a:r>
            <a:r>
              <a:rPr lang="fr-FR" dirty="0" err="1"/>
              <a:t>bottom</a:t>
            </a:r>
            <a:r>
              <a:rPr lang="fr-FR" dirty="0"/>
              <a:t>}</a:t>
            </a:r>
          </a:p>
          <a:p>
            <a:r>
              <a:rPr lang="fr-FR" dirty="0"/>
              <a:t>CL (r) = {ABC, ABD, AB} ⋃ {\top, \</a:t>
            </a:r>
            <a:r>
              <a:rPr lang="fr-FR" dirty="0" err="1"/>
              <a:t>bottom</a:t>
            </a:r>
            <a:r>
              <a:rPr lang="fr-FR" dirty="0"/>
              <a:t>}</a:t>
            </a:r>
          </a:p>
        </p:txBody>
      </p:sp>
      <p:pic>
        <p:nvPicPr>
          <p:cNvPr id="9" name="Picture 6" descr="warning symbol | Robinson FPS">
            <a:extLst>
              <a:ext uri="{FF2B5EF4-FFF2-40B4-BE49-F238E27FC236}">
                <a16:creationId xmlns:a16="http://schemas.microsoft.com/office/drawing/2014/main" id="{9904FD40-2087-A3D9-4259-7A52C9AF6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471" y="1589944"/>
            <a:ext cx="1814450" cy="158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238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"/>
          <p:cNvSpPr/>
          <p:nvPr/>
        </p:nvSpPr>
        <p:spPr>
          <a:xfrm>
            <a:off x="2039143" y="2144160"/>
            <a:ext cx="3628056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3" name="ZoneTexte 3"/>
          <p:cNvSpPr/>
          <p:nvPr/>
        </p:nvSpPr>
        <p:spPr>
          <a:xfrm>
            <a:off x="2016120" y="1449360"/>
            <a:ext cx="7924320" cy="333144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Attention aux exemples donnés</a:t>
            </a:r>
            <a:endParaRPr lang="fr-FR" sz="1800" spc="-1" dirty="0">
              <a:solidFill>
                <a:srgbClr val="000000"/>
              </a:solidFill>
              <a:latin typeface="Gill Sans MT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Déduction des </a:t>
            </a:r>
            <a:r>
              <a:rPr kumimoji="0" lang="fr-FR" sz="1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meet</a:t>
            </a: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  <a:r>
              <a:rPr kumimoji="0" lang="fr-FR" sz="1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irreductibles</a:t>
            </a: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Calcul de clés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Couverture pour les </a:t>
            </a:r>
            <a:r>
              <a:rPr lang="fr-FR" sz="1800" spc="-1" dirty="0" err="1">
                <a:solidFill>
                  <a:srgbClr val="000000"/>
                </a:solidFill>
                <a:latin typeface="Gill Sans MT"/>
              </a:rPr>
              <a:t>DFs</a:t>
            </a: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Test de forme normale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Conclusion</a:t>
            </a:r>
            <a:endParaRPr lang="fr-FR" sz="1800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2" name="Titre 2"/>
          <p:cNvSpPr txBox="1"/>
          <p:nvPr/>
        </p:nvSpPr>
        <p:spPr>
          <a:xfrm>
            <a:off x="1893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14478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9273555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B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Déduction des </a:t>
            </a:r>
            <a:r>
              <a:rPr kumimoji="0" lang="fr-FR" sz="49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meet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  <a:r>
              <a:rPr kumimoji="0" lang="fr-FR" sz="49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irreductibles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91940C7-04BD-7B18-42AA-C07379A808FE}"/>
              </a:ext>
            </a:extLst>
          </p:cNvPr>
          <p:cNvSpPr txBox="1"/>
          <p:nvPr/>
        </p:nvSpPr>
        <p:spPr>
          <a:xfrm>
            <a:off x="1064302" y="1828800"/>
            <a:ext cx="8904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définit, soit A ∈ R : </a:t>
            </a:r>
          </a:p>
          <a:p>
            <a:r>
              <a:rPr lang="fr-FR" dirty="0"/>
              <a:t>MAX (¬A) = max</a:t>
            </a:r>
            <a:r>
              <a:rPr lang="fr-FR" baseline="-25000" dirty="0"/>
              <a:t>⊆</a:t>
            </a:r>
            <a:r>
              <a:rPr lang="fr-FR" dirty="0"/>
              <a:t>({ X ∈ </a:t>
            </a:r>
            <a:r>
              <a:rPr lang="fr-FR" b="1" dirty="0"/>
              <a:t>CL(R)</a:t>
            </a:r>
            <a:r>
              <a:rPr lang="fr-FR" dirty="0"/>
              <a:t>, </a:t>
            </a:r>
            <a:r>
              <a:rPr lang="fr-FR" dirty="0" err="1"/>
              <a:t>tq</a:t>
            </a:r>
            <a:r>
              <a:rPr lang="fr-FR" dirty="0"/>
              <a:t> A ∉ X})</a:t>
            </a:r>
          </a:p>
        </p:txBody>
      </p:sp>
      <p:graphicFrame>
        <p:nvGraphicFramePr>
          <p:cNvPr id="2" name="Object 10">
            <a:extLst>
              <a:ext uri="{FF2B5EF4-FFF2-40B4-BE49-F238E27FC236}">
                <a16:creationId xmlns:a16="http://schemas.microsoft.com/office/drawing/2014/main" id="{329DD3F4-89EC-03B5-78C6-4C92FAE520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145957"/>
              </p:ext>
            </p:extLst>
          </p:nvPr>
        </p:nvGraphicFramePr>
        <p:xfrm>
          <a:off x="1540308" y="2761034"/>
          <a:ext cx="3538537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445000" imgH="4165600" progId="Visio.Drawing.6">
                  <p:embed/>
                </p:oleObj>
              </mc:Choice>
              <mc:Fallback>
                <p:oleObj name="Visio" r:id="rId3" imgW="4445000" imgH="4165600" progId="Visio.Drawing.6">
                  <p:embed/>
                  <p:pic>
                    <p:nvPicPr>
                      <p:cNvPr id="22530" name="Object 10">
                        <a:extLst>
                          <a:ext uri="{FF2B5EF4-FFF2-40B4-BE49-F238E27FC236}">
                            <a16:creationId xmlns:a16="http://schemas.microsoft.com/office/drawing/2014/main" id="{79053ADB-DDE3-9404-9542-C51E39FB1C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0308" y="2761034"/>
                        <a:ext cx="3538537" cy="331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2EAD2516-EE6A-06FB-8872-D36D66DA7C2B}"/>
              </a:ext>
            </a:extLst>
          </p:cNvPr>
          <p:cNvSpPr txBox="1"/>
          <p:nvPr/>
        </p:nvSpPr>
        <p:spPr>
          <a:xfrm>
            <a:off x="6115792" y="2683823"/>
            <a:ext cx="41326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A) = B,C</a:t>
            </a:r>
          </a:p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B) = ACDE</a:t>
            </a:r>
          </a:p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C) = ABDE</a:t>
            </a:r>
          </a:p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D) = ACE, B</a:t>
            </a:r>
          </a:p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E) = AC, B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3018B0C-2496-DE31-91D5-CE0BB5D0833B}"/>
              </a:ext>
            </a:extLst>
          </p:cNvPr>
          <p:cNvSpPr txBox="1"/>
          <p:nvPr/>
        </p:nvSpPr>
        <p:spPr>
          <a:xfrm>
            <a:off x="926275" y="1377538"/>
            <a:ext cx="6697683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B.1 Si j’ai le treillis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A05A071-7CF1-9C14-8BBF-92E9D5B9BEBE}"/>
              </a:ext>
            </a:extLst>
          </p:cNvPr>
          <p:cNvSpPr txBox="1"/>
          <p:nvPr/>
        </p:nvSpPr>
        <p:spPr>
          <a:xfrm>
            <a:off x="5820229" y="4746171"/>
            <a:ext cx="5341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FF0000"/>
                </a:solidFill>
              </a:rPr>
              <a:t>Thm</a:t>
            </a:r>
            <a:r>
              <a:rPr lang="fr-FR" dirty="0">
                <a:solidFill>
                  <a:srgbClr val="FF0000"/>
                </a:solidFill>
              </a:rPr>
              <a:t> : </a:t>
            </a:r>
            <a:r>
              <a:rPr lang="fr-FR" dirty="0" err="1"/>
              <a:t>Meet</a:t>
            </a:r>
            <a:r>
              <a:rPr lang="fr-FR" dirty="0"/>
              <a:t> (r) = ∪ </a:t>
            </a:r>
            <a:r>
              <a:rPr lang="fr-FR" baseline="-25000" dirty="0"/>
              <a:t>A ∈R</a:t>
            </a:r>
            <a:r>
              <a:rPr lang="fr-FR" dirty="0"/>
              <a:t> 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A) </a:t>
            </a:r>
            <a:endParaRPr lang="fr-FR" baseline="-25000" dirty="0"/>
          </a:p>
        </p:txBody>
      </p:sp>
    </p:spTree>
    <p:extLst>
      <p:ext uri="{BB962C8B-B14F-4D97-AF65-F5344CB8AC3E}">
        <p14:creationId xmlns:p14="http://schemas.microsoft.com/office/powerpoint/2010/main" val="414624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9273555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B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Déduction des </a:t>
            </a:r>
            <a:r>
              <a:rPr kumimoji="0" lang="fr-FR" sz="49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meet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  <a:r>
              <a:rPr kumimoji="0" lang="fr-FR" sz="49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irreductibles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91940C7-04BD-7B18-42AA-C07379A808FE}"/>
              </a:ext>
            </a:extLst>
          </p:cNvPr>
          <p:cNvSpPr txBox="1"/>
          <p:nvPr/>
        </p:nvSpPr>
        <p:spPr>
          <a:xfrm>
            <a:off x="1064302" y="1828800"/>
            <a:ext cx="8904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définit, soit A ∈ R : </a:t>
            </a:r>
          </a:p>
          <a:p>
            <a:r>
              <a:rPr lang="fr-FR" dirty="0"/>
              <a:t>MAX (¬A) = max</a:t>
            </a:r>
            <a:r>
              <a:rPr lang="fr-FR" baseline="-25000" dirty="0"/>
              <a:t>⊆</a:t>
            </a:r>
            <a:r>
              <a:rPr lang="fr-FR" dirty="0"/>
              <a:t>({ X ∈ </a:t>
            </a:r>
            <a:r>
              <a:rPr lang="fr-FR" b="1" dirty="0" err="1"/>
              <a:t>gen</a:t>
            </a:r>
            <a:r>
              <a:rPr lang="fr-FR" dirty="0"/>
              <a:t>(R), </a:t>
            </a:r>
            <a:r>
              <a:rPr lang="fr-FR" dirty="0" err="1"/>
              <a:t>tq</a:t>
            </a:r>
            <a:r>
              <a:rPr lang="fr-FR" dirty="0"/>
              <a:t> A ∉ X})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EAD2516-EE6A-06FB-8872-D36D66DA7C2B}"/>
              </a:ext>
            </a:extLst>
          </p:cNvPr>
          <p:cNvSpPr txBox="1"/>
          <p:nvPr/>
        </p:nvSpPr>
        <p:spPr>
          <a:xfrm>
            <a:off x="6115792" y="2683823"/>
            <a:ext cx="41326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A) = B,C</a:t>
            </a:r>
          </a:p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B) = ACDE</a:t>
            </a:r>
          </a:p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C) = ABDE</a:t>
            </a:r>
          </a:p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D) = ACE, B</a:t>
            </a:r>
          </a:p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E) = AC, B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F06EB69-04F0-00AC-654D-CE7179268D48}"/>
              </a:ext>
            </a:extLst>
          </p:cNvPr>
          <p:cNvSpPr txBox="1"/>
          <p:nvPr/>
        </p:nvSpPr>
        <p:spPr>
          <a:xfrm>
            <a:off x="1211283" y="2790701"/>
            <a:ext cx="4548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Gen</a:t>
            </a:r>
            <a:r>
              <a:rPr lang="fr-FR" dirty="0"/>
              <a:t> (R) = { B, C, AC, ACE, ABDE, ACDE} 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85BAC585-C723-DAE6-BB4A-2CAD60CBFB8C}"/>
              </a:ext>
            </a:extLst>
          </p:cNvPr>
          <p:cNvCxnSpPr>
            <a:cxnSpLocks/>
          </p:cNvCxnSpPr>
          <p:nvPr/>
        </p:nvCxnSpPr>
        <p:spPr>
          <a:xfrm flipV="1">
            <a:off x="3491345" y="3241964"/>
            <a:ext cx="0" cy="749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12CF770A-C48D-8C0A-0CF0-1E703B4DE5B7}"/>
              </a:ext>
            </a:extLst>
          </p:cNvPr>
          <p:cNvSpPr txBox="1"/>
          <p:nvPr/>
        </p:nvSpPr>
        <p:spPr>
          <a:xfrm>
            <a:off x="1741714" y="4040249"/>
            <a:ext cx="448887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Déduction algorithmique : </a:t>
            </a:r>
          </a:p>
          <a:p>
            <a:r>
              <a:rPr lang="fr-FR" dirty="0"/>
              <a:t>Pour chaque attribut X ∈ R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Calculer  { X ∈ </a:t>
            </a:r>
            <a:r>
              <a:rPr lang="fr-FR" b="1" dirty="0" err="1"/>
              <a:t>gen</a:t>
            </a:r>
            <a:r>
              <a:rPr lang="fr-FR" dirty="0"/>
              <a:t>(R), </a:t>
            </a:r>
            <a:r>
              <a:rPr lang="fr-FR" dirty="0" err="1"/>
              <a:t>tq</a:t>
            </a:r>
            <a:r>
              <a:rPr lang="fr-FR" dirty="0"/>
              <a:t> A ∉ X}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Appliquer l’opérateur max</a:t>
            </a:r>
            <a:r>
              <a:rPr lang="fr-FR" baseline="-25000" dirty="0"/>
              <a:t>⊆</a:t>
            </a:r>
          </a:p>
          <a:p>
            <a:pPr marL="342900" indent="-342900">
              <a:buFont typeface="+mj-lt"/>
              <a:buAutoNum type="arabicPeriod"/>
            </a:pPr>
            <a:endParaRPr lang="fr-FR" baseline="-25000" dirty="0"/>
          </a:p>
          <a:p>
            <a:r>
              <a:rPr lang="fr-FR" dirty="0"/>
              <a:t>Faire l’union de tous les résultats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1B599F-C229-FAD5-7959-51C95DB029A5}"/>
              </a:ext>
            </a:extLst>
          </p:cNvPr>
          <p:cNvSpPr txBox="1"/>
          <p:nvPr/>
        </p:nvSpPr>
        <p:spPr>
          <a:xfrm>
            <a:off x="926275" y="1377538"/>
            <a:ext cx="6697683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B.2 Si j’ai la famille génératrice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DA5EF90-C37A-642C-ADF3-C944581E11B1}"/>
              </a:ext>
            </a:extLst>
          </p:cNvPr>
          <p:cNvSpPr txBox="1"/>
          <p:nvPr/>
        </p:nvSpPr>
        <p:spPr>
          <a:xfrm>
            <a:off x="5820229" y="4746171"/>
            <a:ext cx="5341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FF0000"/>
                </a:solidFill>
              </a:rPr>
              <a:t>Thm</a:t>
            </a:r>
            <a:r>
              <a:rPr lang="fr-FR" dirty="0">
                <a:solidFill>
                  <a:srgbClr val="FF0000"/>
                </a:solidFill>
              </a:rPr>
              <a:t> : </a:t>
            </a:r>
            <a:r>
              <a:rPr lang="fr-FR" dirty="0" err="1"/>
              <a:t>Meet</a:t>
            </a:r>
            <a:r>
              <a:rPr lang="fr-FR" dirty="0"/>
              <a:t> (r) = ∪ </a:t>
            </a:r>
            <a:r>
              <a:rPr lang="fr-FR" baseline="-25000" dirty="0"/>
              <a:t>A ∈R</a:t>
            </a:r>
            <a:r>
              <a:rPr lang="fr-FR" dirty="0"/>
              <a:t> 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A) </a:t>
            </a:r>
            <a:endParaRPr lang="fr-FR" baseline="-25000" dirty="0"/>
          </a:p>
        </p:txBody>
      </p:sp>
    </p:spTree>
    <p:extLst>
      <p:ext uri="{BB962C8B-B14F-4D97-AF65-F5344CB8AC3E}">
        <p14:creationId xmlns:p14="http://schemas.microsoft.com/office/powerpoint/2010/main" val="2785216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9273555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B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Déduction des </a:t>
            </a:r>
            <a:r>
              <a:rPr kumimoji="0" lang="fr-FR" sz="49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meet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  <a:r>
              <a:rPr kumimoji="0" lang="fr-FR" sz="49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irreductibles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91940C7-04BD-7B18-42AA-C07379A808FE}"/>
              </a:ext>
            </a:extLst>
          </p:cNvPr>
          <p:cNvSpPr txBox="1"/>
          <p:nvPr/>
        </p:nvSpPr>
        <p:spPr>
          <a:xfrm>
            <a:off x="1064302" y="1828800"/>
            <a:ext cx="8904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Thm</a:t>
            </a:r>
            <a:r>
              <a:rPr lang="fr-FR" dirty="0"/>
              <a:t> : soit A ∈ R : </a:t>
            </a:r>
          </a:p>
          <a:p>
            <a:r>
              <a:rPr lang="fr-FR" dirty="0"/>
              <a:t>MAX (¬A) = max</a:t>
            </a:r>
            <a:r>
              <a:rPr lang="fr-FR" baseline="-25000" dirty="0"/>
              <a:t>⊆</a:t>
            </a:r>
            <a:r>
              <a:rPr lang="fr-FR" dirty="0"/>
              <a:t>({ X ∈ </a:t>
            </a:r>
            <a:r>
              <a:rPr lang="fr-FR" b="1" dirty="0"/>
              <a:t>ag</a:t>
            </a:r>
            <a:r>
              <a:rPr lang="fr-FR" dirty="0"/>
              <a:t>(R), </a:t>
            </a:r>
            <a:r>
              <a:rPr lang="fr-FR" dirty="0" err="1"/>
              <a:t>tq</a:t>
            </a:r>
            <a:r>
              <a:rPr lang="fr-FR" dirty="0"/>
              <a:t> A ∉ X})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EAD2516-EE6A-06FB-8872-D36D66DA7C2B}"/>
              </a:ext>
            </a:extLst>
          </p:cNvPr>
          <p:cNvSpPr txBox="1"/>
          <p:nvPr/>
        </p:nvSpPr>
        <p:spPr>
          <a:xfrm>
            <a:off x="6115792" y="2683823"/>
            <a:ext cx="41326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A) = B,C</a:t>
            </a:r>
          </a:p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B) = ACDE</a:t>
            </a:r>
          </a:p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C) = ABDE</a:t>
            </a:r>
          </a:p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D) = ACE, B</a:t>
            </a:r>
          </a:p>
          <a:p>
            <a:pPr eaLnBrk="1" hangingPunct="1"/>
            <a:r>
              <a:rPr lang="fr-FR" dirty="0"/>
              <a:t>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E) = AC, B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F06EB69-04F0-00AC-654D-CE7179268D48}"/>
              </a:ext>
            </a:extLst>
          </p:cNvPr>
          <p:cNvSpPr txBox="1"/>
          <p:nvPr/>
        </p:nvSpPr>
        <p:spPr>
          <a:xfrm>
            <a:off x="1068779" y="2945080"/>
            <a:ext cx="4548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ag (r) = { B, C, AC, ACE, ABDE, ACDE}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3D9713A-6E3E-25B3-E445-ACD767E3738E}"/>
              </a:ext>
            </a:extLst>
          </p:cNvPr>
          <p:cNvSpPr txBox="1"/>
          <p:nvPr/>
        </p:nvSpPr>
        <p:spPr>
          <a:xfrm>
            <a:off x="926275" y="1377538"/>
            <a:ext cx="6697683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B.3 Si j’ai les ensembles en accord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B726EB00-55BF-F409-690E-DDDC6C661863}"/>
              </a:ext>
            </a:extLst>
          </p:cNvPr>
          <p:cNvCxnSpPr>
            <a:cxnSpLocks/>
          </p:cNvCxnSpPr>
          <p:nvPr/>
        </p:nvCxnSpPr>
        <p:spPr>
          <a:xfrm flipV="1">
            <a:off x="3491345" y="3241964"/>
            <a:ext cx="0" cy="749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947DAB0F-5366-BBD3-FED1-0D1D5FF410CA}"/>
              </a:ext>
            </a:extLst>
          </p:cNvPr>
          <p:cNvSpPr txBox="1"/>
          <p:nvPr/>
        </p:nvSpPr>
        <p:spPr>
          <a:xfrm>
            <a:off x="1741714" y="4040249"/>
            <a:ext cx="448887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Déduction algorithmique : </a:t>
            </a:r>
          </a:p>
          <a:p>
            <a:r>
              <a:rPr lang="fr-FR" dirty="0"/>
              <a:t>Pour chaque attribut X ∈ R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Calculer  { X ∈ </a:t>
            </a:r>
            <a:r>
              <a:rPr lang="fr-FR" b="1" dirty="0"/>
              <a:t>ag</a:t>
            </a:r>
            <a:r>
              <a:rPr lang="fr-FR" dirty="0"/>
              <a:t>(R), </a:t>
            </a:r>
            <a:r>
              <a:rPr lang="fr-FR" dirty="0" err="1"/>
              <a:t>tq</a:t>
            </a:r>
            <a:r>
              <a:rPr lang="fr-FR" dirty="0"/>
              <a:t> A ∉ X}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Appliquer l’opérateur max</a:t>
            </a:r>
            <a:r>
              <a:rPr lang="fr-FR" baseline="-25000" dirty="0"/>
              <a:t>⊆</a:t>
            </a:r>
          </a:p>
          <a:p>
            <a:pPr marL="342900" indent="-342900">
              <a:buFont typeface="+mj-lt"/>
              <a:buAutoNum type="arabicPeriod"/>
            </a:pPr>
            <a:endParaRPr lang="fr-FR" baseline="-25000" dirty="0"/>
          </a:p>
          <a:p>
            <a:r>
              <a:rPr lang="fr-FR" dirty="0"/>
              <a:t>Faire l’union de tous les résultats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73DBF1A-F13B-C2C6-55D2-E5DB85577577}"/>
              </a:ext>
            </a:extLst>
          </p:cNvPr>
          <p:cNvSpPr txBox="1"/>
          <p:nvPr/>
        </p:nvSpPr>
        <p:spPr>
          <a:xfrm>
            <a:off x="5820229" y="4746171"/>
            <a:ext cx="5341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FF0000"/>
                </a:solidFill>
              </a:rPr>
              <a:t>Thm</a:t>
            </a:r>
            <a:r>
              <a:rPr lang="fr-FR" dirty="0">
                <a:solidFill>
                  <a:srgbClr val="FF0000"/>
                </a:solidFill>
              </a:rPr>
              <a:t> : </a:t>
            </a:r>
            <a:r>
              <a:rPr lang="fr-FR" dirty="0" err="1"/>
              <a:t>Meet</a:t>
            </a:r>
            <a:r>
              <a:rPr lang="fr-FR" dirty="0"/>
              <a:t> (r) = ∪ </a:t>
            </a:r>
            <a:r>
              <a:rPr lang="fr-FR" baseline="-25000" dirty="0"/>
              <a:t>A ∈R</a:t>
            </a:r>
            <a:r>
              <a:rPr lang="fr-FR" dirty="0"/>
              <a:t> MAX</a:t>
            </a:r>
            <a:r>
              <a:rPr lang="fr-FR" altLang="fr-FR" sz="1800" dirty="0"/>
              <a:t>(</a:t>
            </a:r>
            <a:r>
              <a:rPr lang="fr-FR" dirty="0"/>
              <a:t>¬</a:t>
            </a:r>
            <a:r>
              <a:rPr lang="fr-FR" altLang="fr-FR" sz="1800" dirty="0"/>
              <a:t>A) </a:t>
            </a:r>
            <a:endParaRPr lang="fr-FR" baseline="-25000" dirty="0"/>
          </a:p>
        </p:txBody>
      </p:sp>
    </p:spTree>
    <p:extLst>
      <p:ext uri="{BB962C8B-B14F-4D97-AF65-F5344CB8AC3E}">
        <p14:creationId xmlns:p14="http://schemas.microsoft.com/office/powerpoint/2010/main" val="180771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9273555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B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Déduction des </a:t>
            </a:r>
            <a:r>
              <a:rPr kumimoji="0" lang="fr-FR" sz="49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meet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 </a:t>
            </a:r>
            <a:r>
              <a:rPr kumimoji="0" lang="fr-FR" sz="49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irreductibles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91940C7-04BD-7B18-42AA-C07379A808FE}"/>
              </a:ext>
            </a:extLst>
          </p:cNvPr>
          <p:cNvSpPr txBox="1"/>
          <p:nvPr/>
        </p:nvSpPr>
        <p:spPr>
          <a:xfrm>
            <a:off x="1064302" y="1828800"/>
            <a:ext cx="8904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∪ MAX (¬A, cl(R)) = ∪ MAX (¬A, </a:t>
            </a:r>
            <a:r>
              <a:rPr lang="fr-FR" dirty="0" err="1"/>
              <a:t>gen</a:t>
            </a:r>
            <a:r>
              <a:rPr lang="fr-FR" dirty="0"/>
              <a:t>(R)) = ∪ MAX (¬A, ag(R)) = </a:t>
            </a:r>
            <a:r>
              <a:rPr lang="fr-FR" dirty="0" err="1"/>
              <a:t>gen</a:t>
            </a:r>
            <a:r>
              <a:rPr lang="fr-FR" dirty="0"/>
              <a:t> (R) = </a:t>
            </a:r>
            <a:r>
              <a:rPr lang="fr-FR" dirty="0" err="1"/>
              <a:t>Meet</a:t>
            </a:r>
            <a:r>
              <a:rPr lang="fr-FR" dirty="0"/>
              <a:t> (R)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3D9713A-6E3E-25B3-E445-ACD767E3738E}"/>
              </a:ext>
            </a:extLst>
          </p:cNvPr>
          <p:cNvSpPr txBox="1"/>
          <p:nvPr/>
        </p:nvSpPr>
        <p:spPr>
          <a:xfrm>
            <a:off x="926275" y="1377538"/>
            <a:ext cx="6697683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B.4 The Théorème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510A9F2-D251-78BA-F592-AFBE8B2D4AB6}"/>
              </a:ext>
            </a:extLst>
          </p:cNvPr>
          <p:cNvSpPr txBox="1"/>
          <p:nvPr/>
        </p:nvSpPr>
        <p:spPr>
          <a:xfrm>
            <a:off x="1161143" y="2365829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Connaître les </a:t>
            </a:r>
            <a:r>
              <a:rPr lang="fr-FR" dirty="0" err="1">
                <a:solidFill>
                  <a:srgbClr val="FF0000"/>
                </a:solidFill>
              </a:rPr>
              <a:t>meet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irreductible</a:t>
            </a:r>
            <a:r>
              <a:rPr lang="fr-FR" dirty="0">
                <a:solidFill>
                  <a:srgbClr val="FF0000"/>
                </a:solidFill>
              </a:rPr>
              <a:t> est important quand on fait de reverse </a:t>
            </a:r>
            <a:r>
              <a:rPr lang="fr-FR" dirty="0" err="1">
                <a:solidFill>
                  <a:srgbClr val="FF0000"/>
                </a:solidFill>
              </a:rPr>
              <a:t>engeenering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4517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24659</TotalTime>
  <Words>2345</Words>
  <Application>Microsoft Macintosh PowerPoint</Application>
  <PresentationFormat>Grand écran</PresentationFormat>
  <Paragraphs>342</Paragraphs>
  <Slides>32</Slides>
  <Notes>17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43" baseType="lpstr">
      <vt:lpstr>Arial</vt:lpstr>
      <vt:lpstr>Calibri</vt:lpstr>
      <vt:lpstr>Courier New</vt:lpstr>
      <vt:lpstr>Gill Sans MT</vt:lpstr>
      <vt:lpstr>Palatino Linotype</vt:lpstr>
      <vt:lpstr>Symbol</vt:lpstr>
      <vt:lpstr>Times New Roman</vt:lpstr>
      <vt:lpstr>Wingdings</vt:lpstr>
      <vt:lpstr>Office Theme</vt:lpstr>
      <vt:lpstr>2_Office Theme</vt:lpstr>
      <vt:lpstr>Visio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Exo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Exo</vt:lpstr>
      <vt:lpstr>Présentation PowerPoint</vt:lpstr>
      <vt:lpstr>Présentation PowerPoint</vt:lpstr>
      <vt:lpstr>Présentation PowerPoint</vt:lpstr>
      <vt:lpstr>Exo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CASALI Alain</dc:creator>
  <cp:lastModifiedBy>CASALI Alain</cp:lastModifiedBy>
  <cp:revision>10</cp:revision>
  <dcterms:created xsi:type="dcterms:W3CDTF">2023-01-23T16:08:35Z</dcterms:created>
  <dcterms:modified xsi:type="dcterms:W3CDTF">2023-03-16T10:06:27Z</dcterms:modified>
</cp:coreProperties>
</file>