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sldIdLst>
    <p:sldId id="267" r:id="rId2"/>
    <p:sldId id="269" r:id="rId3"/>
    <p:sldId id="270" r:id="rId4"/>
    <p:sldId id="271" r:id="rId5"/>
    <p:sldId id="295" r:id="rId6"/>
    <p:sldId id="296" r:id="rId7"/>
    <p:sldId id="297" r:id="rId8"/>
    <p:sldId id="272" r:id="rId9"/>
    <p:sldId id="273" r:id="rId10"/>
    <p:sldId id="274" r:id="rId11"/>
    <p:sldId id="275" r:id="rId12"/>
    <p:sldId id="276" r:id="rId13"/>
    <p:sldId id="277" r:id="rId14"/>
    <p:sldId id="285" r:id="rId15"/>
    <p:sldId id="279" r:id="rId16"/>
    <p:sldId id="284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92" r:id="rId28"/>
    <p:sldId id="293" r:id="rId29"/>
    <p:sldId id="287" r:id="rId30"/>
    <p:sldId id="294" r:id="rId31"/>
    <p:sldId id="290" r:id="rId32"/>
    <p:sldId id="291" r:id="rId3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BE9396-4C8D-B44E-A115-62DFD14E05B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434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8225D-DABE-C94F-9EBB-C5C2DAAF58EE}" type="slidenum">
              <a:rPr lang="fr-FR"/>
              <a:pPr/>
              <a:t>27</a:t>
            </a:fld>
            <a:endParaRPr lang="fr-F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6038A-97C3-7D46-BD26-D37E39CA9359}" type="slidenum">
              <a:rPr lang="fr-FR"/>
              <a:pPr/>
              <a:t>31</a:t>
            </a:fld>
            <a:endParaRPr 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2189F-BADE-4347-A397-4CD8DCE69E9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2461B2-8963-844C-969B-D88D3AEE8EF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068A7-7402-C243-A18B-87EDFD3443C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6C576-FD11-1947-82BE-DE99BB8D806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E567C-5724-0F46-A74C-161D001DEDE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2E794-E4D9-CB4C-8B8F-87C0599D51D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383EB-9DFB-F844-97DC-D1645F79010A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9EF0C-B258-2B4F-B92D-F6317414E90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733BE-0E25-D644-BEA0-0CB96D1766C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00CE6-B270-A64D-B93D-C05A8734EF7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2D001-6A02-EB4E-8494-98A12443674D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4FC69-C1DE-3E45-B700-86212E63D43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C05C18-F0DC-C84F-80BF-3FF54B94581E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ain.casali@univ-amu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6000" dirty="0">
                <a:solidFill>
                  <a:schemeClr val="accent2"/>
                </a:solidFill>
              </a:rPr>
              <a:t>Data Mining</a:t>
            </a:r>
            <a:br>
              <a:rPr lang="fr-FR" sz="6000" dirty="0">
                <a:solidFill>
                  <a:schemeClr val="accent2"/>
                </a:solidFill>
              </a:rPr>
            </a:br>
            <a:r>
              <a:rPr lang="fr-FR" sz="6000" i="1" dirty="0">
                <a:solidFill>
                  <a:schemeClr val="accent2"/>
                </a:solidFill>
              </a:rPr>
              <a:t>(fouille de données)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734050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1800" dirty="0"/>
              <a:t>Alain Casali, </a:t>
            </a:r>
            <a:r>
              <a:rPr lang="fr-FR" sz="1800" dirty="0" err="1" smtClean="0">
                <a:hlinkClick r:id="rId2"/>
              </a:rPr>
              <a:t>alain.casali</a:t>
            </a:r>
            <a:r>
              <a:rPr lang="fr-FR" sz="1800" dirty="0" err="1">
                <a:hlinkClick r:id="rId2"/>
              </a:rPr>
              <a:t>@</a:t>
            </a:r>
            <a:r>
              <a:rPr lang="fr-FR" sz="1800" dirty="0" err="1" smtClean="0">
                <a:hlinkClick r:id="rId2"/>
              </a:rPr>
              <a:t>univ-amu.fr</a:t>
            </a:r>
            <a:endParaRPr lang="fr-FR" sz="1800" dirty="0" smtClean="0"/>
          </a:p>
          <a:p>
            <a:pPr algn="l" eaLnBrk="1" hangingPunct="1"/>
            <a:r>
              <a:rPr lang="fr-FR" sz="1800" dirty="0" smtClean="0"/>
              <a:t>novembre 2012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828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 </a:t>
            </a:r>
            <a:r>
              <a:rPr lang="fr-FR" sz="2800">
                <a:solidFill>
                  <a:schemeClr val="accent2"/>
                </a:solidFill>
              </a:rPr>
              <a:t>Ordre sur les attributs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7921625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Soit E = {A,B,C,…}, on impose de pouvoir trier E selon l’ordre alphabétique  On note cet ordre : &lt;</a:t>
            </a:r>
            <a:r>
              <a:rPr lang="el-GR" baseline="-25000">
                <a:ea typeface="Arial" charset="0"/>
                <a:cs typeface="Arial" charset="0"/>
              </a:rPr>
              <a:t>α</a:t>
            </a:r>
            <a:r>
              <a:rPr lang="fr-FR">
                <a:ea typeface="Arial" charset="0"/>
                <a:cs typeface="Arial" charset="0"/>
              </a:rPr>
              <a:t> </a:t>
            </a:r>
            <a:r>
              <a:rPr lang="fr-FR"/>
              <a:t/>
            </a:r>
            <a:br>
              <a:rPr lang="fr-FR"/>
            </a:br>
            <a:endParaRPr lang="fr-FR"/>
          </a:p>
          <a:p>
            <a:pPr>
              <a:spcBef>
                <a:spcPct val="50000"/>
              </a:spcBef>
            </a:pPr>
            <a:endParaRPr lang="fr-FR"/>
          </a:p>
          <a:p>
            <a:pPr>
              <a:spcBef>
                <a:spcPct val="50000"/>
              </a:spcBef>
            </a:pPr>
            <a:r>
              <a:rPr lang="fr-FR"/>
              <a:t>Soit E = {A, AB, C, ABC}</a:t>
            </a:r>
          </a:p>
          <a:p>
            <a:pPr>
              <a:spcBef>
                <a:spcPct val="50000"/>
              </a:spcBef>
            </a:pPr>
            <a:r>
              <a:rPr lang="fr-FR"/>
              <a:t>Question :  trier E</a:t>
            </a:r>
            <a:br>
              <a:rPr lang="fr-FR"/>
            </a:br>
            <a:r>
              <a:rPr lang="fr-FR"/>
              <a:t>Solution : {A, AB, ABC, C}</a:t>
            </a:r>
          </a:p>
          <a:p>
            <a:pPr>
              <a:spcBef>
                <a:spcPct val="50000"/>
              </a:spcBef>
            </a:pPr>
            <a:r>
              <a:rPr lang="fr-FR"/>
              <a:t>Formulation mathématique de </a:t>
            </a:r>
            <a:r>
              <a:rPr lang="fr-FR" i="1"/>
              <a:t>« X précède Y selon l’ordre lexicographique »</a:t>
            </a:r>
            <a:r>
              <a:rPr lang="fr-FR"/>
              <a:t> </a:t>
            </a:r>
          </a:p>
          <a:p>
            <a:pPr>
              <a:spcBef>
                <a:spcPct val="50000"/>
              </a:spcBef>
            </a:pPr>
            <a:r>
              <a:rPr lang="fr-FR"/>
              <a:t>X &lt;</a:t>
            </a:r>
            <a:r>
              <a:rPr lang="fr-FR" baseline="-25000"/>
              <a:t>lex</a:t>
            </a:r>
            <a:r>
              <a:rPr lang="fr-FR"/>
              <a:t> Y		min(X \ (X ∩ Y)) &lt;</a:t>
            </a:r>
            <a:r>
              <a:rPr lang="el-GR" baseline="-25000"/>
              <a:t>α</a:t>
            </a:r>
            <a:r>
              <a:rPr lang="fr-FR"/>
              <a:t> min (Y \ (X ∩ Y))</a:t>
            </a:r>
          </a:p>
          <a:p>
            <a:pPr>
              <a:spcBef>
                <a:spcPct val="50000"/>
              </a:spcBef>
            </a:pPr>
            <a:r>
              <a:rPr lang="fr-FR"/>
              <a:t>Ex : ABCD ? ABDE</a:t>
            </a:r>
            <a:br>
              <a:rPr lang="fr-FR"/>
            </a:br>
            <a:r>
              <a:rPr lang="fr-FR"/>
              <a:t>1° étape : on élimine les parties communes (X ∩ Y) : CD ? DE</a:t>
            </a:r>
            <a:br>
              <a:rPr lang="fr-FR"/>
            </a:br>
            <a:r>
              <a:rPr lang="fr-FR"/>
              <a:t>2° étape : on regarde la plus petite lettre de chaque ensemble : CD  DE</a:t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>Donc ABCD &lt;</a:t>
            </a:r>
            <a:r>
              <a:rPr lang="fr-FR" baseline="-25000"/>
              <a:t>lex</a:t>
            </a:r>
            <a:r>
              <a:rPr lang="fr-FR"/>
              <a:t> ABDE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331913" y="4076700"/>
            <a:ext cx="863600" cy="287338"/>
          </a:xfrm>
          <a:prstGeom prst="leftRightArrow">
            <a:avLst>
              <a:gd name="adj1" fmla="val 50000"/>
              <a:gd name="adj2" fmla="val 6011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48488" y="5300663"/>
            <a:ext cx="574675" cy="0"/>
            <a:chOff x="4377" y="3748"/>
            <a:chExt cx="362" cy="0"/>
          </a:xfrm>
        </p:grpSpPr>
        <p:sp>
          <p:nvSpPr>
            <p:cNvPr id="8199" name="Line 6"/>
            <p:cNvSpPr>
              <a:spLocks noChangeShapeType="1"/>
            </p:cNvSpPr>
            <p:nvPr/>
          </p:nvSpPr>
          <p:spPr bwMode="auto">
            <a:xfrm>
              <a:off x="4377" y="3748"/>
              <a:ext cx="9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00" name="Line 7"/>
            <p:cNvSpPr>
              <a:spLocks noChangeShapeType="1"/>
            </p:cNvSpPr>
            <p:nvPr/>
          </p:nvSpPr>
          <p:spPr bwMode="auto">
            <a:xfrm>
              <a:off x="4649" y="3748"/>
              <a:ext cx="9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179388" y="1989138"/>
            <a:ext cx="828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II </a:t>
            </a:r>
            <a:r>
              <a:rPr lang="fr-FR" sz="2800">
                <a:solidFill>
                  <a:schemeClr val="accent2"/>
                </a:solidFill>
              </a:rPr>
              <a:t>Ordre lexicographique (dictionnaire)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1341438"/>
            <a:ext cx="8243887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Soit E un ensemble, on dit que </a:t>
            </a:r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X est l’élément minimal</a:t>
            </a:r>
            <a:r>
              <a:rPr lang="fr-FR"/>
              <a:t> de E selon l’ordre lexicographique s’il n’existe pas un plus petit ensemble X’ dans E selon l’ordre lexicographique.</a:t>
            </a:r>
          </a:p>
          <a:p>
            <a:pPr>
              <a:spcBef>
                <a:spcPct val="50000"/>
              </a:spcBef>
            </a:pPr>
            <a:r>
              <a:rPr lang="fr-FR"/>
              <a:t>Soit E un ensemble, on dit que </a:t>
            </a:r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X est l’élément maximal</a:t>
            </a:r>
            <a:r>
              <a:rPr lang="fr-FR"/>
              <a:t> de E selon l’ordre lexicographique s’il n’existe pas un plus grand ensemble X’ dans E selon l’ordre lexicographique.</a:t>
            </a:r>
          </a:p>
          <a:p>
            <a:pPr>
              <a:spcBef>
                <a:spcPct val="50000"/>
              </a:spcBef>
            </a:pPr>
            <a:r>
              <a:rPr lang="fr-FR"/>
              <a:t>Ex : E = {A, AB, C, ABC }</a:t>
            </a:r>
          </a:p>
          <a:p>
            <a:pPr>
              <a:spcBef>
                <a:spcPct val="50000"/>
              </a:spcBef>
            </a:pPr>
            <a:r>
              <a:rPr lang="fr-FR"/>
              <a:t>Min(E) = A</a:t>
            </a:r>
            <a:br>
              <a:rPr lang="fr-FR"/>
            </a:br>
            <a:r>
              <a:rPr lang="fr-FR"/>
              <a:t>Max(E) = C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404813"/>
            <a:ext cx="8281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III </a:t>
            </a:r>
            <a:r>
              <a:rPr lang="fr-FR" sz="2800">
                <a:solidFill>
                  <a:schemeClr val="accent2"/>
                </a:solidFill>
              </a:rPr>
              <a:t>Élément minimal/maximal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88913"/>
            <a:ext cx="8135938" cy="3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>
              <a:sym typeface="Symbol" charset="2"/>
            </a:endParaRPr>
          </a:p>
          <a:p>
            <a:pPr>
              <a:spcBef>
                <a:spcPct val="50000"/>
              </a:spcBef>
            </a:pPr>
            <a:endParaRPr lang="fr-FR">
              <a:sym typeface="Symbol" charset="2"/>
            </a:endParaRPr>
          </a:p>
          <a:p>
            <a:pPr>
              <a:spcBef>
                <a:spcPct val="50000"/>
              </a:spcBef>
            </a:pPr>
            <a:r>
              <a:rPr lang="fr-FR">
                <a:sym typeface="Symbol" charset="2"/>
              </a:rPr>
              <a:t>Soit E = {A, AB, C, ABC}</a:t>
            </a:r>
          </a:p>
          <a:p>
            <a:pPr>
              <a:spcBef>
                <a:spcPct val="50000"/>
              </a:spcBef>
            </a:pPr>
            <a:r>
              <a:rPr lang="fr-FR">
                <a:sym typeface="Symbol" charset="2"/>
              </a:rPr>
              <a:t>Question : trier E selon l’inclusion</a:t>
            </a:r>
          </a:p>
          <a:p>
            <a:pPr>
              <a:spcBef>
                <a:spcPct val="50000"/>
              </a:spcBef>
            </a:pPr>
            <a:r>
              <a:rPr lang="fr-FR">
                <a:sym typeface="Symbol" charset="2"/>
              </a:rPr>
              <a:t>	On ne peut pas le faire d’un « coup » car on n’a pas une chaîne</a:t>
            </a:r>
          </a:p>
          <a:p>
            <a:pPr>
              <a:spcBef>
                <a:spcPct val="50000"/>
              </a:spcBef>
            </a:pPr>
            <a:r>
              <a:rPr lang="fr-FR">
                <a:sym typeface="Symbol" charset="2"/>
              </a:rPr>
              <a:t>Solution : on construit plusieurs chaînes 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	A, AB, ABC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	C, ABC</a:t>
            </a:r>
          </a:p>
          <a:p>
            <a:pPr>
              <a:spcBef>
                <a:spcPct val="50000"/>
              </a:spcBef>
            </a:pPr>
            <a:r>
              <a:rPr lang="fr-FR" b="1">
                <a:sym typeface="Symbol" charset="2"/>
              </a:rPr>
              <a:t>Représentation graphique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79388" y="1916113"/>
            <a:ext cx="792162" cy="215900"/>
          </a:xfrm>
          <a:prstGeom prst="rightArrow">
            <a:avLst>
              <a:gd name="adj1" fmla="val 50000"/>
              <a:gd name="adj2" fmla="val 9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39750" y="3789363"/>
            <a:ext cx="1727200" cy="1949450"/>
            <a:chOff x="340" y="2387"/>
            <a:chExt cx="1088" cy="1228"/>
          </a:xfrm>
        </p:grpSpPr>
        <p:sp>
          <p:nvSpPr>
            <p:cNvPr id="10256" name="Text Box 5"/>
            <p:cNvSpPr txBox="1">
              <a:spLocks noChangeArrowheads="1"/>
            </p:cNvSpPr>
            <p:nvPr/>
          </p:nvSpPr>
          <p:spPr bwMode="auto">
            <a:xfrm>
              <a:off x="385" y="338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0257" name="Text Box 6"/>
            <p:cNvSpPr txBox="1">
              <a:spLocks noChangeArrowheads="1"/>
            </p:cNvSpPr>
            <p:nvPr/>
          </p:nvSpPr>
          <p:spPr bwMode="auto">
            <a:xfrm>
              <a:off x="1156" y="338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0258" name="Text Box 7"/>
            <p:cNvSpPr txBox="1">
              <a:spLocks noChangeArrowheads="1"/>
            </p:cNvSpPr>
            <p:nvPr/>
          </p:nvSpPr>
          <p:spPr bwMode="auto">
            <a:xfrm>
              <a:off x="748" y="2387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</a:t>
              </a:r>
            </a:p>
          </p:txBody>
        </p:sp>
        <p:sp>
          <p:nvSpPr>
            <p:cNvPr id="10259" name="Text Box 8"/>
            <p:cNvSpPr txBox="1">
              <a:spLocks noChangeArrowheads="1"/>
            </p:cNvSpPr>
            <p:nvPr/>
          </p:nvSpPr>
          <p:spPr bwMode="auto">
            <a:xfrm>
              <a:off x="340" y="293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10260" name="Line 9"/>
            <p:cNvSpPr>
              <a:spLocks noChangeShapeType="1"/>
            </p:cNvSpPr>
            <p:nvPr/>
          </p:nvSpPr>
          <p:spPr bwMode="auto">
            <a:xfrm flipV="1">
              <a:off x="476" y="3112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61" name="Line 10"/>
            <p:cNvSpPr>
              <a:spLocks noChangeShapeType="1"/>
            </p:cNvSpPr>
            <p:nvPr/>
          </p:nvSpPr>
          <p:spPr bwMode="auto">
            <a:xfrm flipV="1">
              <a:off x="476" y="2613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>
              <a:off x="975" y="2613"/>
              <a:ext cx="272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3995738" y="3860800"/>
            <a:ext cx="446405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On a un arc entre 2 ensembles X et Y ssi X </a:t>
            </a:r>
            <a:r>
              <a:rPr lang="fr-FR">
                <a:sym typeface="Symbol" charset="2"/>
              </a:rPr>
              <a:t> Y</a:t>
            </a:r>
            <a:r>
              <a:rPr lang="fr-FR"/>
              <a:t> </a:t>
            </a:r>
          </a:p>
          <a:p>
            <a:pPr>
              <a:spcBef>
                <a:spcPct val="50000"/>
              </a:spcBef>
            </a:pPr>
            <a:r>
              <a:rPr lang="fr-FR"/>
              <a:t>Les élts les plus petits sont en bas et les plus grands en haut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5300663"/>
            <a:ext cx="2376488" cy="1296987"/>
            <a:chOff x="158" y="3339"/>
            <a:chExt cx="1497" cy="817"/>
          </a:xfrm>
        </p:grpSpPr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158" y="3339"/>
              <a:ext cx="1497" cy="363"/>
            </a:xfrm>
            <a:prstGeom prst="ellips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0255" name="AutoShape 15"/>
            <p:cNvSpPr>
              <a:spLocks noChangeArrowheads="1"/>
            </p:cNvSpPr>
            <p:nvPr/>
          </p:nvSpPr>
          <p:spPr bwMode="auto">
            <a:xfrm>
              <a:off x="340" y="3793"/>
              <a:ext cx="998" cy="363"/>
            </a:xfrm>
            <a:prstGeom prst="upArrowCallout">
              <a:avLst>
                <a:gd name="adj1" fmla="val 68733"/>
                <a:gd name="adj2" fmla="val 68733"/>
                <a:gd name="adj3" fmla="val 16667"/>
                <a:gd name="adj4" fmla="val 6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Min(E) 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827088" y="3573463"/>
            <a:ext cx="2808287" cy="1150937"/>
            <a:chOff x="521" y="2251"/>
            <a:chExt cx="1769" cy="725"/>
          </a:xfrm>
        </p:grpSpPr>
        <p:sp>
          <p:nvSpPr>
            <p:cNvPr id="10252" name="Oval 17"/>
            <p:cNvSpPr>
              <a:spLocks noChangeArrowheads="1"/>
            </p:cNvSpPr>
            <p:nvPr/>
          </p:nvSpPr>
          <p:spPr bwMode="auto">
            <a:xfrm>
              <a:off x="521" y="2341"/>
              <a:ext cx="908" cy="408"/>
            </a:xfrm>
            <a:prstGeom prst="ellips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53" name="AutoShape 18"/>
            <p:cNvSpPr>
              <a:spLocks noChangeArrowheads="1"/>
            </p:cNvSpPr>
            <p:nvPr/>
          </p:nvSpPr>
          <p:spPr bwMode="auto">
            <a:xfrm>
              <a:off x="1474" y="2251"/>
              <a:ext cx="816" cy="725"/>
            </a:xfrm>
            <a:prstGeom prst="leftArrowCallout">
              <a:avLst>
                <a:gd name="adj1" fmla="val 25000"/>
                <a:gd name="adj2" fmla="val 25000"/>
                <a:gd name="adj3" fmla="val 18759"/>
                <a:gd name="adj4" fmla="val 6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Max(E)</a:t>
              </a:r>
            </a:p>
          </p:txBody>
        </p:sp>
      </p:grp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3059113" y="5589588"/>
            <a:ext cx="5545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3300"/>
                </a:solidFill>
              </a:rPr>
              <a:t>Attention : avec l’ordre d’inclusion, le min (max) n’est pas forcément unique</a:t>
            </a:r>
          </a:p>
        </p:txBody>
      </p:sp>
      <p:sp>
        <p:nvSpPr>
          <p:cNvPr id="10249" name="Line 20"/>
          <p:cNvSpPr>
            <a:spLocks noChangeShapeType="1"/>
          </p:cNvSpPr>
          <p:nvPr/>
        </p:nvSpPr>
        <p:spPr bwMode="auto">
          <a:xfrm flipV="1">
            <a:off x="539750" y="3933825"/>
            <a:ext cx="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50" name="Text Box 21"/>
          <p:cNvSpPr txBox="1">
            <a:spLocks noChangeArrowheads="1"/>
          </p:cNvSpPr>
          <p:nvPr/>
        </p:nvSpPr>
        <p:spPr bwMode="auto">
          <a:xfrm rot="-5400000">
            <a:off x="-773906" y="4093369"/>
            <a:ext cx="2324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/>
              <a:t>Sens de lecture</a:t>
            </a:r>
          </a:p>
        </p:txBody>
      </p:sp>
      <p:sp>
        <p:nvSpPr>
          <p:cNvPr id="10251" name="Text Box 22"/>
          <p:cNvSpPr txBox="1">
            <a:spLocks noChangeArrowheads="1"/>
          </p:cNvSpPr>
          <p:nvPr/>
        </p:nvSpPr>
        <p:spPr bwMode="auto">
          <a:xfrm>
            <a:off x="0" y="188913"/>
            <a:ext cx="8281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IV </a:t>
            </a:r>
            <a:r>
              <a:rPr lang="fr-FR" sz="2800">
                <a:solidFill>
                  <a:schemeClr val="accent2"/>
                </a:solidFill>
              </a:rPr>
              <a:t>Ordre d’inclusion </a:t>
            </a:r>
            <a:r>
              <a:rPr lang="fr-FR" sz="2800">
                <a:solidFill>
                  <a:schemeClr val="accent2"/>
                </a:solidFill>
                <a:latin typeface="Garamond" charset="0"/>
              </a:rPr>
              <a:t>(</a:t>
            </a:r>
            <a:r>
              <a:rPr lang="fr-FR" sz="2800">
                <a:solidFill>
                  <a:schemeClr val="accent2"/>
                </a:solidFill>
                <a:latin typeface="Garamond" charset="0"/>
                <a:sym typeface="Symbol" charset="2"/>
              </a:rPr>
              <a:t>)</a:t>
            </a:r>
            <a:r>
              <a:rPr lang="fr-FR" sz="280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792162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fr-FR"/>
              <a:t>On dit que </a:t>
            </a:r>
            <a:r>
              <a:rPr lang="fr-FR" i="1"/>
              <a:t>« X précède Y selon l’ordre lectique »</a:t>
            </a:r>
            <a:r>
              <a:rPr lang="fr-FR"/>
              <a:t> :</a:t>
            </a:r>
            <a:br>
              <a:rPr lang="fr-FR"/>
            </a:br>
            <a:r>
              <a:rPr lang="fr-FR"/>
              <a:t>X &lt;</a:t>
            </a:r>
            <a:r>
              <a:rPr lang="fr-FR" baseline="-25000"/>
              <a:t>lec</a:t>
            </a:r>
            <a:r>
              <a:rPr lang="fr-FR"/>
              <a:t> Y		max(X \ (X ∩ Y)) &lt;</a:t>
            </a:r>
            <a:r>
              <a:rPr lang="el-GR" baseline="-25000"/>
              <a:t>α</a:t>
            </a:r>
            <a:r>
              <a:rPr lang="fr-FR"/>
              <a:t> max (Y \ (X ∩ Y))</a:t>
            </a:r>
          </a:p>
          <a:p>
            <a:pPr>
              <a:spcBef>
                <a:spcPct val="50000"/>
              </a:spcBef>
            </a:pPr>
            <a:endParaRPr lang="fr-FR"/>
          </a:p>
          <a:p>
            <a:pPr>
              <a:spcBef>
                <a:spcPct val="50000"/>
              </a:spcBef>
            </a:pPr>
            <a:r>
              <a:rPr lang="fr-FR"/>
              <a:t>	On a changé min par max dans la définition de l’ordre lexicographique.</a:t>
            </a:r>
          </a:p>
          <a:p>
            <a:pPr>
              <a:spcBef>
                <a:spcPct val="50000"/>
              </a:spcBef>
            </a:pPr>
            <a:endParaRPr lang="fr-FR"/>
          </a:p>
          <a:p>
            <a:pPr>
              <a:spcBef>
                <a:spcPct val="50000"/>
              </a:spcBef>
            </a:pPr>
            <a:r>
              <a:rPr lang="fr-FR"/>
              <a:t>Ex : ABCD ? ABDE</a:t>
            </a:r>
            <a:br>
              <a:rPr lang="fr-FR"/>
            </a:br>
            <a:r>
              <a:rPr lang="fr-FR"/>
              <a:t>1° étape : on élimine les parties communes (X ∩ Y) : C ? E</a:t>
            </a:r>
            <a:br>
              <a:rPr lang="fr-FR"/>
            </a:br>
            <a:r>
              <a:rPr lang="fr-FR"/>
              <a:t>2° étape : on regarde la plus grande lettre de chaque ensemble : C  E</a:t>
            </a:r>
          </a:p>
          <a:p>
            <a:pPr>
              <a:spcBef>
                <a:spcPct val="50000"/>
              </a:spcBef>
            </a:pPr>
            <a:r>
              <a:rPr lang="fr-FR"/>
              <a:t>Donc ABCD &lt;</a:t>
            </a:r>
            <a:r>
              <a:rPr lang="fr-FR" baseline="-25000"/>
              <a:t>lec</a:t>
            </a:r>
            <a:r>
              <a:rPr lang="fr-FR"/>
              <a:t> ABDE</a:t>
            </a:r>
          </a:p>
          <a:p>
            <a:pPr>
              <a:spcBef>
                <a:spcPct val="50000"/>
              </a:spcBef>
            </a:pPr>
            <a:r>
              <a:rPr lang="fr-FR"/>
              <a:t>Pour min/max : même définition en changeant la relation d’ordre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116013" y="1052513"/>
            <a:ext cx="863600" cy="287337"/>
          </a:xfrm>
          <a:prstGeom prst="leftRightArrow">
            <a:avLst>
              <a:gd name="adj1" fmla="val 50000"/>
              <a:gd name="adj2" fmla="val 601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04025" y="3860800"/>
            <a:ext cx="574675" cy="0"/>
            <a:chOff x="4377" y="3748"/>
            <a:chExt cx="362" cy="0"/>
          </a:xfrm>
        </p:grpSpPr>
        <p:sp>
          <p:nvSpPr>
            <p:cNvPr id="11273" name="Line 5"/>
            <p:cNvSpPr>
              <a:spLocks noChangeShapeType="1"/>
            </p:cNvSpPr>
            <p:nvPr/>
          </p:nvSpPr>
          <p:spPr bwMode="auto">
            <a:xfrm>
              <a:off x="4377" y="3748"/>
              <a:ext cx="9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74" name="Line 6"/>
            <p:cNvSpPr>
              <a:spLocks noChangeShapeType="1"/>
            </p:cNvSpPr>
            <p:nvPr/>
          </p:nvSpPr>
          <p:spPr bwMode="auto">
            <a:xfrm>
              <a:off x="4649" y="3748"/>
              <a:ext cx="9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50825" y="4941888"/>
            <a:ext cx="5256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Soit E = { A, AB, ABC, B, BC, C }</a:t>
            </a:r>
          </a:p>
          <a:p>
            <a:r>
              <a:rPr lang="fr-FR"/>
              <a:t>Question : Trier lectiquement E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50825" y="6021388"/>
            <a:ext cx="720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Solution : {A, B, AB, C, AC, BC, ABC}</a:t>
            </a:r>
          </a:p>
        </p:txBody>
      </p:sp>
      <p:sp>
        <p:nvSpPr>
          <p:cNvPr id="11271" name="AutoShape 9"/>
          <p:cNvSpPr>
            <a:spLocks noChangeArrowheads="1"/>
          </p:cNvSpPr>
          <p:nvPr/>
        </p:nvSpPr>
        <p:spPr bwMode="auto">
          <a:xfrm>
            <a:off x="323850" y="1916113"/>
            <a:ext cx="792163" cy="288925"/>
          </a:xfrm>
          <a:prstGeom prst="rightArrow">
            <a:avLst>
              <a:gd name="adj1" fmla="val 50000"/>
              <a:gd name="adj2" fmla="val 685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0" y="188913"/>
            <a:ext cx="8281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V </a:t>
            </a:r>
            <a:r>
              <a:rPr lang="fr-FR" sz="2800">
                <a:solidFill>
                  <a:schemeClr val="accent2"/>
                </a:solidFill>
              </a:rPr>
              <a:t>Ordre lectique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31775" y="511175"/>
            <a:ext cx="458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2400">
                <a:solidFill>
                  <a:schemeClr val="accent2"/>
                </a:solidFill>
                <a:latin typeface="Garamond" charset="0"/>
              </a:rPr>
              <a:t>Opérateur compatible avec les ordres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3213" y="1085850"/>
            <a:ext cx="7437437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 b="1">
                <a:solidFill>
                  <a:schemeClr val="hlink"/>
                </a:solidFill>
                <a:latin typeface="Garamond" charset="0"/>
              </a:rPr>
              <a:t>Intersection :</a:t>
            </a:r>
            <a:r>
              <a:rPr lang="fr-FR">
                <a:latin typeface="Garamond" charset="0"/>
              </a:rPr>
              <a:t> </a:t>
            </a:r>
          </a:p>
          <a:p>
            <a:r>
              <a:rPr lang="fr-FR">
                <a:latin typeface="Garamond" charset="0"/>
              </a:rPr>
              <a:t>	AB </a:t>
            </a:r>
            <a:r>
              <a:rPr lang="fr-FR">
                <a:latin typeface="Garamond" charset="0"/>
                <a:sym typeface="Symbol" charset="2"/>
              </a:rPr>
              <a:t> AC = A</a:t>
            </a:r>
          </a:p>
          <a:p>
            <a:r>
              <a:rPr lang="fr-FR">
                <a:latin typeface="Garamond" charset="0"/>
                <a:sym typeface="Symbol" charset="2"/>
              </a:rPr>
              <a:t>	{AB, AC}  {AB, BC} = AB</a:t>
            </a:r>
          </a:p>
          <a:p>
            <a:endParaRPr lang="fr-FR">
              <a:latin typeface="Garamond" charset="0"/>
              <a:sym typeface="Symbol" charset="2"/>
            </a:endParaRPr>
          </a:p>
          <a:p>
            <a:r>
              <a:rPr lang="fr-FR" sz="2000" b="1">
                <a:solidFill>
                  <a:schemeClr val="hlink"/>
                </a:solidFill>
                <a:latin typeface="Garamond" charset="0"/>
                <a:sym typeface="Symbol" charset="2"/>
              </a:rPr>
              <a:t>Union :</a:t>
            </a:r>
            <a:r>
              <a:rPr lang="fr-FR">
                <a:latin typeface="Garamond" charset="0"/>
                <a:sym typeface="Symbol" charset="2"/>
              </a:rPr>
              <a:t> </a:t>
            </a:r>
          </a:p>
          <a:p>
            <a:r>
              <a:rPr lang="fr-FR">
                <a:latin typeface="Garamond" charset="0"/>
              </a:rPr>
              <a:t>	AB </a:t>
            </a:r>
            <a:r>
              <a:rPr lang="fr-FR">
                <a:latin typeface="Garamond" charset="0"/>
                <a:sym typeface="Symbol" charset="2"/>
              </a:rPr>
              <a:t> AC = ABC</a:t>
            </a:r>
          </a:p>
          <a:p>
            <a:r>
              <a:rPr lang="fr-FR">
                <a:latin typeface="Garamond" charset="0"/>
                <a:sym typeface="Symbol" charset="2"/>
              </a:rPr>
              <a:t>	{AB, AC}  {AB, BC} = {AB, AC, BC}</a:t>
            </a:r>
          </a:p>
          <a:p>
            <a:endParaRPr lang="fr-FR">
              <a:latin typeface="Garamond" charset="0"/>
              <a:sym typeface="Symbol" charset="2"/>
            </a:endParaRPr>
          </a:p>
          <a:p>
            <a:r>
              <a:rPr lang="fr-FR" sz="2000" b="1">
                <a:solidFill>
                  <a:schemeClr val="hlink"/>
                </a:solidFill>
                <a:latin typeface="Garamond" charset="0"/>
                <a:sym typeface="Symbol" charset="2"/>
              </a:rPr>
              <a:t>Différence : </a:t>
            </a:r>
          </a:p>
          <a:p>
            <a:r>
              <a:rPr lang="fr-FR">
                <a:latin typeface="Garamond" charset="0"/>
              </a:rPr>
              <a:t>	AB </a:t>
            </a:r>
            <a:r>
              <a:rPr lang="fr-FR">
                <a:latin typeface="Garamond" charset="0"/>
                <a:sym typeface="Symbol" charset="2"/>
              </a:rPr>
              <a:t>\ AC = B</a:t>
            </a:r>
          </a:p>
          <a:p>
            <a:r>
              <a:rPr lang="fr-FR">
                <a:latin typeface="Garamond" charset="0"/>
                <a:sym typeface="Symbol" charset="2"/>
              </a:rPr>
              <a:t>	{AB, AC} \ {AB, BC} = {AC}</a:t>
            </a:r>
          </a:p>
          <a:p>
            <a:endParaRPr lang="fr-FR">
              <a:latin typeface="Garamond" charset="0"/>
              <a:sym typeface="Symbol" charset="2"/>
            </a:endParaRPr>
          </a:p>
          <a:p>
            <a:r>
              <a:rPr lang="fr-FR" sz="2000" b="1">
                <a:solidFill>
                  <a:schemeClr val="hlink"/>
                </a:solidFill>
                <a:latin typeface="Garamond" charset="0"/>
                <a:sym typeface="Symbol" charset="2"/>
              </a:rPr>
              <a:t>Semi-Union : </a:t>
            </a:r>
          </a:p>
          <a:p>
            <a:r>
              <a:rPr lang="fr-FR">
                <a:latin typeface="Garamond" charset="0"/>
                <a:sym typeface="Symbol" charset="2"/>
              </a:rPr>
              <a:t>	AB ⊍ AC = ABC</a:t>
            </a:r>
          </a:p>
          <a:p>
            <a:r>
              <a:rPr lang="fr-FR">
                <a:latin typeface="Garamond" charset="0"/>
                <a:sym typeface="Symbol" charset="2"/>
              </a:rPr>
              <a:t>	AC ⊍ AB = </a:t>
            </a:r>
            <a:r>
              <a:rPr lang="el-GR">
                <a:latin typeface="Garamond" charset="0"/>
              </a:rPr>
              <a:t>Φ</a:t>
            </a:r>
            <a:endParaRPr lang="fr-FR">
              <a:latin typeface="Garamond" charset="0"/>
              <a:sym typeface="Symbol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24300" y="4508500"/>
            <a:ext cx="5219700" cy="1512888"/>
            <a:chOff x="2472" y="2840"/>
            <a:chExt cx="3288" cy="953"/>
          </a:xfrm>
        </p:grpSpPr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2472" y="2840"/>
              <a:ext cx="3288" cy="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solidFill>
                    <a:schemeClr val="hlink"/>
                  </a:solidFill>
                  <a:latin typeface="Garamond" charset="0"/>
                </a:rPr>
                <a:t>Définition de l’opérateur Semi-Union :</a:t>
              </a:r>
            </a:p>
            <a:p>
              <a:pPr>
                <a:spcBef>
                  <a:spcPct val="50000"/>
                </a:spcBef>
              </a:pPr>
              <a:r>
                <a:rPr lang="fr-FR">
                  <a:latin typeface="Garamond" charset="0"/>
                </a:rPr>
                <a:t>	     X </a:t>
              </a:r>
              <a:r>
                <a:rPr lang="fr-FR">
                  <a:latin typeface="Garamond" charset="0"/>
                  <a:sym typeface="Symbol" charset="2"/>
                </a:rPr>
                <a:t></a:t>
              </a:r>
              <a:r>
                <a:rPr lang="fr-FR">
                  <a:latin typeface="Garamond" charset="0"/>
                </a:rPr>
                <a:t>  Y ssi X\max(X) = Y\max(Y)</a:t>
              </a:r>
              <a:br>
                <a:rPr lang="fr-FR">
                  <a:latin typeface="Garamond" charset="0"/>
                </a:rPr>
              </a:br>
              <a:r>
                <a:rPr lang="fr-FR">
                  <a:latin typeface="Garamond" charset="0"/>
                </a:rPr>
                <a:t> X </a:t>
              </a:r>
              <a:r>
                <a:rPr lang="fr-FR">
                  <a:latin typeface="Garamond" charset="0"/>
                  <a:sym typeface="Symbol" charset="2"/>
                </a:rPr>
                <a:t>⊍ Y =  </a:t>
              </a:r>
              <a:r>
                <a:rPr lang="fr-FR">
                  <a:latin typeface="Garamond" charset="0"/>
                </a:rPr>
                <a:t>	et max(X) &lt; max(Y)	</a:t>
              </a:r>
            </a:p>
            <a:p>
              <a:pPr>
                <a:spcBef>
                  <a:spcPct val="50000"/>
                </a:spcBef>
              </a:pPr>
              <a:r>
                <a:rPr lang="fr-FR">
                  <a:latin typeface="Garamond" charset="0"/>
                  <a:sym typeface="Symbol" charset="2"/>
                </a:rPr>
                <a:t>	     </a:t>
              </a:r>
              <a:r>
                <a:rPr lang="el-GR">
                  <a:latin typeface="Garamond" charset="0"/>
                </a:rPr>
                <a:t>Φ</a:t>
              </a:r>
              <a:r>
                <a:rPr lang="fr-FR">
                  <a:latin typeface="Garamond" charset="0"/>
                </a:rPr>
                <a:t> sinon</a:t>
              </a:r>
            </a:p>
          </p:txBody>
        </p:sp>
        <p:sp>
          <p:nvSpPr>
            <p:cNvPr id="12294" name="AutoShape 5"/>
            <p:cNvSpPr>
              <a:spLocks/>
            </p:cNvSpPr>
            <p:nvPr/>
          </p:nvSpPr>
          <p:spPr bwMode="auto">
            <a:xfrm>
              <a:off x="3107" y="3022"/>
              <a:ext cx="181" cy="771"/>
            </a:xfrm>
            <a:prstGeom prst="leftBrace">
              <a:avLst>
                <a:gd name="adj1" fmla="val 354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7993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VI Relation binaire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0825" y="1052513"/>
            <a:ext cx="77057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Il y a différentes façon de représenter un ensemble E 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/>
              <a:t> horizontalement :</a:t>
            </a:r>
            <a:br>
              <a:rPr lang="fr-FR"/>
            </a:br>
            <a:r>
              <a:rPr lang="fr-FR"/>
              <a:t>E = {ACD, ABCE, BCE, BE}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/>
              <a:t> verticalement :</a:t>
            </a:r>
          </a:p>
        </p:txBody>
      </p:sp>
      <p:graphicFrame>
        <p:nvGraphicFramePr>
          <p:cNvPr id="25636" name="Group 36"/>
          <p:cNvGraphicFramePr>
            <a:graphicFrameLocks noGrp="1"/>
          </p:cNvGraphicFramePr>
          <p:nvPr/>
        </p:nvGraphicFramePr>
        <p:xfrm>
          <a:off x="1116013" y="2636838"/>
          <a:ext cx="1512887" cy="2047876"/>
        </p:xfrm>
        <a:graphic>
          <a:graphicData uri="http://schemas.openxmlformats.org/drawingml/2006/table">
            <a:tbl>
              <a:tblPr/>
              <a:tblGrid>
                <a:gridCol w="1512887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37" name="Group 37"/>
          <p:cNvGraphicFramePr>
            <a:graphicFrameLocks noGrp="1"/>
          </p:cNvGraphicFramePr>
          <p:nvPr/>
        </p:nvGraphicFramePr>
        <p:xfrm>
          <a:off x="684213" y="2636838"/>
          <a:ext cx="382587" cy="2016126"/>
        </p:xfrm>
        <a:graphic>
          <a:graphicData uri="http://schemas.openxmlformats.org/drawingml/2006/table">
            <a:tbl>
              <a:tblPr/>
              <a:tblGrid>
                <a:gridCol w="3825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1" name="AutoShape 31"/>
          <p:cNvSpPr>
            <a:spLocks noChangeArrowheads="1"/>
          </p:cNvSpPr>
          <p:nvPr/>
        </p:nvSpPr>
        <p:spPr bwMode="auto">
          <a:xfrm>
            <a:off x="107950" y="4797425"/>
            <a:ext cx="1692275" cy="1150938"/>
          </a:xfrm>
          <a:prstGeom prst="upArrowCallout">
            <a:avLst>
              <a:gd name="adj1" fmla="val 36759"/>
              <a:gd name="adj2" fmla="val 36759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/>
              <a:t>Numérotation</a:t>
            </a:r>
          </a:p>
          <a:p>
            <a:pPr algn="ctr"/>
            <a:r>
              <a:rPr lang="fr-FR"/>
              <a:t> des lignes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8313" y="3429000"/>
            <a:ext cx="4391025" cy="936625"/>
            <a:chOff x="295" y="2160"/>
            <a:chExt cx="2766" cy="590"/>
          </a:xfrm>
        </p:grpSpPr>
        <p:sp>
          <p:nvSpPr>
            <p:cNvPr id="13329" name="Oval 33"/>
            <p:cNvSpPr>
              <a:spLocks noChangeArrowheads="1"/>
            </p:cNvSpPr>
            <p:nvPr/>
          </p:nvSpPr>
          <p:spPr bwMode="auto">
            <a:xfrm>
              <a:off x="295" y="2296"/>
              <a:ext cx="1497" cy="363"/>
            </a:xfrm>
            <a:prstGeom prst="ellips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3330" name="AutoShape 34"/>
            <p:cNvSpPr>
              <a:spLocks noChangeArrowheads="1"/>
            </p:cNvSpPr>
            <p:nvPr/>
          </p:nvSpPr>
          <p:spPr bwMode="auto">
            <a:xfrm>
              <a:off x="1882" y="2160"/>
              <a:ext cx="1179" cy="590"/>
            </a:xfrm>
            <a:prstGeom prst="leftArrowCallout">
              <a:avLst>
                <a:gd name="adj1" fmla="val 25000"/>
                <a:gd name="adj2" fmla="val 25000"/>
                <a:gd name="adj3" fmla="val 33305"/>
                <a:gd name="adj4" fmla="val 6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Transaction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5400" b="1">
                <a:solidFill>
                  <a:schemeClr val="accent2"/>
                </a:solidFill>
              </a:rPr>
              <a:t>Chap. 2 Fouille de bases de données binaires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1973263"/>
          </a:xfrm>
        </p:spPr>
        <p:txBody>
          <a:bodyPr/>
          <a:lstStyle/>
          <a:p>
            <a:pPr eaLnBrk="1" hangingPunct="1"/>
            <a:r>
              <a:rPr lang="fr-FR" sz="2400"/>
              <a:t>Contexte : base de données type supermarché (ex : panier de la ménagère)</a:t>
            </a:r>
          </a:p>
          <a:p>
            <a:pPr eaLnBrk="1" hangingPunct="1">
              <a:buFontTx/>
              <a:buNone/>
            </a:pPr>
            <a:endParaRPr lang="fr-FR" sz="2400"/>
          </a:p>
        </p:txBody>
      </p:sp>
      <p:graphicFrame>
        <p:nvGraphicFramePr>
          <p:cNvPr id="3076" name="Group 4"/>
          <p:cNvGraphicFramePr>
            <a:graphicFrameLocks noGrp="1"/>
          </p:cNvGraphicFramePr>
          <p:nvPr>
            <p:ph sz="half" idx="2"/>
          </p:nvPr>
        </p:nvGraphicFramePr>
        <p:xfrm>
          <a:off x="900113" y="2708275"/>
          <a:ext cx="7416800" cy="3108960"/>
        </p:xfrm>
        <a:graphic>
          <a:graphicData uri="http://schemas.openxmlformats.org/drawingml/2006/table">
            <a:tbl>
              <a:tblPr/>
              <a:tblGrid>
                <a:gridCol w="2316162"/>
                <a:gridCol w="5100638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N° Client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Bretzel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Pastis, Coca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Coca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Coca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Coca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Pastis, Coca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0" name="Text Box 39"/>
          <p:cNvSpPr txBox="1">
            <a:spLocks noChangeArrowheads="1"/>
          </p:cNvSpPr>
          <p:nvPr/>
        </p:nvSpPr>
        <p:spPr bwMode="auto">
          <a:xfrm>
            <a:off x="179388" y="549275"/>
            <a:ext cx="8351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 Extraction des motifs fréquents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713788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4000" b="1">
                <a:solidFill>
                  <a:schemeClr val="hlink"/>
                </a:solidFill>
              </a:rPr>
              <a:t> </a:t>
            </a:r>
            <a:r>
              <a:rPr lang="fr-FR" sz="2400" b="1">
                <a:solidFill>
                  <a:schemeClr val="hlink"/>
                </a:solidFill>
              </a:rPr>
              <a:t>But :</a:t>
            </a:r>
            <a:r>
              <a:rPr lang="fr-FR" sz="2400"/>
              <a:t> Trouver tous les ensembles de produits qui ont été achetés par au moins 2/3 des personnes.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/>
              <a:t> Entrée du problème :</a:t>
            </a:r>
            <a:br>
              <a:rPr lang="fr-FR" sz="2400"/>
            </a:br>
            <a:r>
              <a:rPr lang="fr-FR" sz="2400"/>
              <a:t>	1. La liste des produits</a:t>
            </a:r>
            <a:br>
              <a:rPr lang="fr-FR" sz="2400"/>
            </a:br>
            <a:r>
              <a:rPr lang="fr-FR" sz="2400"/>
              <a:t>	2. La base de données dans laquelle on a stocké tous les tickets</a:t>
            </a:r>
            <a:r>
              <a:rPr lang="fr-FR" sz="4000"/>
              <a:t>.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03575" y="908050"/>
            <a:ext cx="720725" cy="457200"/>
          </a:xfrm>
          <a:prstGeom prst="rect">
            <a:avLst/>
          </a:prstGeom>
          <a:solidFill>
            <a:srgbClr val="0000FF">
              <a:alpha val="76077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i="1"/>
              <a:t>p</a:t>
            </a:r>
            <a:r>
              <a:rPr lang="fr-FR" sz="2400"/>
              <a:t>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>
                <a:solidFill>
                  <a:schemeClr val="hlink"/>
                </a:solidFill>
              </a:rPr>
              <a:t>Ce dont on dispose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3600"/>
              <a:t>Un processeur</a:t>
            </a:r>
            <a:br>
              <a:rPr lang="fr-FR" sz="3600"/>
            </a:br>
            <a:endParaRPr lang="fr-FR" sz="3600"/>
          </a:p>
          <a:p>
            <a:pPr eaLnBrk="1" hangingPunct="1">
              <a:buFontTx/>
              <a:buNone/>
            </a:pPr>
            <a:r>
              <a:rPr lang="fr-FR" sz="3600"/>
              <a:t>	</a:t>
            </a:r>
          </a:p>
          <a:p>
            <a:pPr eaLnBrk="1" hangingPunct="1"/>
            <a:r>
              <a:rPr lang="fr-FR" sz="3600"/>
              <a:t>R.A.M.</a:t>
            </a:r>
            <a:br>
              <a:rPr lang="fr-FR" sz="3600"/>
            </a:br>
            <a:endParaRPr lang="fr-FR" sz="3600"/>
          </a:p>
          <a:p>
            <a:pPr eaLnBrk="1" hangingPunct="1"/>
            <a:endParaRPr lang="fr-FR" sz="3600"/>
          </a:p>
          <a:p>
            <a:pPr eaLnBrk="1" hangingPunct="1"/>
            <a:r>
              <a:rPr lang="fr-FR" sz="3600"/>
              <a:t>Unité de stockage 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1700213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37893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6165850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91500" y="5949950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95288" y="2276475"/>
            <a:ext cx="6911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Mémoire limité (&lt;12Mo),  temps de calcul excellent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3850" y="4005263"/>
            <a:ext cx="691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Mémoire moyen (&lt;8Go),  temps de calcul moyen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95288" y="5791200"/>
            <a:ext cx="6911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000"/>
                </a:solidFill>
              </a:rPr>
              <a:t>Mémoire excellent (&gt;10To),  temps de calcul très faible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/>
      <p:bldP spid="51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6000" b="1">
                <a:solidFill>
                  <a:schemeClr val="accent2"/>
                </a:solidFill>
              </a:rPr>
              <a:t>Chap. 0 Introduction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hlink"/>
                </a:solidFill>
              </a:rPr>
              <a:t>Taille d’une BD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800" dirty="0" smtClean="0"/>
              <a:t>100 </a:t>
            </a:r>
            <a:r>
              <a:rPr lang="fr-FR" sz="2800" dirty="0"/>
              <a:t>000 produits =&gt; 2 octets/produit</a:t>
            </a:r>
          </a:p>
          <a:p>
            <a:pPr eaLnBrk="1" hangingPunct="1">
              <a:buFontTx/>
              <a:buNone/>
            </a:pPr>
            <a:r>
              <a:rPr lang="fr-FR" sz="2800" dirty="0" err="1"/>
              <a:t>Supp</a:t>
            </a:r>
            <a:r>
              <a:rPr lang="fr-FR" sz="2800" dirty="0"/>
              <a:t>. : chaque client achète </a:t>
            </a:r>
            <a:r>
              <a:rPr lang="fr-FR" sz="2800" dirty="0" smtClean="0"/>
              <a:t>2,5 </a:t>
            </a:r>
            <a:r>
              <a:rPr lang="fr-FR" sz="2800" dirty="0"/>
              <a:t>produits en moyenne =&gt; </a:t>
            </a:r>
            <a:r>
              <a:rPr lang="fr-FR" sz="2800" dirty="0" smtClean="0"/>
              <a:t>5 </a:t>
            </a:r>
            <a:r>
              <a:rPr lang="fr-FR" sz="2800" dirty="0" err="1"/>
              <a:t>oct</a:t>
            </a:r>
            <a:r>
              <a:rPr lang="fr-FR" sz="2800" dirty="0"/>
              <a:t> / client</a:t>
            </a:r>
          </a:p>
          <a:p>
            <a:pPr eaLnBrk="1" hangingPunct="1">
              <a:buFontTx/>
              <a:buNone/>
            </a:pPr>
            <a:r>
              <a:rPr lang="fr-FR" sz="2800" dirty="0" smtClean="0"/>
              <a:t>200 </a:t>
            </a:r>
            <a:r>
              <a:rPr lang="fr-FR" sz="2800" dirty="0"/>
              <a:t>000 client/jour =&gt; 1 Mo/jour</a:t>
            </a:r>
          </a:p>
          <a:p>
            <a:pPr eaLnBrk="1" hangingPunct="1">
              <a:buFontTx/>
              <a:buNone/>
            </a:pPr>
            <a:endParaRPr lang="fr-FR" sz="2800" dirty="0"/>
          </a:p>
          <a:p>
            <a:pPr eaLnBrk="1" hangingPunct="1">
              <a:buFontTx/>
              <a:buNone/>
            </a:pPr>
            <a:r>
              <a:rPr lang="fr-FR" sz="2800" dirty="0"/>
              <a:t>		3 ans =&gt; 1 Go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95288" y="4221163"/>
            <a:ext cx="935037" cy="360362"/>
          </a:xfrm>
          <a:prstGeom prst="rightArrow">
            <a:avLst>
              <a:gd name="adj1" fmla="val 50000"/>
              <a:gd name="adj2" fmla="val 64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95288" y="5661025"/>
            <a:ext cx="936625" cy="360363"/>
          </a:xfrm>
          <a:prstGeom prst="rightArrow">
            <a:avLst>
              <a:gd name="adj1" fmla="val 50000"/>
              <a:gd name="adj2" fmla="val 649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403350" y="5589588"/>
            <a:ext cx="7092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/>
              <a:t>Temps d’accès à l’information : 2 mn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>
                <a:solidFill>
                  <a:schemeClr val="hlink"/>
                </a:solidFill>
              </a:rPr>
              <a:t>Autre problème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3600"/>
              <a:t>Taille de l’espace de recherche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9388" y="2420938"/>
            <a:ext cx="8712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/>
              <a:t>But : Trouver tous les ensembles de produits qui ont été achetés par au moins </a:t>
            </a:r>
            <a:r>
              <a:rPr lang="fr-FR" sz="3200" i="1"/>
              <a:t>p</a:t>
            </a:r>
            <a:r>
              <a:rPr lang="fr-FR" sz="3200"/>
              <a:t>% des personnes.</a:t>
            </a:r>
          </a:p>
          <a:p>
            <a:pPr>
              <a:spcBef>
                <a:spcPct val="50000"/>
              </a:spcBef>
            </a:pPr>
            <a:r>
              <a:rPr lang="fr-FR" sz="3200"/>
              <a:t>Supposons </a:t>
            </a:r>
            <a:r>
              <a:rPr lang="fr-FR" sz="3200" i="1"/>
              <a:t>n </a:t>
            </a:r>
            <a:r>
              <a:rPr lang="fr-FR" sz="3200"/>
              <a:t>produits en stock</a:t>
            </a:r>
            <a:endParaRPr lang="fr-FR" sz="3200" i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835150" y="5445125"/>
            <a:ext cx="7308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>
                <a:solidFill>
                  <a:srgbClr val="FF0000"/>
                </a:solidFill>
              </a:rPr>
              <a:t>2</a:t>
            </a:r>
            <a:r>
              <a:rPr lang="fr-FR" sz="3200" baseline="30000">
                <a:solidFill>
                  <a:srgbClr val="FF0000"/>
                </a:solidFill>
              </a:rPr>
              <a:t>n</a:t>
            </a:r>
            <a:r>
              <a:rPr lang="fr-FR" sz="3200">
                <a:solidFill>
                  <a:srgbClr val="FF0000"/>
                </a:solidFill>
              </a:rPr>
              <a:t> ensembles de produits peuvent être achetés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50825" y="5805488"/>
            <a:ext cx="1368425" cy="431800"/>
          </a:xfrm>
          <a:prstGeom prst="rightArrow">
            <a:avLst>
              <a:gd name="adj1" fmla="val 50000"/>
              <a:gd name="adj2" fmla="val 7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388" y="260350"/>
            <a:ext cx="871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3200" dirty="0"/>
              <a:t> </a:t>
            </a:r>
            <a:r>
              <a:rPr lang="fr-FR" sz="3200" b="1" dirty="0">
                <a:solidFill>
                  <a:schemeClr val="hlink"/>
                </a:solidFill>
              </a:rPr>
              <a:t>exemple : </a:t>
            </a:r>
            <a:r>
              <a:rPr lang="fr-FR" sz="3200" dirty="0"/>
              <a:t>LDLC        </a:t>
            </a:r>
            <a:r>
              <a:rPr lang="fr-FR" sz="3200" dirty="0" smtClean="0"/>
              <a:t>100 </a:t>
            </a:r>
            <a:r>
              <a:rPr lang="fr-FR" sz="3200" dirty="0"/>
              <a:t>000 produits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3708400" y="476250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8207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dirty="0"/>
              <a:t>Rappel : 2</a:t>
            </a:r>
            <a:r>
              <a:rPr lang="fr-FR" sz="3200" baseline="30000" dirty="0"/>
              <a:t>10 </a:t>
            </a:r>
            <a:r>
              <a:rPr lang="fr-FR" sz="3200" dirty="0">
                <a:ea typeface="Arial" charset="0"/>
                <a:cs typeface="Arial" charset="0"/>
              </a:rPr>
              <a:t>≈ 10</a:t>
            </a:r>
            <a:r>
              <a:rPr lang="fr-FR" sz="3200" baseline="30000" dirty="0">
                <a:ea typeface="Arial" charset="0"/>
                <a:cs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fr-FR" sz="3200" dirty="0" smtClean="0">
                <a:ea typeface="Arial" charset="0"/>
                <a:cs typeface="Arial" charset="0"/>
              </a:rPr>
              <a:t>2</a:t>
            </a:r>
            <a:r>
              <a:rPr lang="fr-FR" sz="3200" baseline="30000" dirty="0" smtClean="0">
                <a:ea typeface="Arial" charset="0"/>
                <a:cs typeface="Arial" charset="0"/>
              </a:rPr>
              <a:t>100000 </a:t>
            </a:r>
            <a:r>
              <a:rPr lang="fr-FR" sz="3200" dirty="0"/>
              <a:t>= 2</a:t>
            </a:r>
            <a:r>
              <a:rPr lang="fr-FR" sz="3200" baseline="30000" dirty="0"/>
              <a:t>10*</a:t>
            </a:r>
            <a:r>
              <a:rPr lang="fr-FR" sz="3200" baseline="30000" dirty="0" smtClean="0"/>
              <a:t>10000</a:t>
            </a:r>
            <a:r>
              <a:rPr lang="fr-FR" sz="3200" baseline="-25000" dirty="0" smtClean="0"/>
              <a:t> </a:t>
            </a:r>
            <a:r>
              <a:rPr lang="fr-FR" sz="3200" dirty="0"/>
              <a:t>≈ 10</a:t>
            </a:r>
            <a:r>
              <a:rPr lang="fr-FR" sz="3200" baseline="30000" dirty="0"/>
              <a:t>3*</a:t>
            </a:r>
            <a:r>
              <a:rPr lang="fr-FR" sz="3200" baseline="30000" dirty="0" smtClean="0"/>
              <a:t>10000 </a:t>
            </a:r>
            <a:r>
              <a:rPr lang="fr-FR" sz="3200" baseline="30000" dirty="0"/>
              <a:t>= </a:t>
            </a:r>
            <a:r>
              <a:rPr lang="fr-FR" sz="3200" dirty="0" smtClean="0"/>
              <a:t>10</a:t>
            </a:r>
            <a:r>
              <a:rPr lang="fr-FR" sz="3200" baseline="30000" dirty="0" smtClean="0"/>
              <a:t>30000</a:t>
            </a:r>
            <a:endParaRPr lang="fr-FR" sz="3200" baseline="30000" dirty="0"/>
          </a:p>
          <a:p>
            <a:pPr>
              <a:spcBef>
                <a:spcPct val="50000"/>
              </a:spcBef>
            </a:pPr>
            <a:r>
              <a:rPr lang="fr-FR" sz="3200" dirty="0"/>
              <a:t>On a donc </a:t>
            </a:r>
            <a:r>
              <a:rPr lang="fr-FR" sz="3200" dirty="0" smtClean="0">
                <a:solidFill>
                  <a:srgbClr val="FF0000"/>
                </a:solidFill>
              </a:rPr>
              <a:t>10</a:t>
            </a:r>
            <a:r>
              <a:rPr lang="fr-FR" sz="3200" baseline="30000" dirty="0" smtClean="0">
                <a:solidFill>
                  <a:srgbClr val="FF0000"/>
                </a:solidFill>
              </a:rPr>
              <a:t>30000</a:t>
            </a:r>
            <a:r>
              <a:rPr lang="fr-FR" sz="3200" baseline="30000" dirty="0" smtClean="0"/>
              <a:t> </a:t>
            </a:r>
            <a:r>
              <a:rPr lang="fr-FR" sz="3200" dirty="0"/>
              <a:t>combinaisons de produits potentiellement achetable par des clients</a:t>
            </a:r>
            <a:endParaRPr lang="fr-FR" sz="3200" baseline="30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>
                <a:solidFill>
                  <a:schemeClr val="hlink"/>
                </a:solidFill>
              </a:rPr>
              <a:t>1° idée de résolution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eaLnBrk="1" hangingPunct="1"/>
            <a:r>
              <a:rPr lang="fr-FR" dirty="0"/>
              <a:t>Pour chaque candidat potentiel (combinaison) en mémoire, on regarde combien de fois il apparaît dans la base.</a:t>
            </a:r>
          </a:p>
          <a:p>
            <a:pPr eaLnBrk="1" hangingPunct="1">
              <a:buFontTx/>
              <a:buNone/>
            </a:pPr>
            <a:r>
              <a:rPr lang="fr-FR" sz="2800" dirty="0"/>
              <a:t>coût pour avoir cette connaissance : 1ms</a:t>
            </a:r>
          </a:p>
          <a:p>
            <a:pPr eaLnBrk="1" hangingPunct="1">
              <a:buFontTx/>
              <a:buNone/>
            </a:pPr>
            <a:r>
              <a:rPr lang="fr-FR" sz="2800" dirty="0" smtClean="0"/>
              <a:t>10</a:t>
            </a:r>
            <a:r>
              <a:rPr lang="fr-FR" sz="2800" baseline="30000" dirty="0" smtClean="0"/>
              <a:t>30000 </a:t>
            </a:r>
            <a:r>
              <a:rPr lang="fr-FR" sz="2800" dirty="0"/>
              <a:t>candidats * 1 ms = </a:t>
            </a:r>
            <a:r>
              <a:rPr lang="fr-FR" sz="2800" dirty="0" smtClean="0"/>
              <a:t>10</a:t>
            </a:r>
            <a:r>
              <a:rPr lang="fr-FR" sz="2800" baseline="30000" dirty="0" smtClean="0"/>
              <a:t>30000  </a:t>
            </a:r>
            <a:r>
              <a:rPr lang="fr-FR" sz="2800" dirty="0"/>
              <a:t>ms</a:t>
            </a:r>
          </a:p>
          <a:p>
            <a:pPr eaLnBrk="1" hangingPunct="1">
              <a:buFontTx/>
              <a:buNone/>
            </a:pPr>
            <a:r>
              <a:rPr lang="fr-FR" sz="2800" dirty="0"/>
              <a:t>1an &gt;</a:t>
            </a:r>
            <a:r>
              <a:rPr lang="fr-FR" sz="2400" dirty="0"/>
              <a:t>≈ </a:t>
            </a:r>
            <a:r>
              <a:rPr lang="fr-FR" sz="2800" dirty="0"/>
              <a:t>10</a:t>
            </a:r>
            <a:r>
              <a:rPr lang="fr-FR" sz="2800" baseline="30000" dirty="0"/>
              <a:t>11</a:t>
            </a:r>
            <a:r>
              <a:rPr lang="fr-FR" sz="2800" dirty="0"/>
              <a:t> ms</a:t>
            </a:r>
          </a:p>
          <a:p>
            <a:pPr eaLnBrk="1" hangingPunct="1">
              <a:buFontTx/>
              <a:buNone/>
            </a:pPr>
            <a:r>
              <a:rPr lang="fr-FR" sz="2800" dirty="0">
                <a:solidFill>
                  <a:srgbClr val="FF0000"/>
                </a:solidFill>
              </a:rPr>
              <a:t>L’algorithme mettra </a:t>
            </a:r>
            <a:r>
              <a:rPr lang="fr-FR" sz="2800" dirty="0" smtClean="0">
                <a:solidFill>
                  <a:srgbClr val="FF0000"/>
                </a:solidFill>
              </a:rPr>
              <a:t>10</a:t>
            </a:r>
            <a:r>
              <a:rPr lang="fr-FR" sz="2800" baseline="30000" dirty="0" smtClean="0">
                <a:solidFill>
                  <a:srgbClr val="FF0000"/>
                </a:solidFill>
              </a:rPr>
              <a:t>29989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>
                <a:solidFill>
                  <a:srgbClr val="FF0000"/>
                </a:solidFill>
              </a:rPr>
              <a:t>années pour se finir</a:t>
            </a:r>
            <a:endParaRPr lang="fr-FR" sz="28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>
                <a:solidFill>
                  <a:schemeClr val="hlink"/>
                </a:solidFill>
              </a:rPr>
              <a:t>2° idée de résolution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dirty="0"/>
              <a:t>Générer tous les sous-ensembles des produits en mémoire, plus regarder une fois dans la BD.</a:t>
            </a:r>
          </a:p>
          <a:p>
            <a:pPr eaLnBrk="1" hangingPunct="1">
              <a:buFontTx/>
              <a:buNone/>
            </a:pPr>
            <a:r>
              <a:rPr lang="fr-FR" sz="2400" dirty="0"/>
              <a:t>coût de stockage d’un sous-ensemble : 1 </a:t>
            </a:r>
            <a:r>
              <a:rPr lang="fr-FR" sz="2400" dirty="0" err="1"/>
              <a:t>oct</a:t>
            </a:r>
            <a:endParaRPr lang="fr-FR" sz="2400" dirty="0"/>
          </a:p>
          <a:p>
            <a:pPr eaLnBrk="1" hangingPunct="1">
              <a:buFontTx/>
              <a:buNone/>
            </a:pPr>
            <a:r>
              <a:rPr lang="fr-FR" sz="2400" dirty="0" smtClean="0"/>
              <a:t>10</a:t>
            </a:r>
            <a:r>
              <a:rPr lang="fr-FR" sz="2400" baseline="30000" dirty="0" smtClean="0"/>
              <a:t>30000 </a:t>
            </a:r>
            <a:r>
              <a:rPr lang="fr-FR" sz="2400" dirty="0"/>
              <a:t>candidats * 1 o = </a:t>
            </a:r>
            <a:r>
              <a:rPr lang="fr-FR" sz="2400" dirty="0" smtClean="0"/>
              <a:t>10</a:t>
            </a:r>
            <a:r>
              <a:rPr lang="fr-FR" sz="2400" baseline="30000" dirty="0" smtClean="0"/>
              <a:t>30000 </a:t>
            </a:r>
            <a:r>
              <a:rPr lang="fr-FR" sz="2400" dirty="0"/>
              <a:t>o</a:t>
            </a:r>
          </a:p>
          <a:p>
            <a:pPr eaLnBrk="1" hangingPunct="1"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L’algorithme nécessite </a:t>
            </a:r>
            <a:r>
              <a:rPr lang="fr-FR" sz="2400" dirty="0" smtClean="0">
                <a:solidFill>
                  <a:srgbClr val="FF0000"/>
                </a:solidFill>
              </a:rPr>
              <a:t>10</a:t>
            </a:r>
            <a:r>
              <a:rPr lang="fr-FR" sz="2400" baseline="30000" dirty="0" smtClean="0">
                <a:solidFill>
                  <a:srgbClr val="FF0000"/>
                </a:solidFill>
              </a:rPr>
              <a:t>29988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rgbClr val="FF0000"/>
                </a:solidFill>
              </a:rPr>
              <a:t>To de mémoire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hlink"/>
                </a:solidFill>
              </a:rPr>
              <a:t>3° idée de résolution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/>
              <a:t>Solution hybride : </a:t>
            </a:r>
            <a:br>
              <a:rPr lang="fr-FR"/>
            </a:br>
            <a:r>
              <a:rPr lang="fr-FR"/>
              <a:t>Générer une partie des candidats en mémoire puis regarder le nombre de fois où il apparaissent dans la BD.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349500"/>
            <a:ext cx="7129463" cy="1511300"/>
            <a:chOff x="295" y="1661"/>
            <a:chExt cx="2267" cy="1588"/>
          </a:xfrm>
        </p:grpSpPr>
        <p:sp>
          <p:nvSpPr>
            <p:cNvPr id="23558" name="Line 5"/>
            <p:cNvSpPr>
              <a:spLocks noChangeShapeType="1"/>
            </p:cNvSpPr>
            <p:nvPr/>
          </p:nvSpPr>
          <p:spPr bwMode="auto">
            <a:xfrm>
              <a:off x="2245" y="2795"/>
              <a:ext cx="31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59" name="Line 6"/>
            <p:cNvSpPr>
              <a:spLocks noChangeShapeType="1"/>
            </p:cNvSpPr>
            <p:nvPr/>
          </p:nvSpPr>
          <p:spPr bwMode="auto">
            <a:xfrm>
              <a:off x="2562" y="2795"/>
              <a:ext cx="0" cy="4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60" name="Line 7"/>
            <p:cNvSpPr>
              <a:spLocks noChangeShapeType="1"/>
            </p:cNvSpPr>
            <p:nvPr/>
          </p:nvSpPr>
          <p:spPr bwMode="auto">
            <a:xfrm flipH="1">
              <a:off x="295" y="3249"/>
              <a:ext cx="226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61" name="Line 8"/>
            <p:cNvSpPr>
              <a:spLocks noChangeShapeType="1"/>
            </p:cNvSpPr>
            <p:nvPr/>
          </p:nvSpPr>
          <p:spPr bwMode="auto">
            <a:xfrm flipV="1">
              <a:off x="295" y="1661"/>
              <a:ext cx="0" cy="15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62" name="Line 9"/>
            <p:cNvSpPr>
              <a:spLocks noChangeShapeType="1"/>
            </p:cNvSpPr>
            <p:nvPr/>
          </p:nvSpPr>
          <p:spPr bwMode="auto">
            <a:xfrm>
              <a:off x="295" y="1661"/>
              <a:ext cx="1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0" y="47244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dirty="0"/>
              <a:t>Base de </a:t>
            </a:r>
            <a:r>
              <a:rPr lang="fr-FR" sz="2800" dirty="0" smtClean="0"/>
              <a:t>100Mo</a:t>
            </a:r>
            <a:r>
              <a:rPr lang="fr-FR" sz="2800" dirty="0"/>
              <a:t>, </a:t>
            </a:r>
            <a:r>
              <a:rPr lang="fr-FR" sz="2800" dirty="0" smtClean="0"/>
              <a:t>100 </a:t>
            </a:r>
            <a:r>
              <a:rPr lang="fr-FR" sz="2800" dirty="0"/>
              <a:t>000 produits, </a:t>
            </a:r>
            <a:r>
              <a:rPr lang="fr-FR" sz="2800" dirty="0" smtClean="0"/>
              <a:t>2.5 </a:t>
            </a:r>
            <a:r>
              <a:rPr lang="fr-FR" sz="2800" dirty="0"/>
              <a:t>produits achetés en moyenne :</a:t>
            </a:r>
            <a:r>
              <a:rPr lang="fr-FR" sz="2800" dirty="0" smtClean="0"/>
              <a:t> 10 </a:t>
            </a:r>
            <a:r>
              <a:rPr lang="fr-FR" sz="2800" dirty="0"/>
              <a:t>mn si ça va mal 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hlink"/>
                </a:solidFill>
              </a:rPr>
              <a:t>A quoi ça sert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362950" cy="1397000"/>
          </a:xfrm>
        </p:spPr>
        <p:txBody>
          <a:bodyPr/>
          <a:lstStyle/>
          <a:p>
            <a:pPr eaLnBrk="1" hangingPunct="1"/>
            <a:r>
              <a:rPr lang="fr-FR"/>
              <a:t>Révéler le caractère commun de plusieurs individus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ph sz="half" idx="2"/>
          </p:nvPr>
        </p:nvGraphicFramePr>
        <p:xfrm>
          <a:off x="395288" y="2565400"/>
          <a:ext cx="8208962" cy="3125035"/>
        </p:xfrm>
        <a:graphic>
          <a:graphicData uri="http://schemas.openxmlformats.org/drawingml/2006/table">
            <a:tbl>
              <a:tblPr/>
              <a:tblGrid>
                <a:gridCol w="2195512"/>
                <a:gridCol w="6013450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Pierre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Bretzel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Jean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Pastis, Coca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Anaïs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Coca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Marie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Coca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Cacahuète, Bière, Pastis, Coca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Laurence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Bière, Pastis, Coca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7" name="Text Box 39"/>
          <p:cNvSpPr txBox="1">
            <a:spLocks noChangeArrowheads="1"/>
          </p:cNvSpPr>
          <p:nvPr/>
        </p:nvSpPr>
        <p:spPr bwMode="auto">
          <a:xfrm>
            <a:off x="0" y="5667375"/>
            <a:ext cx="9324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/>
              <a:t>Règles : </a:t>
            </a:r>
            <a:r>
              <a:rPr lang="fr-FR" sz="3200" b="1">
                <a:solidFill>
                  <a:srgbClr val="FFFF00"/>
                </a:solidFill>
              </a:rPr>
              <a:t>1.</a:t>
            </a:r>
            <a:r>
              <a:rPr lang="fr-FR" sz="3200"/>
              <a:t> tout le monde aime la bière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627313" y="3068638"/>
            <a:ext cx="1584325" cy="2160587"/>
            <a:chOff x="1338" y="1979"/>
            <a:chExt cx="1315" cy="1315"/>
          </a:xfrm>
        </p:grpSpPr>
        <p:sp>
          <p:nvSpPr>
            <p:cNvPr id="24607" name="Rectangle 41"/>
            <p:cNvSpPr>
              <a:spLocks noChangeArrowheads="1"/>
            </p:cNvSpPr>
            <p:nvPr/>
          </p:nvSpPr>
          <p:spPr bwMode="auto">
            <a:xfrm>
              <a:off x="1338" y="3067"/>
              <a:ext cx="1315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8" name="Rectangle 42"/>
            <p:cNvSpPr>
              <a:spLocks noChangeArrowheads="1"/>
            </p:cNvSpPr>
            <p:nvPr/>
          </p:nvSpPr>
          <p:spPr bwMode="auto">
            <a:xfrm>
              <a:off x="1338" y="2523"/>
              <a:ext cx="1315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9" name="Rectangle 43"/>
            <p:cNvSpPr>
              <a:spLocks noChangeArrowheads="1"/>
            </p:cNvSpPr>
            <p:nvPr/>
          </p:nvSpPr>
          <p:spPr bwMode="auto">
            <a:xfrm>
              <a:off x="1338" y="1979"/>
              <a:ext cx="1315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627313" y="3141663"/>
            <a:ext cx="2447925" cy="2519362"/>
            <a:chOff x="1655" y="1979"/>
            <a:chExt cx="1542" cy="1587"/>
          </a:xfrm>
        </p:grpSpPr>
        <p:sp>
          <p:nvSpPr>
            <p:cNvPr id="24601" name="Rectangle 45"/>
            <p:cNvSpPr>
              <a:spLocks noChangeArrowheads="1"/>
            </p:cNvSpPr>
            <p:nvPr/>
          </p:nvSpPr>
          <p:spPr bwMode="auto">
            <a:xfrm>
              <a:off x="1655" y="3339"/>
              <a:ext cx="545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2" name="Rectangle 46"/>
            <p:cNvSpPr>
              <a:spLocks noChangeArrowheads="1"/>
            </p:cNvSpPr>
            <p:nvPr/>
          </p:nvSpPr>
          <p:spPr bwMode="auto">
            <a:xfrm>
              <a:off x="2744" y="3067"/>
              <a:ext cx="453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3" name="Rectangle 47"/>
            <p:cNvSpPr>
              <a:spLocks noChangeArrowheads="1"/>
            </p:cNvSpPr>
            <p:nvPr/>
          </p:nvSpPr>
          <p:spPr bwMode="auto">
            <a:xfrm>
              <a:off x="1655" y="2795"/>
              <a:ext cx="499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4" name="Rectangle 48"/>
            <p:cNvSpPr>
              <a:spLocks noChangeArrowheads="1"/>
            </p:cNvSpPr>
            <p:nvPr/>
          </p:nvSpPr>
          <p:spPr bwMode="auto">
            <a:xfrm>
              <a:off x="2744" y="2523"/>
              <a:ext cx="453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5" name="Rectangle 49"/>
            <p:cNvSpPr>
              <a:spLocks noChangeArrowheads="1"/>
            </p:cNvSpPr>
            <p:nvPr/>
          </p:nvSpPr>
          <p:spPr bwMode="auto">
            <a:xfrm>
              <a:off x="1655" y="2251"/>
              <a:ext cx="499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606" name="Rectangle 50"/>
            <p:cNvSpPr>
              <a:spLocks noChangeArrowheads="1"/>
            </p:cNvSpPr>
            <p:nvPr/>
          </p:nvSpPr>
          <p:spPr bwMode="auto">
            <a:xfrm>
              <a:off x="2744" y="1979"/>
              <a:ext cx="453" cy="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1619250" y="6092825"/>
            <a:ext cx="7058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>
                <a:solidFill>
                  <a:srgbClr val="FFFF00"/>
                </a:solidFill>
              </a:rPr>
              <a:t>2.</a:t>
            </a:r>
            <a:r>
              <a:rPr lang="fr-FR" sz="3200"/>
              <a:t> Cacahuète =&gt; Bière &amp; Pastis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1.1 Génération des candidats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288" y="908050"/>
            <a:ext cx="842486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b="1">
                <a:solidFill>
                  <a:srgbClr val="FF0000"/>
                </a:solidFill>
              </a:rPr>
              <a:t>But </a:t>
            </a:r>
            <a:r>
              <a:rPr lang="fr-FR"/>
              <a:t>: générer une seule fois les motifs et ne prendre en compte que ceux qui sont susceptible de satisfaire la contrainte (monotone ou anti-monotone)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On applique l’opérateur Semi-Union sur l’ensemble des motifs fréquents(L</a:t>
            </a:r>
            <a:r>
              <a:rPr lang="fr-FR" baseline="-25000"/>
              <a:t>i</a:t>
            </a:r>
            <a:r>
              <a:rPr lang="fr-FR"/>
              <a:t>) de niveau i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Une fois le candidats générer, on vérifie que tous ses sous ensembles sont dans L</a:t>
            </a:r>
            <a:r>
              <a:rPr lang="fr-FR" baseline="-25000"/>
              <a:t>i</a:t>
            </a:r>
            <a:endParaRPr lang="fr-FR"/>
          </a:p>
        </p:txBody>
      </p:sp>
      <p:grpSp>
        <p:nvGrpSpPr>
          <p:cNvPr id="25604" name="Group 8"/>
          <p:cNvGrpSpPr>
            <a:grpSpLocks/>
          </p:cNvGrpSpPr>
          <p:nvPr/>
        </p:nvGrpSpPr>
        <p:grpSpPr bwMode="auto">
          <a:xfrm>
            <a:off x="684213" y="3141663"/>
            <a:ext cx="7848600" cy="366712"/>
            <a:chOff x="431" y="2523"/>
            <a:chExt cx="4944" cy="231"/>
          </a:xfrm>
        </p:grpSpPr>
        <p:sp>
          <p:nvSpPr>
            <p:cNvPr id="25605" name="AutoShape 9"/>
            <p:cNvSpPr>
              <a:spLocks noChangeArrowheads="1"/>
            </p:cNvSpPr>
            <p:nvPr/>
          </p:nvSpPr>
          <p:spPr bwMode="auto">
            <a:xfrm>
              <a:off x="431" y="2568"/>
              <a:ext cx="635" cy="181"/>
            </a:xfrm>
            <a:prstGeom prst="rightArrow">
              <a:avLst>
                <a:gd name="adj1" fmla="val 50000"/>
                <a:gd name="adj2" fmla="val 8770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606" name="Text Box 10"/>
            <p:cNvSpPr txBox="1">
              <a:spLocks noChangeArrowheads="1"/>
            </p:cNvSpPr>
            <p:nvPr/>
          </p:nvSpPr>
          <p:spPr bwMode="auto">
            <a:xfrm>
              <a:off x="1111" y="2523"/>
              <a:ext cx="4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On ne génère qu’une seule fois les candidats du niveau suivant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7704138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Garamond" charset="0"/>
              </a:rPr>
              <a:t>Algorithme AprioriGen</a:t>
            </a:r>
            <a:br>
              <a:rPr lang="fr-FR">
                <a:latin typeface="Garamond" charset="0"/>
              </a:rPr>
            </a:br>
            <a:r>
              <a:rPr lang="fr-FR">
                <a:latin typeface="Garamond" charset="0"/>
              </a:rPr>
              <a:t>Entrée : ensemble de motifs fréquents de niveau i</a:t>
            </a:r>
            <a:br>
              <a:rPr lang="fr-FR">
                <a:latin typeface="Garamond" charset="0"/>
              </a:rPr>
            </a:br>
            <a:r>
              <a:rPr lang="fr-FR">
                <a:latin typeface="Garamond" charset="0"/>
              </a:rPr>
              <a:t>Sortie : Candidats de niveau i+1</a:t>
            </a:r>
          </a:p>
          <a:p>
            <a:pPr>
              <a:spcBef>
                <a:spcPct val="50000"/>
              </a:spcBef>
            </a:pPr>
            <a:r>
              <a:rPr lang="fr-FR">
                <a:latin typeface="Garamond" charset="0"/>
              </a:rPr>
              <a:t>Cand := </a:t>
            </a:r>
            <a:r>
              <a:rPr lang="el-GR">
                <a:latin typeface="Garamond" charset="0"/>
              </a:rPr>
              <a:t>Φ</a:t>
            </a:r>
            <a:r>
              <a:rPr lang="fr-FR">
                <a:latin typeface="Garamond" charset="0"/>
              </a:rPr>
              <a:t/>
            </a:r>
            <a:br>
              <a:rPr lang="fr-FR">
                <a:latin typeface="Garamond" charset="0"/>
              </a:rPr>
            </a:br>
            <a:r>
              <a:rPr lang="fr-FR">
                <a:latin typeface="Garamond" charset="0"/>
              </a:rPr>
              <a:t>Pour chaque X </a:t>
            </a:r>
            <a:r>
              <a:rPr lang="en-US">
                <a:latin typeface="Garamond" charset="0"/>
                <a:sym typeface="Symbol" charset="2"/>
              </a:rPr>
              <a:t>L</a:t>
            </a:r>
            <a:r>
              <a:rPr lang="en-US" baseline="-25000">
                <a:latin typeface="Garamond" charset="0"/>
                <a:sym typeface="Symbol" charset="2"/>
              </a:rPr>
              <a:t>i</a:t>
            </a:r>
            <a:r>
              <a:rPr lang="en-US">
                <a:latin typeface="Garamond" charset="0"/>
                <a:sym typeface="Symbol" charset="2"/>
              </a:rPr>
              <a:t/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Pour chaque </a:t>
            </a:r>
            <a:r>
              <a:rPr lang="fr-FR">
                <a:latin typeface="Garamond" charset="0"/>
              </a:rPr>
              <a:t>Y </a:t>
            </a:r>
            <a:r>
              <a:rPr lang="en-US">
                <a:latin typeface="Garamond" charset="0"/>
                <a:sym typeface="Symbol" charset="2"/>
              </a:rPr>
              <a:t>Li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	Si X </a:t>
            </a:r>
            <a:r>
              <a:rPr lang="fr-FR">
                <a:latin typeface="Garamond" charset="0"/>
                <a:sym typeface="Symbol" charset="2"/>
              </a:rPr>
              <a:t>⊍</a:t>
            </a:r>
            <a:r>
              <a:rPr lang="en-US">
                <a:latin typeface="Garamond" charset="0"/>
                <a:sym typeface="Symbol" charset="2"/>
              </a:rPr>
              <a:t> Y </a:t>
            </a:r>
            <a:r>
              <a:rPr lang="fr-FR">
                <a:latin typeface="Garamond" charset="0"/>
                <a:sym typeface="Symbol" charset="2"/>
              </a:rPr>
              <a:t>≠ </a:t>
            </a:r>
            <a:r>
              <a:rPr lang="el-GR">
                <a:latin typeface="Garamond" charset="0"/>
              </a:rPr>
              <a:t>Φ</a:t>
            </a:r>
            <a:r>
              <a:rPr lang="en-US">
                <a:latin typeface="Garamond" charset="0"/>
                <a:sym typeface="Symbol" charset="2"/>
              </a:rPr>
              <a:t> alors Cand := Cand </a:t>
            </a:r>
            <a:r>
              <a:rPr lang="fr-FR">
                <a:latin typeface="Garamond" charset="0"/>
                <a:sym typeface="Symbol" charset="2"/>
              </a:rPr>
              <a:t> (</a:t>
            </a:r>
            <a:r>
              <a:rPr lang="en-US">
                <a:latin typeface="Garamond" charset="0"/>
                <a:sym typeface="Symbol" charset="2"/>
              </a:rPr>
              <a:t>X </a:t>
            </a:r>
            <a:r>
              <a:rPr lang="fr-FR">
                <a:latin typeface="Garamond" charset="0"/>
                <a:sym typeface="Symbol" charset="2"/>
              </a:rPr>
              <a:t>⊍</a:t>
            </a:r>
            <a:r>
              <a:rPr lang="en-US">
                <a:latin typeface="Garamond" charset="0"/>
                <a:sym typeface="Symbol" charset="2"/>
              </a:rPr>
              <a:t> Y)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Pour chaque </a:t>
            </a:r>
            <a:r>
              <a:rPr lang="fr-FR">
                <a:latin typeface="Garamond" charset="0"/>
              </a:rPr>
              <a:t>X </a:t>
            </a:r>
            <a:r>
              <a:rPr lang="en-US">
                <a:latin typeface="Garamond" charset="0"/>
                <a:sym typeface="Symbol" charset="2"/>
              </a:rPr>
              <a:t>Cand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Pour chaque x X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	Si X\x </a:t>
            </a:r>
            <a:r>
              <a:rPr lang="fr-FR">
                <a:latin typeface="Garamond" charset="0"/>
                <a:sym typeface="Symbol" charset="2"/>
              </a:rPr>
              <a:t></a:t>
            </a:r>
            <a:r>
              <a:rPr lang="en-US">
                <a:latin typeface="Garamond" charset="0"/>
                <a:sym typeface="Symbol" charset="2"/>
              </a:rPr>
              <a:t> L</a:t>
            </a:r>
            <a:r>
              <a:rPr lang="en-US" baseline="-25000">
                <a:latin typeface="Garamond" charset="0"/>
                <a:sym typeface="Symbol" charset="2"/>
              </a:rPr>
              <a:t>i</a:t>
            </a:r>
            <a:r>
              <a:rPr lang="en-US">
                <a:latin typeface="Garamond" charset="0"/>
                <a:sym typeface="Symbol" charset="2"/>
              </a:rPr>
              <a:t> alors Cand := Cand \ X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	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Fin Pour</a:t>
            </a:r>
            <a:br>
              <a:rPr lang="en-US">
                <a:latin typeface="Garamond" charset="0"/>
                <a:sym typeface="Symbol" charset="2"/>
              </a:rPr>
            </a:br>
            <a:r>
              <a:rPr lang="en-US">
                <a:latin typeface="Garamond" charset="0"/>
                <a:sym typeface="Symbol" charset="2"/>
              </a:rPr>
              <a:t>Retourner Cand</a:t>
            </a:r>
            <a:endParaRPr lang="fr-FR">
              <a:latin typeface="Garamond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79388" y="4508500"/>
            <a:ext cx="87487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C</a:t>
            </a:r>
            <a:r>
              <a:rPr lang="fr-FR" baseline="-25000"/>
              <a:t>1</a:t>
            </a:r>
            <a:r>
              <a:rPr lang="fr-FR"/>
              <a:t> := { A </a:t>
            </a:r>
            <a:r>
              <a:rPr lang="fr-FR">
                <a:sym typeface="Symbol" charset="2"/>
              </a:rPr>
              <a:t> </a:t>
            </a:r>
            <a:r>
              <a:rPr lang="fr-FR" b="1" i="1">
                <a:sym typeface="Symbol" charset="2"/>
              </a:rPr>
              <a:t>I</a:t>
            </a:r>
            <a:r>
              <a:rPr lang="fr-FR">
                <a:sym typeface="Symbol" charset="2"/>
              </a:rPr>
              <a:t> : |A| = 1 }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tant  que C</a:t>
            </a:r>
            <a:r>
              <a:rPr lang="fr-FR" baseline="-25000">
                <a:sym typeface="Symbol" charset="2"/>
              </a:rPr>
              <a:t>i</a:t>
            </a:r>
            <a:r>
              <a:rPr lang="fr-FR">
                <a:sym typeface="Symbol" charset="2"/>
              </a:rPr>
              <a:t> ≠ {</a:t>
            </a:r>
            <a:r>
              <a:rPr lang="el-GR"/>
              <a:t>Φ</a:t>
            </a:r>
            <a:r>
              <a:rPr lang="fr-FR"/>
              <a:t>}</a:t>
            </a:r>
          </a:p>
          <a:p>
            <a:r>
              <a:rPr lang="fr-FR"/>
              <a:t>	L</a:t>
            </a:r>
            <a:r>
              <a:rPr lang="fr-FR" baseline="-25000"/>
              <a:t>i</a:t>
            </a:r>
            <a:r>
              <a:rPr lang="fr-FR"/>
              <a:t> := { X </a:t>
            </a:r>
            <a:r>
              <a:rPr lang="en-US">
                <a:sym typeface="Symbol" charset="2"/>
              </a:rPr>
              <a:t> C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 | Freq(X) &gt;= </a:t>
            </a:r>
            <a:r>
              <a:rPr lang="fr-FR" i="1">
                <a:ea typeface="Arial" charset="0"/>
                <a:cs typeface="Arial" charset="0"/>
                <a:sym typeface="Symbol" charset="2"/>
              </a:rPr>
              <a:t>minsup</a:t>
            </a:r>
            <a:r>
              <a:rPr lang="en-US">
                <a:sym typeface="Symbol" charset="2"/>
              </a:rPr>
              <a:t>}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	C</a:t>
            </a:r>
            <a:r>
              <a:rPr lang="en-US" baseline="-25000">
                <a:sym typeface="Symbol" charset="2"/>
              </a:rPr>
              <a:t>i+1</a:t>
            </a:r>
            <a:r>
              <a:rPr lang="en-US">
                <a:sym typeface="Symbol" charset="2"/>
              </a:rPr>
              <a:t> := AprioriGen(L</a:t>
            </a:r>
            <a:r>
              <a:rPr lang="en-US" baseline="-25000">
                <a:sym typeface="Symbol" charset="2"/>
              </a:rPr>
              <a:t>i</a:t>
            </a:r>
            <a:r>
              <a:rPr lang="en-US">
                <a:sym typeface="Symbol" charset="2"/>
              </a:rPr>
              <a:t>)</a:t>
            </a:r>
          </a:p>
          <a:p>
            <a:r>
              <a:rPr lang="en-US">
                <a:sym typeface="Symbol" charset="2"/>
              </a:rPr>
              <a:t>	i := i + 1</a:t>
            </a:r>
            <a:br>
              <a:rPr lang="en-US">
                <a:sym typeface="Symbol" charset="2"/>
              </a:rPr>
            </a:br>
            <a:r>
              <a:rPr lang="en-US">
                <a:sym typeface="Symbol" charset="2"/>
              </a:rPr>
              <a:t>fin </a:t>
            </a:r>
            <a:r>
              <a:rPr lang="fr-FR">
                <a:sym typeface="Symbol" charset="2"/>
              </a:rPr>
              <a:t>tant que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Retournez  L</a:t>
            </a:r>
            <a:r>
              <a:rPr lang="fr-FR" baseline="-25000">
                <a:sym typeface="Symbol" charset="2"/>
              </a:rPr>
              <a:t>i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1.1 Fréquence (support) d’un motif</a:t>
            </a:r>
          </a:p>
        </p:txBody>
      </p:sp>
      <p:graphicFrame>
        <p:nvGraphicFramePr>
          <p:cNvPr id="49156" name="Group 4"/>
          <p:cNvGraphicFramePr>
            <a:graphicFrameLocks noGrp="1"/>
          </p:cNvGraphicFramePr>
          <p:nvPr/>
        </p:nvGraphicFramePr>
        <p:xfrm>
          <a:off x="539750" y="836613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9" name="Text Box 39"/>
          <p:cNvSpPr txBox="1">
            <a:spLocks noChangeArrowheads="1"/>
          </p:cNvSpPr>
          <p:nvPr/>
        </p:nvSpPr>
        <p:spPr bwMode="auto">
          <a:xfrm>
            <a:off x="3708400" y="908050"/>
            <a:ext cx="5040313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/>
              <a:t>On définit 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f(X) = { </a:t>
            </a:r>
            <a:r>
              <a:rPr lang="fr-FR" i="1"/>
              <a:t>t</a:t>
            </a:r>
            <a:r>
              <a:rPr lang="fr-FR"/>
              <a:t> </a:t>
            </a:r>
            <a:r>
              <a:rPr lang="en-US">
                <a:sym typeface="Symbol" charset="2"/>
              </a:rPr>
              <a:t></a:t>
            </a:r>
            <a:r>
              <a:rPr lang="fr-FR"/>
              <a:t> RowId | X </a:t>
            </a:r>
            <a:r>
              <a:rPr lang="fr-FR">
                <a:sym typeface="Symbol" charset="2"/>
              </a:rPr>
              <a:t></a:t>
            </a:r>
            <a:r>
              <a:rPr lang="fr-FR"/>
              <a:t>  </a:t>
            </a:r>
            <a:r>
              <a:rPr lang="fr-FR" i="1"/>
              <a:t>t </a:t>
            </a:r>
            <a:r>
              <a:rPr lang="fr-FR"/>
              <a:t>[</a:t>
            </a:r>
            <a:r>
              <a:rPr lang="fr-FR" b="1" i="1"/>
              <a:t>I</a:t>
            </a:r>
            <a:r>
              <a:rPr lang="fr-FR"/>
              <a:t>] }</a:t>
            </a:r>
            <a:br>
              <a:rPr lang="fr-FR"/>
            </a:br>
            <a:r>
              <a:rPr lang="fr-FR"/>
              <a:t>Ex: f(A) = {1,3,5}, f(BC) = {2,3,5,6}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Freq(X) = |f(X)| / |</a:t>
            </a:r>
            <a:r>
              <a:rPr lang="fr-FR" i="1"/>
              <a:t>r</a:t>
            </a:r>
            <a:r>
              <a:rPr lang="fr-FR"/>
              <a:t>|</a:t>
            </a:r>
            <a:br>
              <a:rPr lang="fr-FR"/>
            </a:br>
            <a:r>
              <a:rPr lang="fr-FR"/>
              <a:t>Ex : Freq(A) = 1/2, Freq(BC) = 2/3</a:t>
            </a:r>
          </a:p>
        </p:txBody>
      </p:sp>
      <p:sp>
        <p:nvSpPr>
          <p:cNvPr id="27670" name="Text Box 40"/>
          <p:cNvSpPr txBox="1">
            <a:spLocks noChangeArrowheads="1"/>
          </p:cNvSpPr>
          <p:nvPr/>
        </p:nvSpPr>
        <p:spPr bwMode="auto">
          <a:xfrm>
            <a:off x="179388" y="3789363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1.2 Algorithme </a:t>
            </a:r>
            <a:r>
              <a:rPr lang="fr-FR" sz="2400" i="1">
                <a:solidFill>
                  <a:schemeClr val="hlink"/>
                </a:solidFill>
              </a:rPr>
              <a:t>Apriori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71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>
                <a:solidFill>
                  <a:schemeClr val="accent2"/>
                </a:solidFill>
              </a:rPr>
              <a:t>I. Qu’est ce que le data mining 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95288" y="908050"/>
            <a:ext cx="8424862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fr-FR" dirty="0"/>
              <a:t> Recherche de connaissances dans les bases de données KDD (</a:t>
            </a:r>
            <a:r>
              <a:rPr lang="fr-FR" dirty="0" err="1"/>
              <a:t>Knowledge</a:t>
            </a:r>
            <a:r>
              <a:rPr lang="fr-FR" dirty="0"/>
              <a:t> </a:t>
            </a:r>
            <a:r>
              <a:rPr lang="fr-FR" dirty="0" err="1"/>
              <a:t>Discovery</a:t>
            </a:r>
            <a:r>
              <a:rPr lang="fr-FR" dirty="0"/>
              <a:t> in </a:t>
            </a:r>
            <a:r>
              <a:rPr lang="fr-FR" dirty="0" err="1"/>
              <a:t>Database</a:t>
            </a:r>
            <a:r>
              <a:rPr lang="fr-FR" dirty="0"/>
              <a:t>)</a:t>
            </a:r>
          </a:p>
          <a:p>
            <a:endParaRPr lang="fr-FR" dirty="0"/>
          </a:p>
          <a:p>
            <a:pPr>
              <a:buFontTx/>
              <a:buChar char="•"/>
            </a:pPr>
            <a:r>
              <a:rPr lang="fr-FR" dirty="0"/>
              <a:t> Processus non trivial d'extraction d'informations valides, nouvelles, potentiellement utiles, et compréhensibles à partir d'un ensemble de données.</a:t>
            </a:r>
          </a:p>
          <a:p>
            <a:endParaRPr lang="fr-FR" dirty="0"/>
          </a:p>
          <a:p>
            <a:pPr>
              <a:spcBef>
                <a:spcPct val="50000"/>
              </a:spcBef>
            </a:pP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304800" y="2590800"/>
            <a:ext cx="8608025" cy="4193718"/>
            <a:chOff x="716282" y="1574198"/>
            <a:chExt cx="8196542" cy="5228351"/>
          </a:xfrm>
        </p:grpSpPr>
        <p:grpSp>
          <p:nvGrpSpPr>
            <p:cNvPr id="6" name="Grouper 40"/>
            <p:cNvGrpSpPr/>
            <p:nvPr/>
          </p:nvGrpSpPr>
          <p:grpSpPr>
            <a:xfrm>
              <a:off x="716282" y="1574198"/>
              <a:ext cx="8196542" cy="4742918"/>
              <a:chOff x="716282" y="1574198"/>
              <a:chExt cx="8196542" cy="4742918"/>
            </a:xfrm>
          </p:grpSpPr>
          <p:sp>
            <p:nvSpPr>
              <p:cNvPr id="8" name="Line 2672"/>
              <p:cNvSpPr>
                <a:spLocks noChangeShapeType="1"/>
              </p:cNvSpPr>
              <p:nvPr/>
            </p:nvSpPr>
            <p:spPr bwMode="auto">
              <a:xfrm>
                <a:off x="3990254" y="4588963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9" name="Group 285"/>
              <p:cNvGrpSpPr>
                <a:grpSpLocks/>
              </p:cNvGrpSpPr>
              <p:nvPr/>
            </p:nvGrpSpPr>
            <p:grpSpPr bwMode="auto">
              <a:xfrm>
                <a:off x="716282" y="1660520"/>
                <a:ext cx="651674" cy="396242"/>
                <a:chOff x="2640" y="12384"/>
                <a:chExt cx="1920" cy="1344"/>
              </a:xfrm>
            </p:grpSpPr>
            <p:sp>
              <p:nvSpPr>
                <p:cNvPr id="39" name="AutoShape 272"/>
                <p:cNvSpPr>
                  <a:spLocks noChangeArrowheads="1"/>
                </p:cNvSpPr>
                <p:nvPr/>
              </p:nvSpPr>
              <p:spPr bwMode="auto">
                <a:xfrm>
                  <a:off x="3600" y="12576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0" name="AutoShape 273"/>
                <p:cNvSpPr>
                  <a:spLocks noChangeArrowheads="1"/>
                </p:cNvSpPr>
                <p:nvPr/>
              </p:nvSpPr>
              <p:spPr bwMode="auto">
                <a:xfrm>
                  <a:off x="3984" y="1276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" name="AutoShape 274"/>
                <p:cNvSpPr>
                  <a:spLocks noChangeArrowheads="1"/>
                </p:cNvSpPr>
                <p:nvPr/>
              </p:nvSpPr>
              <p:spPr bwMode="auto">
                <a:xfrm>
                  <a:off x="2640" y="12384"/>
                  <a:ext cx="576" cy="768"/>
                </a:xfrm>
                <a:prstGeom prst="can">
                  <a:avLst>
                    <a:gd name="adj" fmla="val 33333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2" name="AutoShape 275"/>
                <p:cNvSpPr>
                  <a:spLocks noChangeArrowheads="1"/>
                </p:cNvSpPr>
                <p:nvPr/>
              </p:nvSpPr>
              <p:spPr bwMode="auto">
                <a:xfrm>
                  <a:off x="3024" y="1276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3" name="AutoShape 276"/>
                <p:cNvSpPr>
                  <a:spLocks noChangeArrowheads="1"/>
                </p:cNvSpPr>
                <p:nvPr/>
              </p:nvSpPr>
              <p:spPr bwMode="auto">
                <a:xfrm>
                  <a:off x="2832" y="1296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4" name="AutoShape 277"/>
                <p:cNvSpPr>
                  <a:spLocks noChangeArrowheads="1"/>
                </p:cNvSpPr>
                <p:nvPr/>
              </p:nvSpPr>
              <p:spPr bwMode="auto">
                <a:xfrm>
                  <a:off x="3216" y="13152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0" name="Group 291"/>
              <p:cNvGrpSpPr>
                <a:grpSpLocks/>
              </p:cNvGrpSpPr>
              <p:nvPr/>
            </p:nvGrpSpPr>
            <p:grpSpPr bwMode="auto">
              <a:xfrm>
                <a:off x="1758953" y="2608646"/>
                <a:ext cx="325836" cy="283029"/>
                <a:chOff x="2880" y="16896"/>
                <a:chExt cx="960" cy="960"/>
              </a:xfrm>
            </p:grpSpPr>
            <p:sp>
              <p:nvSpPr>
                <p:cNvPr id="36" name="AutoShape 282"/>
                <p:cNvSpPr>
                  <a:spLocks noChangeArrowheads="1"/>
                </p:cNvSpPr>
                <p:nvPr/>
              </p:nvSpPr>
              <p:spPr bwMode="auto">
                <a:xfrm>
                  <a:off x="3072" y="16896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7" name="AutoShape 283"/>
                <p:cNvSpPr>
                  <a:spLocks noChangeArrowheads="1"/>
                </p:cNvSpPr>
                <p:nvPr/>
              </p:nvSpPr>
              <p:spPr bwMode="auto">
                <a:xfrm>
                  <a:off x="2880" y="1708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8" name="AutoShape 284"/>
                <p:cNvSpPr>
                  <a:spLocks noChangeArrowheads="1"/>
                </p:cNvSpPr>
                <p:nvPr/>
              </p:nvSpPr>
              <p:spPr bwMode="auto">
                <a:xfrm>
                  <a:off x="3264" y="1728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1" name="Group 293"/>
              <p:cNvGrpSpPr>
                <a:grpSpLocks/>
              </p:cNvGrpSpPr>
              <p:nvPr/>
            </p:nvGrpSpPr>
            <p:grpSpPr bwMode="auto">
              <a:xfrm>
                <a:off x="2752758" y="3528491"/>
                <a:ext cx="325837" cy="226423"/>
                <a:chOff x="2832" y="19920"/>
                <a:chExt cx="960" cy="768"/>
              </a:xfrm>
            </p:grpSpPr>
            <p:sp>
              <p:nvSpPr>
                <p:cNvPr id="34" name="AutoShape 289"/>
                <p:cNvSpPr>
                  <a:spLocks noChangeArrowheads="1"/>
                </p:cNvSpPr>
                <p:nvPr/>
              </p:nvSpPr>
              <p:spPr bwMode="auto">
                <a:xfrm>
                  <a:off x="2832" y="1992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5" name="AutoShape 290"/>
                <p:cNvSpPr>
                  <a:spLocks noChangeArrowheads="1"/>
                </p:cNvSpPr>
                <p:nvPr/>
              </p:nvSpPr>
              <p:spPr bwMode="auto">
                <a:xfrm>
                  <a:off x="3216" y="20112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2" name="AutoShape 292"/>
              <p:cNvSpPr>
                <a:spLocks noChangeArrowheads="1"/>
              </p:cNvSpPr>
              <p:nvPr/>
            </p:nvSpPr>
            <p:spPr bwMode="auto">
              <a:xfrm>
                <a:off x="3779140" y="4391728"/>
                <a:ext cx="195502" cy="169817"/>
              </a:xfrm>
              <a:prstGeom prst="can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294"/>
              <p:cNvSpPr>
                <a:spLocks noChangeShapeType="1"/>
              </p:cNvSpPr>
              <p:nvPr/>
            </p:nvSpPr>
            <p:spPr bwMode="auto">
              <a:xfrm>
                <a:off x="1139866" y="2056742"/>
                <a:ext cx="651672" cy="5519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AutoShape 322"/>
              <p:cNvSpPr>
                <a:spLocks noChangeArrowheads="1"/>
              </p:cNvSpPr>
              <p:nvPr/>
            </p:nvSpPr>
            <p:spPr bwMode="auto">
              <a:xfrm>
                <a:off x="4658897" y="5240813"/>
                <a:ext cx="228085" cy="212271"/>
              </a:xfrm>
              <a:prstGeom prst="flowChartDocumen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AutoShape 1303"/>
              <p:cNvSpPr>
                <a:spLocks noChangeArrowheads="1"/>
              </p:cNvSpPr>
              <p:nvPr/>
            </p:nvSpPr>
            <p:spPr bwMode="auto">
              <a:xfrm>
                <a:off x="5632095" y="6104051"/>
                <a:ext cx="228085" cy="212271"/>
              </a:xfrm>
              <a:prstGeom prst="flowChartDocumen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2669"/>
              <p:cNvSpPr>
                <a:spLocks noChangeShapeType="1"/>
              </p:cNvSpPr>
              <p:nvPr/>
            </p:nvSpPr>
            <p:spPr bwMode="auto">
              <a:xfrm>
                <a:off x="2101083" y="2919979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2671"/>
              <p:cNvSpPr>
                <a:spLocks noChangeShapeType="1"/>
              </p:cNvSpPr>
              <p:nvPr/>
            </p:nvSpPr>
            <p:spPr bwMode="auto">
              <a:xfrm>
                <a:off x="3094883" y="3783216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2675"/>
              <p:cNvSpPr>
                <a:spLocks noChangeShapeType="1"/>
              </p:cNvSpPr>
              <p:nvPr/>
            </p:nvSpPr>
            <p:spPr bwMode="auto">
              <a:xfrm>
                <a:off x="4919566" y="5453085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1752808" y="1574198"/>
                <a:ext cx="3352114" cy="805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</a:t>
                </a:r>
                <a:r>
                  <a:rPr lang="fr-FR" i="1" dirty="0" smtClean="0"/>
                  <a:t>brutes </a:t>
                </a:r>
                <a:r>
                  <a:rPr lang="fr-FR" dirty="0" smtClean="0"/>
                  <a:t>issues d’un SGBD</a:t>
                </a:r>
                <a:endParaRPr lang="fr-FR" dirty="0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2453357" y="2465739"/>
                <a:ext cx="3178738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</a:t>
                </a:r>
                <a:r>
                  <a:rPr lang="fr-FR" i="1" dirty="0" smtClean="0"/>
                  <a:t>brutes </a:t>
                </a:r>
                <a:r>
                  <a:rPr lang="fr-FR" dirty="0" smtClean="0"/>
                  <a:t>sélectionnées</a:t>
                </a:r>
                <a:endParaRPr lang="fr-FR" dirty="0"/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3385627" y="3409079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prétraitées</a:t>
                </a:r>
                <a:endParaRPr lang="fr-FR" dirty="0"/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4278038" y="4207062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transformées</a:t>
                </a:r>
                <a:endParaRPr lang="fr-FR" dirty="0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5377427" y="4871481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Connaissance </a:t>
                </a:r>
                <a:r>
                  <a:rPr lang="fr-FR" i="1" dirty="0" smtClean="0"/>
                  <a:t>brute</a:t>
                </a:r>
                <a:endParaRPr lang="fr-FR" i="1" dirty="0"/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6037192" y="5734718"/>
                <a:ext cx="2875632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Connaissance interprétable</a:t>
                </a:r>
                <a:endParaRPr lang="fr-FR" dirty="0"/>
              </a:p>
            </p:txBody>
          </p:sp>
          <p:cxnSp>
            <p:nvCxnSpPr>
              <p:cNvPr id="25" name="Connecteur droit avec flèche 24"/>
              <p:cNvCxnSpPr/>
              <p:nvPr/>
            </p:nvCxnSpPr>
            <p:spPr>
              <a:xfrm rot="5400000" flipH="1" flipV="1">
                <a:off x="933495" y="2718135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avec flèche 25"/>
              <p:cNvCxnSpPr/>
              <p:nvPr/>
            </p:nvCxnSpPr>
            <p:spPr>
              <a:xfrm rot="5400000" flipH="1" flipV="1">
                <a:off x="1883672" y="3527697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avec flèche 26"/>
              <p:cNvCxnSpPr/>
              <p:nvPr/>
            </p:nvCxnSpPr>
            <p:spPr>
              <a:xfrm rot="5400000" flipH="1" flipV="1">
                <a:off x="2950377" y="4436231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avec flèche 27"/>
              <p:cNvCxnSpPr/>
              <p:nvPr/>
            </p:nvCxnSpPr>
            <p:spPr>
              <a:xfrm rot="5400000" flipH="1" flipV="1">
                <a:off x="3842789" y="5240019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avec flèche 28"/>
              <p:cNvCxnSpPr/>
              <p:nvPr/>
            </p:nvCxnSpPr>
            <p:spPr>
              <a:xfrm rot="5400000" flipH="1" flipV="1">
                <a:off x="4784396" y="5995796"/>
                <a:ext cx="641053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ZoneTexte 29"/>
              <p:cNvSpPr txBox="1"/>
              <p:nvPr/>
            </p:nvSpPr>
            <p:spPr>
              <a:xfrm>
                <a:off x="818136" y="3159159"/>
                <a:ext cx="1073670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accent2"/>
                    </a:solidFill>
                  </a:rPr>
                  <a:t>Sélection</a:t>
                </a:r>
                <a:endParaRPr lang="fr-FR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1" name="ZoneTexte 30"/>
              <p:cNvSpPr txBox="1"/>
              <p:nvPr/>
            </p:nvSpPr>
            <p:spPr>
              <a:xfrm>
                <a:off x="1569284" y="3957678"/>
                <a:ext cx="1477614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Prétraitement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2542485" y="4889878"/>
                <a:ext cx="1659503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Transformation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3834335" y="5699540"/>
                <a:ext cx="887706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Fouille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</p:grpSp>
        <p:sp>
          <p:nvSpPr>
            <p:cNvPr id="7" name="ZoneTexte 6"/>
            <p:cNvSpPr txBox="1"/>
            <p:nvPr/>
          </p:nvSpPr>
          <p:spPr>
            <a:xfrm>
              <a:off x="4324484" y="6342099"/>
              <a:ext cx="1552647" cy="460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333399"/>
                  </a:solidFill>
                </a:rPr>
                <a:t>Visualisation</a:t>
              </a:r>
              <a:endParaRPr lang="fr-FR" dirty="0">
                <a:solidFill>
                  <a:srgbClr val="3333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79388" y="836613"/>
            <a:ext cx="568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Exemple avec </a:t>
            </a:r>
            <a:r>
              <a:rPr lang="fr-FR" i="1"/>
              <a:t>minsup </a:t>
            </a:r>
            <a:r>
              <a:rPr lang="fr-FR"/>
              <a:t>= 2/6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635375" y="47244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Φ</a:t>
            </a:r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87450" y="4148138"/>
            <a:ext cx="5832475" cy="366712"/>
            <a:chOff x="839" y="3566"/>
            <a:chExt cx="3674" cy="231"/>
          </a:xfrm>
        </p:grpSpPr>
        <p:sp>
          <p:nvSpPr>
            <p:cNvPr id="28733" name="Text Box 5"/>
            <p:cNvSpPr txBox="1">
              <a:spLocks noChangeArrowheads="1"/>
            </p:cNvSpPr>
            <p:nvPr/>
          </p:nvSpPr>
          <p:spPr bwMode="auto">
            <a:xfrm>
              <a:off x="83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28734" name="Text Box 6"/>
            <p:cNvSpPr txBox="1">
              <a:spLocks noChangeArrowheads="1"/>
            </p:cNvSpPr>
            <p:nvPr/>
          </p:nvSpPr>
          <p:spPr bwMode="auto">
            <a:xfrm>
              <a:off x="151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28735" name="Text Box 7"/>
            <p:cNvSpPr txBox="1">
              <a:spLocks noChangeArrowheads="1"/>
            </p:cNvSpPr>
            <p:nvPr/>
          </p:nvSpPr>
          <p:spPr bwMode="auto">
            <a:xfrm>
              <a:off x="2381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28736" name="Text Box 8"/>
            <p:cNvSpPr txBox="1">
              <a:spLocks noChangeArrowheads="1"/>
            </p:cNvSpPr>
            <p:nvPr/>
          </p:nvSpPr>
          <p:spPr bwMode="auto">
            <a:xfrm>
              <a:off x="4286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28737" name="Text Box 9"/>
            <p:cNvSpPr txBox="1">
              <a:spLocks noChangeArrowheads="1"/>
            </p:cNvSpPr>
            <p:nvPr/>
          </p:nvSpPr>
          <p:spPr bwMode="auto">
            <a:xfrm>
              <a:off x="3334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D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9750" y="3211513"/>
            <a:ext cx="6121400" cy="366712"/>
            <a:chOff x="386" y="3136"/>
            <a:chExt cx="3856" cy="231"/>
          </a:xfrm>
        </p:grpSpPr>
        <p:sp>
          <p:nvSpPr>
            <p:cNvPr id="28727" name="Text Box 11"/>
            <p:cNvSpPr txBox="1">
              <a:spLocks noChangeArrowheads="1"/>
            </p:cNvSpPr>
            <p:nvPr/>
          </p:nvSpPr>
          <p:spPr bwMode="auto">
            <a:xfrm>
              <a:off x="386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28728" name="Text Box 12"/>
            <p:cNvSpPr txBox="1">
              <a:spLocks noChangeArrowheads="1"/>
            </p:cNvSpPr>
            <p:nvPr/>
          </p:nvSpPr>
          <p:spPr bwMode="auto">
            <a:xfrm>
              <a:off x="1111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28729" name="Text Box 13"/>
            <p:cNvSpPr txBox="1">
              <a:spLocks noChangeArrowheads="1"/>
            </p:cNvSpPr>
            <p:nvPr/>
          </p:nvSpPr>
          <p:spPr bwMode="auto">
            <a:xfrm>
              <a:off x="1792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AE</a:t>
              </a:r>
            </a:p>
          </p:txBody>
        </p:sp>
        <p:sp>
          <p:nvSpPr>
            <p:cNvPr id="28730" name="Text Box 14"/>
            <p:cNvSpPr txBox="1">
              <a:spLocks noChangeArrowheads="1"/>
            </p:cNvSpPr>
            <p:nvPr/>
          </p:nvSpPr>
          <p:spPr bwMode="auto">
            <a:xfrm>
              <a:off x="2517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</a:t>
              </a:r>
            </a:p>
          </p:txBody>
        </p:sp>
        <p:sp>
          <p:nvSpPr>
            <p:cNvPr id="28731" name="Text Box 15"/>
            <p:cNvSpPr txBox="1">
              <a:spLocks noChangeArrowheads="1"/>
            </p:cNvSpPr>
            <p:nvPr/>
          </p:nvSpPr>
          <p:spPr bwMode="auto">
            <a:xfrm>
              <a:off x="3198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28732" name="Text Box 16"/>
            <p:cNvSpPr txBox="1">
              <a:spLocks noChangeArrowheads="1"/>
            </p:cNvSpPr>
            <p:nvPr/>
          </p:nvSpPr>
          <p:spPr bwMode="auto">
            <a:xfrm>
              <a:off x="3924" y="313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CE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474788" y="4148138"/>
            <a:ext cx="5834062" cy="366712"/>
            <a:chOff x="975" y="3726"/>
            <a:chExt cx="3675" cy="231"/>
          </a:xfrm>
        </p:grpSpPr>
        <p:sp>
          <p:nvSpPr>
            <p:cNvPr id="28722" name="Text Box 18"/>
            <p:cNvSpPr txBox="1">
              <a:spLocks noChangeArrowheads="1"/>
            </p:cNvSpPr>
            <p:nvPr/>
          </p:nvSpPr>
          <p:spPr bwMode="auto">
            <a:xfrm>
              <a:off x="975" y="372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8723" name="Text Box 19"/>
            <p:cNvSpPr txBox="1">
              <a:spLocks noChangeArrowheads="1"/>
            </p:cNvSpPr>
            <p:nvPr/>
          </p:nvSpPr>
          <p:spPr bwMode="auto">
            <a:xfrm>
              <a:off x="1656" y="372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8724" name="Text Box 20"/>
            <p:cNvSpPr txBox="1">
              <a:spLocks noChangeArrowheads="1"/>
            </p:cNvSpPr>
            <p:nvPr/>
          </p:nvSpPr>
          <p:spPr bwMode="auto">
            <a:xfrm>
              <a:off x="2517" y="372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8725" name="Text Box 21"/>
            <p:cNvSpPr txBox="1">
              <a:spLocks noChangeArrowheads="1"/>
            </p:cNvSpPr>
            <p:nvPr/>
          </p:nvSpPr>
          <p:spPr bwMode="auto">
            <a:xfrm>
              <a:off x="3470" y="372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8726" name="Text Box 22"/>
            <p:cNvSpPr txBox="1">
              <a:spLocks noChangeArrowheads="1"/>
            </p:cNvSpPr>
            <p:nvPr/>
          </p:nvSpPr>
          <p:spPr bwMode="auto">
            <a:xfrm>
              <a:off x="4468" y="372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</p:grpSp>
      <p:sp>
        <p:nvSpPr>
          <p:cNvPr id="65559" name="Line 23"/>
          <p:cNvSpPr>
            <a:spLocks noChangeShapeType="1"/>
          </p:cNvSpPr>
          <p:nvPr/>
        </p:nvSpPr>
        <p:spPr bwMode="auto">
          <a:xfrm flipV="1">
            <a:off x="5148263" y="4148138"/>
            <a:ext cx="287337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71550" y="3211513"/>
            <a:ext cx="5976938" cy="366712"/>
            <a:chOff x="658" y="3136"/>
            <a:chExt cx="3765" cy="231"/>
          </a:xfrm>
        </p:grpSpPr>
        <p:sp>
          <p:nvSpPr>
            <p:cNvPr id="28716" name="Text Box 25"/>
            <p:cNvSpPr txBox="1">
              <a:spLocks noChangeArrowheads="1"/>
            </p:cNvSpPr>
            <p:nvPr/>
          </p:nvSpPr>
          <p:spPr bwMode="auto">
            <a:xfrm>
              <a:off x="658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717" name="Text Box 26"/>
            <p:cNvSpPr txBox="1">
              <a:spLocks noChangeArrowheads="1"/>
            </p:cNvSpPr>
            <p:nvPr/>
          </p:nvSpPr>
          <p:spPr bwMode="auto">
            <a:xfrm>
              <a:off x="1384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8718" name="Text Box 27"/>
            <p:cNvSpPr txBox="1">
              <a:spLocks noChangeArrowheads="1"/>
            </p:cNvSpPr>
            <p:nvPr/>
          </p:nvSpPr>
          <p:spPr bwMode="auto">
            <a:xfrm>
              <a:off x="2064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719" name="Text Box 28"/>
            <p:cNvSpPr txBox="1">
              <a:spLocks noChangeArrowheads="1"/>
            </p:cNvSpPr>
            <p:nvPr/>
          </p:nvSpPr>
          <p:spPr bwMode="auto">
            <a:xfrm>
              <a:off x="3515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8720" name="Text Box 29"/>
            <p:cNvSpPr txBox="1">
              <a:spLocks noChangeArrowheads="1"/>
            </p:cNvSpPr>
            <p:nvPr/>
          </p:nvSpPr>
          <p:spPr bwMode="auto">
            <a:xfrm>
              <a:off x="2835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8721" name="Text Box 30"/>
            <p:cNvSpPr txBox="1">
              <a:spLocks noChangeArrowheads="1"/>
            </p:cNvSpPr>
            <p:nvPr/>
          </p:nvSpPr>
          <p:spPr bwMode="auto">
            <a:xfrm>
              <a:off x="4241" y="3136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95288" y="2276475"/>
            <a:ext cx="4752975" cy="366713"/>
            <a:chOff x="295" y="2547"/>
            <a:chExt cx="2994" cy="231"/>
          </a:xfrm>
        </p:grpSpPr>
        <p:sp>
          <p:nvSpPr>
            <p:cNvPr id="28712" name="Text Box 32"/>
            <p:cNvSpPr txBox="1">
              <a:spLocks noChangeArrowheads="1"/>
            </p:cNvSpPr>
            <p:nvPr/>
          </p:nvSpPr>
          <p:spPr bwMode="auto">
            <a:xfrm>
              <a:off x="2790" y="2547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BCE</a:t>
              </a:r>
            </a:p>
          </p:txBody>
        </p:sp>
        <p:sp>
          <p:nvSpPr>
            <p:cNvPr id="28713" name="Text Box 33"/>
            <p:cNvSpPr txBox="1">
              <a:spLocks noChangeArrowheads="1"/>
            </p:cNvSpPr>
            <p:nvPr/>
          </p:nvSpPr>
          <p:spPr bwMode="auto">
            <a:xfrm>
              <a:off x="295" y="2547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ABC</a:t>
              </a:r>
            </a:p>
          </p:txBody>
        </p:sp>
        <p:sp>
          <p:nvSpPr>
            <p:cNvPr id="28714" name="Text Box 34"/>
            <p:cNvSpPr txBox="1">
              <a:spLocks noChangeArrowheads="1"/>
            </p:cNvSpPr>
            <p:nvPr/>
          </p:nvSpPr>
          <p:spPr bwMode="auto">
            <a:xfrm>
              <a:off x="1066" y="2547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ABE</a:t>
              </a:r>
            </a:p>
          </p:txBody>
        </p:sp>
        <p:sp>
          <p:nvSpPr>
            <p:cNvPr id="28715" name="Text Box 35"/>
            <p:cNvSpPr txBox="1">
              <a:spLocks noChangeArrowheads="1"/>
            </p:cNvSpPr>
            <p:nvPr/>
          </p:nvSpPr>
          <p:spPr bwMode="auto">
            <a:xfrm>
              <a:off x="1882" y="2547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ACE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1042988" y="2276475"/>
            <a:ext cx="4178300" cy="366713"/>
            <a:chOff x="703" y="2547"/>
            <a:chExt cx="2632" cy="231"/>
          </a:xfrm>
        </p:grpSpPr>
        <p:sp>
          <p:nvSpPr>
            <p:cNvPr id="28708" name="Text Box 37"/>
            <p:cNvSpPr txBox="1">
              <a:spLocks noChangeArrowheads="1"/>
            </p:cNvSpPr>
            <p:nvPr/>
          </p:nvSpPr>
          <p:spPr bwMode="auto">
            <a:xfrm>
              <a:off x="703" y="254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709" name="Text Box 38"/>
            <p:cNvSpPr txBox="1">
              <a:spLocks noChangeArrowheads="1"/>
            </p:cNvSpPr>
            <p:nvPr/>
          </p:nvSpPr>
          <p:spPr bwMode="auto">
            <a:xfrm>
              <a:off x="2245" y="254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710" name="Text Box 39"/>
            <p:cNvSpPr txBox="1">
              <a:spLocks noChangeArrowheads="1"/>
            </p:cNvSpPr>
            <p:nvPr/>
          </p:nvSpPr>
          <p:spPr bwMode="auto">
            <a:xfrm>
              <a:off x="1429" y="254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711" name="Text Box 40"/>
            <p:cNvSpPr txBox="1">
              <a:spLocks noChangeArrowheads="1"/>
            </p:cNvSpPr>
            <p:nvPr/>
          </p:nvSpPr>
          <p:spPr bwMode="auto">
            <a:xfrm>
              <a:off x="3153" y="254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395288" y="1628775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ABCE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1116013" y="1628775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65579" name="Group 43"/>
          <p:cNvGraphicFramePr>
            <a:graphicFrameLocks noGrp="1"/>
          </p:cNvGraphicFramePr>
          <p:nvPr/>
        </p:nvGraphicFramePr>
        <p:xfrm>
          <a:off x="6372225" y="476250"/>
          <a:ext cx="2543175" cy="2590800"/>
        </p:xfrm>
        <a:graphic>
          <a:graphicData uri="http://schemas.openxmlformats.org/drawingml/2006/table">
            <a:tbl>
              <a:tblPr/>
              <a:tblGrid>
                <a:gridCol w="1273175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616" name="Text Box 80"/>
          <p:cNvSpPr txBox="1">
            <a:spLocks noChangeArrowheads="1"/>
          </p:cNvSpPr>
          <p:nvPr/>
        </p:nvSpPr>
        <p:spPr bwMode="auto">
          <a:xfrm>
            <a:off x="0" y="5373688"/>
            <a:ext cx="8713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Donc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>
                <a:sym typeface="Symbol" charset="2"/>
              </a:rPr>
              <a:t> = {A, B, C, E, AB, AC, AE, BC, BE, CE, ABC, ABE, ACE, BCE, ABCE }</a:t>
            </a:r>
          </a:p>
        </p:txBody>
      </p: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576263" y="5373688"/>
            <a:ext cx="6337300" cy="942975"/>
            <a:chOff x="476" y="3702"/>
            <a:chExt cx="3992" cy="594"/>
          </a:xfrm>
        </p:grpSpPr>
        <p:grpSp>
          <p:nvGrpSpPr>
            <p:cNvPr id="28704" name="Group 82"/>
            <p:cNvGrpSpPr>
              <a:grpSpLocks/>
            </p:cNvGrpSpPr>
            <p:nvPr/>
          </p:nvGrpSpPr>
          <p:grpSpPr bwMode="auto">
            <a:xfrm>
              <a:off x="476" y="3702"/>
              <a:ext cx="408" cy="454"/>
              <a:chOff x="476" y="3702"/>
              <a:chExt cx="408" cy="454"/>
            </a:xfrm>
          </p:grpSpPr>
          <p:sp>
            <p:nvSpPr>
              <p:cNvPr id="28706" name="Oval 83"/>
              <p:cNvSpPr>
                <a:spLocks noChangeArrowheads="1"/>
              </p:cNvSpPr>
              <p:nvPr/>
            </p:nvSpPr>
            <p:spPr bwMode="auto">
              <a:xfrm>
                <a:off x="476" y="3702"/>
                <a:ext cx="272" cy="227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07" name="Line 84"/>
              <p:cNvSpPr>
                <a:spLocks noChangeShapeType="1"/>
              </p:cNvSpPr>
              <p:nvPr/>
            </p:nvSpPr>
            <p:spPr bwMode="auto">
              <a:xfrm flipH="1" flipV="1">
                <a:off x="703" y="3884"/>
                <a:ext cx="181" cy="27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8705" name="Text Box 85"/>
            <p:cNvSpPr txBox="1">
              <a:spLocks noChangeArrowheads="1"/>
            </p:cNvSpPr>
            <p:nvPr/>
          </p:nvSpPr>
          <p:spPr bwMode="auto">
            <a:xfrm>
              <a:off x="884" y="4065"/>
              <a:ext cx="3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solidFill>
                    <a:schemeClr val="accent2"/>
                  </a:solidFill>
                </a:rPr>
                <a:t>Ensemble des items fréquents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9" grpId="0" animBg="1"/>
      <p:bldP spid="65577" grpId="0"/>
      <p:bldP spid="65578" grpId="0"/>
      <p:bldP spid="656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7950" y="11588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II. Extraction des règles d’associations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79388" y="765175"/>
            <a:ext cx="8785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Problématique de base</a:t>
            </a:r>
            <a:r>
              <a:rPr lang="fr-FR"/>
              <a:t> : Étant donné un ensemble de motifs fréquents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ℱ </a:t>
            </a:r>
            <a:r>
              <a:rPr lang="fr-FR"/>
              <a:t>sur une relation </a:t>
            </a:r>
            <a:r>
              <a:rPr lang="fr-FR" i="1"/>
              <a:t>r</a:t>
            </a:r>
            <a:r>
              <a:rPr lang="fr-FR"/>
              <a:t> et un seuil </a:t>
            </a:r>
            <a:r>
              <a:rPr lang="fr-FR" i="1"/>
              <a:t>minconf</a:t>
            </a:r>
            <a:r>
              <a:rPr lang="fr-FR"/>
              <a:t> </a:t>
            </a:r>
            <a:r>
              <a:rPr lang="en-US">
                <a:sym typeface="Symbol" charset="2"/>
              </a:rPr>
              <a:t></a:t>
            </a:r>
            <a:r>
              <a:rPr lang="fr-FR"/>
              <a:t> [0,1], trouver toutes les règles d'associations du type X 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/>
              <a:t> Y \ X (X </a:t>
            </a:r>
            <a:r>
              <a:rPr lang="fr-FR">
                <a:sym typeface="Symbol" charset="2"/>
              </a:rPr>
              <a:t></a:t>
            </a:r>
            <a:r>
              <a:rPr lang="fr-FR"/>
              <a:t> Y </a:t>
            </a:r>
            <a:r>
              <a:rPr lang="fr-FR">
                <a:sym typeface="Symbol" charset="2"/>
              </a:rPr>
              <a:t></a:t>
            </a:r>
            <a:r>
              <a:rPr lang="fr-FR"/>
              <a:t> </a:t>
            </a:r>
            <a:r>
              <a:rPr lang="fr-FR" b="1" i="1"/>
              <a:t>I</a:t>
            </a:r>
            <a:r>
              <a:rPr lang="fr-FR"/>
              <a:t> et Y </a:t>
            </a:r>
            <a:r>
              <a:rPr lang="en-US">
                <a:sym typeface="Symbol" charset="2"/>
              </a:rPr>
              <a:t></a:t>
            </a:r>
            <a:r>
              <a:rPr lang="fr-FR"/>
              <a:t>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ℱ</a:t>
            </a:r>
            <a:r>
              <a:rPr lang="fr-FR"/>
              <a:t>) telles que la confiance de la règle X </a:t>
            </a:r>
            <a:r>
              <a:rPr lang="fr-FR">
                <a:latin typeface="Garamond" charset="0"/>
                <a:sym typeface="Symbol" charset="2"/>
              </a:rPr>
              <a:t></a:t>
            </a:r>
            <a:r>
              <a:rPr lang="fr-FR"/>
              <a:t> Y \ X soit</a:t>
            </a:r>
          </a:p>
          <a:p>
            <a:r>
              <a:rPr lang="fr-FR"/>
              <a:t>supérieure ou égale à </a:t>
            </a:r>
            <a:r>
              <a:rPr lang="fr-FR" i="1"/>
              <a:t>minconf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79388" y="20605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2.1Confiance d’une règle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0825" y="2636838"/>
            <a:ext cx="73453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Conf(X </a:t>
            </a:r>
            <a:r>
              <a:rPr lang="fr-FR">
                <a:latin typeface="Garamond" charset="0"/>
                <a:sym typeface="Symbol" charset="2"/>
              </a:rPr>
              <a:t></a:t>
            </a:r>
            <a:r>
              <a:rPr lang="fr-FR"/>
              <a:t> Y \ X) = Freq(Y) / Freq(X)</a:t>
            </a:r>
          </a:p>
          <a:p>
            <a:pPr>
              <a:spcBef>
                <a:spcPct val="50000"/>
              </a:spcBef>
            </a:pPr>
            <a:r>
              <a:rPr lang="fr-FR"/>
              <a:t>D’un point de vu probabiliste Conf(X </a:t>
            </a:r>
            <a:r>
              <a:rPr lang="fr-FR">
                <a:latin typeface="Garamond" charset="0"/>
                <a:sym typeface="Symbol" charset="2"/>
              </a:rPr>
              <a:t></a:t>
            </a:r>
            <a:r>
              <a:rPr lang="fr-FR"/>
              <a:t> Y \ X) 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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</a:rPr>
              <a:t> Proba[Y|X]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79388" y="3573463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2.2 Algorithme d’extraction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79388" y="4365625"/>
            <a:ext cx="85693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FF0000"/>
                </a:solidFill>
              </a:rPr>
              <a:t>Idée de base</a:t>
            </a:r>
            <a:r>
              <a:rPr lang="fr-FR"/>
              <a:t> : pour chaque motif fréquent X, on construit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ℱ’ = { Y </a:t>
            </a:r>
            <a:r>
              <a:rPr lang="en-US">
                <a:sym typeface="Symbol" charset="2"/>
              </a:rPr>
              <a:t></a:t>
            </a:r>
            <a:r>
              <a:rPr lang="fr-FR"/>
              <a:t> </a:t>
            </a:r>
            <a:r>
              <a:rPr lang="fr-FR">
                <a:sym typeface="Symbol" charset="2"/>
              </a:rPr>
              <a:t>ℱ | Y</a:t>
            </a:r>
            <a:r>
              <a:rPr lang="fr-FR"/>
              <a:t> </a:t>
            </a:r>
            <a:r>
              <a:rPr lang="fr-FR">
                <a:sym typeface="Symbol" charset="2"/>
              </a:rPr>
              <a:t></a:t>
            </a:r>
            <a:r>
              <a:rPr lang="fr-FR"/>
              <a:t> X}</a:t>
            </a:r>
            <a:r>
              <a:rPr lang="fr-FR">
                <a:sym typeface="Symbol" charset="2"/>
              </a:rPr>
              <a:t> qui contient tous les sur ensembles de X. Puis pour chaque élément Y de </a:t>
            </a:r>
            <a:r>
              <a:rPr lang="fr-FR">
                <a:ea typeface="Arial" charset="0"/>
                <a:cs typeface="Arial" charset="0"/>
                <a:sym typeface="Symbol" charset="2"/>
              </a:rPr>
              <a:t>ℱ’, on calcule la confiance de la règle </a:t>
            </a:r>
            <a:r>
              <a:rPr lang="fr-FR"/>
              <a:t>X </a:t>
            </a:r>
            <a:r>
              <a:rPr lang="fr-FR">
                <a:latin typeface="Garamond" charset="0"/>
                <a:sym typeface="Symbol" charset="2"/>
              </a:rPr>
              <a:t></a:t>
            </a:r>
            <a:r>
              <a:rPr lang="fr-FR"/>
              <a:t> Y \ X. On ne retient que les règles dont la confiance est supérieure ou égale à </a:t>
            </a:r>
            <a:r>
              <a:rPr lang="fr-FR" i="1"/>
              <a:t>minconf.</a:t>
            </a:r>
          </a:p>
          <a:p>
            <a:pPr>
              <a:spcBef>
                <a:spcPct val="50000"/>
              </a:spcBef>
            </a:pPr>
            <a:r>
              <a:rPr lang="fr-FR"/>
              <a:t>Si Conf(X </a:t>
            </a:r>
            <a:r>
              <a:rPr lang="fr-FR">
                <a:latin typeface="Garamond" charset="0"/>
                <a:sym typeface="Symbol" charset="2"/>
              </a:rPr>
              <a:t></a:t>
            </a:r>
            <a:r>
              <a:rPr lang="fr-FR"/>
              <a:t> Y \ X) = 1, alors la règle est exacte, sinon elle est approximative.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569325" cy="641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Exemple avec </a:t>
            </a:r>
            <a:r>
              <a:rPr lang="fr-FR" i="1"/>
              <a:t>minconf</a:t>
            </a:r>
            <a:r>
              <a:rPr lang="fr-FR"/>
              <a:t> = 2 / 3 :</a:t>
            </a:r>
          </a:p>
          <a:p>
            <a:pPr>
              <a:spcBef>
                <a:spcPct val="50000"/>
              </a:spcBef>
            </a:pPr>
            <a:r>
              <a:rPr lang="fr-FR">
                <a:sym typeface="Symbol" charset="2"/>
              </a:rPr>
              <a:t>ℱ = {A, B, C, E, AB, AC, AE, BC, BE, CE, ABC, ABE, ACE, BCE, ABCE }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>
                <a:sym typeface="Symbol" charset="2"/>
              </a:rPr>
              <a:t> X = A, Freq(A) = 3/6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 </a:t>
            </a:r>
            <a:r>
              <a:rPr lang="fr-FR"/>
              <a:t>Donc </a:t>
            </a:r>
            <a:r>
              <a:rPr lang="fr-FR">
                <a:sym typeface="Symbol" charset="2"/>
              </a:rPr>
              <a:t>ℱ’ = {AB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, AC </a:t>
            </a:r>
            <a:r>
              <a:rPr lang="fr-FR" i="1">
                <a:sym typeface="Symbol" charset="2"/>
              </a:rPr>
              <a:t>3/6</a:t>
            </a:r>
            <a:r>
              <a:rPr lang="fr-FR">
                <a:sym typeface="Symbol" charset="2"/>
              </a:rPr>
              <a:t>, AE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, ABC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, ABE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, ACE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, ABCE </a:t>
            </a:r>
            <a:r>
              <a:rPr lang="fr-FR" i="1">
                <a:sym typeface="Symbol" charset="2"/>
              </a:rPr>
              <a:t>2/6</a:t>
            </a:r>
            <a:r>
              <a:rPr lang="fr-FR">
                <a:sym typeface="Symbol" charset="2"/>
              </a:rPr>
              <a:t>}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/>
            </a:r>
            <a:br>
              <a:rPr lang="fr-FR">
                <a:sym typeface="Symbol" charset="2"/>
              </a:rPr>
            </a:br>
            <a:endParaRPr lang="fr-FR">
              <a:sym typeface="Symbol" charset="2"/>
            </a:endParaRPr>
          </a:p>
          <a:p>
            <a:pPr>
              <a:spcBef>
                <a:spcPct val="50000"/>
              </a:spcBef>
            </a:pPr>
            <a:endParaRPr lang="fr-FR">
              <a:sym typeface="Symbol" charset="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>
                <a:sym typeface="Symbol" charset="2"/>
              </a:rPr>
              <a:t> X = B, Freq(B) = 5/6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….</a:t>
            </a:r>
          </a:p>
        </p:txBody>
      </p:sp>
      <p:graphicFrame>
        <p:nvGraphicFramePr>
          <p:cNvPr id="55354" name="Group 58"/>
          <p:cNvGraphicFramePr>
            <a:graphicFrameLocks noGrp="1"/>
          </p:cNvGraphicFramePr>
          <p:nvPr/>
        </p:nvGraphicFramePr>
        <p:xfrm>
          <a:off x="684213" y="1773238"/>
          <a:ext cx="4537075" cy="4136072"/>
        </p:xfrm>
        <a:graphic>
          <a:graphicData uri="http://schemas.openxmlformats.org/drawingml/2006/table">
            <a:tbl>
              <a:tblPr/>
              <a:tblGrid>
                <a:gridCol w="1408112"/>
                <a:gridCol w="1617663"/>
                <a:gridCol w="1511300"/>
              </a:tblGrid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Règle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Validité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BC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BE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charset="2"/>
                        </a:rPr>
                        <a:t> BCE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74650" y="333375"/>
            <a:ext cx="8374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64076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fr-FR" dirty="0"/>
              <a:t> Data mining : application d'un algorithme spécifique aux données</a:t>
            </a:r>
            <a:r>
              <a:rPr lang="fr-FR" dirty="0" smtClean="0"/>
              <a:t> prétraitées </a:t>
            </a:r>
            <a:r>
              <a:rPr lang="fr-FR" dirty="0"/>
              <a:t>et transformées.</a:t>
            </a:r>
          </a:p>
          <a:p>
            <a:pPr>
              <a:spcBef>
                <a:spcPct val="50000"/>
              </a:spcBef>
            </a:pPr>
            <a:endParaRPr lang="fr-FR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3850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5288" y="6308725"/>
            <a:ext cx="6840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/>
              <a:t> Problèmes : taille des données à traiter, taille des résultats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304800" y="1524000"/>
            <a:ext cx="8608025" cy="4193718"/>
            <a:chOff x="716282" y="1574198"/>
            <a:chExt cx="8196542" cy="5228351"/>
          </a:xfrm>
        </p:grpSpPr>
        <p:grpSp>
          <p:nvGrpSpPr>
            <p:cNvPr id="9" name="Grouper 40"/>
            <p:cNvGrpSpPr/>
            <p:nvPr/>
          </p:nvGrpSpPr>
          <p:grpSpPr>
            <a:xfrm>
              <a:off x="716282" y="1574198"/>
              <a:ext cx="8196542" cy="4742918"/>
              <a:chOff x="716282" y="1574198"/>
              <a:chExt cx="8196542" cy="4742918"/>
            </a:xfrm>
          </p:grpSpPr>
          <p:sp>
            <p:nvSpPr>
              <p:cNvPr id="11" name="Line 2672"/>
              <p:cNvSpPr>
                <a:spLocks noChangeShapeType="1"/>
              </p:cNvSpPr>
              <p:nvPr/>
            </p:nvSpPr>
            <p:spPr bwMode="auto">
              <a:xfrm>
                <a:off x="3990254" y="4588963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12" name="Group 285"/>
              <p:cNvGrpSpPr>
                <a:grpSpLocks/>
              </p:cNvGrpSpPr>
              <p:nvPr/>
            </p:nvGrpSpPr>
            <p:grpSpPr bwMode="auto">
              <a:xfrm>
                <a:off x="716282" y="1660520"/>
                <a:ext cx="651674" cy="396242"/>
                <a:chOff x="2640" y="12384"/>
                <a:chExt cx="1920" cy="1344"/>
              </a:xfrm>
            </p:grpSpPr>
            <p:sp>
              <p:nvSpPr>
                <p:cNvPr id="42" name="AutoShape 272"/>
                <p:cNvSpPr>
                  <a:spLocks noChangeArrowheads="1"/>
                </p:cNvSpPr>
                <p:nvPr/>
              </p:nvSpPr>
              <p:spPr bwMode="auto">
                <a:xfrm>
                  <a:off x="3600" y="12576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3" name="AutoShape 273"/>
                <p:cNvSpPr>
                  <a:spLocks noChangeArrowheads="1"/>
                </p:cNvSpPr>
                <p:nvPr/>
              </p:nvSpPr>
              <p:spPr bwMode="auto">
                <a:xfrm>
                  <a:off x="3984" y="1276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4" name="AutoShape 274"/>
                <p:cNvSpPr>
                  <a:spLocks noChangeArrowheads="1"/>
                </p:cNvSpPr>
                <p:nvPr/>
              </p:nvSpPr>
              <p:spPr bwMode="auto">
                <a:xfrm>
                  <a:off x="2640" y="12384"/>
                  <a:ext cx="576" cy="768"/>
                </a:xfrm>
                <a:prstGeom prst="can">
                  <a:avLst>
                    <a:gd name="adj" fmla="val 33333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5" name="AutoShape 275"/>
                <p:cNvSpPr>
                  <a:spLocks noChangeArrowheads="1"/>
                </p:cNvSpPr>
                <p:nvPr/>
              </p:nvSpPr>
              <p:spPr bwMode="auto">
                <a:xfrm>
                  <a:off x="3024" y="1276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6" name="AutoShape 276"/>
                <p:cNvSpPr>
                  <a:spLocks noChangeArrowheads="1"/>
                </p:cNvSpPr>
                <p:nvPr/>
              </p:nvSpPr>
              <p:spPr bwMode="auto">
                <a:xfrm>
                  <a:off x="2832" y="1296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7" name="AutoShape 277"/>
                <p:cNvSpPr>
                  <a:spLocks noChangeArrowheads="1"/>
                </p:cNvSpPr>
                <p:nvPr/>
              </p:nvSpPr>
              <p:spPr bwMode="auto">
                <a:xfrm>
                  <a:off x="3216" y="13152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3" name="Group 291"/>
              <p:cNvGrpSpPr>
                <a:grpSpLocks/>
              </p:cNvGrpSpPr>
              <p:nvPr/>
            </p:nvGrpSpPr>
            <p:grpSpPr bwMode="auto">
              <a:xfrm>
                <a:off x="1758951" y="2608644"/>
                <a:ext cx="325836" cy="283029"/>
                <a:chOff x="2880" y="16896"/>
                <a:chExt cx="960" cy="960"/>
              </a:xfrm>
            </p:grpSpPr>
            <p:sp>
              <p:nvSpPr>
                <p:cNvPr id="39" name="AutoShape 282"/>
                <p:cNvSpPr>
                  <a:spLocks noChangeArrowheads="1"/>
                </p:cNvSpPr>
                <p:nvPr/>
              </p:nvSpPr>
              <p:spPr bwMode="auto">
                <a:xfrm>
                  <a:off x="3072" y="16896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0" name="AutoShape 283"/>
                <p:cNvSpPr>
                  <a:spLocks noChangeArrowheads="1"/>
                </p:cNvSpPr>
                <p:nvPr/>
              </p:nvSpPr>
              <p:spPr bwMode="auto">
                <a:xfrm>
                  <a:off x="2880" y="17088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" name="AutoShape 284"/>
                <p:cNvSpPr>
                  <a:spLocks noChangeArrowheads="1"/>
                </p:cNvSpPr>
                <p:nvPr/>
              </p:nvSpPr>
              <p:spPr bwMode="auto">
                <a:xfrm>
                  <a:off x="3264" y="1728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4" name="Group 293"/>
              <p:cNvGrpSpPr>
                <a:grpSpLocks/>
              </p:cNvGrpSpPr>
              <p:nvPr/>
            </p:nvGrpSpPr>
            <p:grpSpPr bwMode="auto">
              <a:xfrm>
                <a:off x="2752758" y="3528491"/>
                <a:ext cx="325837" cy="226423"/>
                <a:chOff x="2832" y="19920"/>
                <a:chExt cx="960" cy="768"/>
              </a:xfrm>
            </p:grpSpPr>
            <p:sp>
              <p:nvSpPr>
                <p:cNvPr id="37" name="AutoShape 289"/>
                <p:cNvSpPr>
                  <a:spLocks noChangeArrowheads="1"/>
                </p:cNvSpPr>
                <p:nvPr/>
              </p:nvSpPr>
              <p:spPr bwMode="auto">
                <a:xfrm>
                  <a:off x="2832" y="19920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8" name="AutoShape 290"/>
                <p:cNvSpPr>
                  <a:spLocks noChangeArrowheads="1"/>
                </p:cNvSpPr>
                <p:nvPr/>
              </p:nvSpPr>
              <p:spPr bwMode="auto">
                <a:xfrm>
                  <a:off x="3216" y="20112"/>
                  <a:ext cx="576" cy="576"/>
                </a:xfrm>
                <a:prstGeom prst="can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5" name="AutoShape 292"/>
              <p:cNvSpPr>
                <a:spLocks noChangeArrowheads="1"/>
              </p:cNvSpPr>
              <p:nvPr/>
            </p:nvSpPr>
            <p:spPr bwMode="auto">
              <a:xfrm>
                <a:off x="3779140" y="4391728"/>
                <a:ext cx="195502" cy="169817"/>
              </a:xfrm>
              <a:prstGeom prst="can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294"/>
              <p:cNvSpPr>
                <a:spLocks noChangeShapeType="1"/>
              </p:cNvSpPr>
              <p:nvPr/>
            </p:nvSpPr>
            <p:spPr bwMode="auto">
              <a:xfrm>
                <a:off x="1139866" y="2056742"/>
                <a:ext cx="651672" cy="5519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AutoShape 322"/>
              <p:cNvSpPr>
                <a:spLocks noChangeArrowheads="1"/>
              </p:cNvSpPr>
              <p:nvPr/>
            </p:nvSpPr>
            <p:spPr bwMode="auto">
              <a:xfrm>
                <a:off x="4658897" y="5240813"/>
                <a:ext cx="228085" cy="212271"/>
              </a:xfrm>
              <a:prstGeom prst="flowChartDocumen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AutoShape 1303"/>
              <p:cNvSpPr>
                <a:spLocks noChangeArrowheads="1"/>
              </p:cNvSpPr>
              <p:nvPr/>
            </p:nvSpPr>
            <p:spPr bwMode="auto">
              <a:xfrm>
                <a:off x="5632095" y="6104051"/>
                <a:ext cx="228085" cy="212271"/>
              </a:xfrm>
              <a:prstGeom prst="flowChartDocumen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2669"/>
              <p:cNvSpPr>
                <a:spLocks noChangeShapeType="1"/>
              </p:cNvSpPr>
              <p:nvPr/>
            </p:nvSpPr>
            <p:spPr bwMode="auto">
              <a:xfrm>
                <a:off x="2101083" y="2919979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671"/>
              <p:cNvSpPr>
                <a:spLocks noChangeShapeType="1"/>
              </p:cNvSpPr>
              <p:nvPr/>
            </p:nvSpPr>
            <p:spPr bwMode="auto">
              <a:xfrm>
                <a:off x="3094883" y="3783216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2675"/>
              <p:cNvSpPr>
                <a:spLocks noChangeShapeType="1"/>
              </p:cNvSpPr>
              <p:nvPr/>
            </p:nvSpPr>
            <p:spPr bwMode="auto">
              <a:xfrm>
                <a:off x="4919566" y="5453085"/>
                <a:ext cx="684256" cy="56605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1752808" y="1574198"/>
                <a:ext cx="3352114" cy="805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</a:t>
                </a:r>
                <a:r>
                  <a:rPr lang="fr-FR" i="1" dirty="0" smtClean="0"/>
                  <a:t>brutes </a:t>
                </a:r>
                <a:r>
                  <a:rPr lang="fr-FR" dirty="0" smtClean="0"/>
                  <a:t>issues d’un SGBD</a:t>
                </a:r>
                <a:endParaRPr lang="fr-FR" dirty="0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2453357" y="2465739"/>
                <a:ext cx="3178738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</a:t>
                </a:r>
                <a:r>
                  <a:rPr lang="fr-FR" i="1" dirty="0" smtClean="0"/>
                  <a:t>brutes </a:t>
                </a:r>
                <a:r>
                  <a:rPr lang="fr-FR" dirty="0" smtClean="0"/>
                  <a:t>sélectionnées</a:t>
                </a:r>
                <a:endParaRPr lang="fr-FR" dirty="0"/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3385627" y="3409079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prétraitées</a:t>
                </a:r>
                <a:endParaRPr lang="fr-FR" dirty="0"/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4278038" y="4207062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Données transformées</a:t>
                </a:r>
                <a:endParaRPr lang="fr-FR" dirty="0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5377427" y="4871481"/>
                <a:ext cx="2651565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Connaissance </a:t>
                </a:r>
                <a:r>
                  <a:rPr lang="fr-FR" i="1" dirty="0" smtClean="0"/>
                  <a:t>brute</a:t>
                </a:r>
                <a:endParaRPr lang="fr-FR" i="1" dirty="0"/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6037192" y="5734718"/>
                <a:ext cx="2875632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Connaissance interprétable</a:t>
                </a:r>
                <a:endParaRPr lang="fr-FR" dirty="0"/>
              </a:p>
            </p:txBody>
          </p:sp>
          <p:cxnSp>
            <p:nvCxnSpPr>
              <p:cNvPr id="28" name="Connecteur droit avec flèche 27"/>
              <p:cNvCxnSpPr/>
              <p:nvPr/>
            </p:nvCxnSpPr>
            <p:spPr>
              <a:xfrm rot="5400000" flipH="1" flipV="1">
                <a:off x="933495" y="2718135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avec flèche 28"/>
              <p:cNvCxnSpPr/>
              <p:nvPr/>
            </p:nvCxnSpPr>
            <p:spPr>
              <a:xfrm rot="5400000" flipH="1" flipV="1">
                <a:off x="1883672" y="3527697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avec flèche 29"/>
              <p:cNvCxnSpPr/>
              <p:nvPr/>
            </p:nvCxnSpPr>
            <p:spPr>
              <a:xfrm rot="5400000" flipH="1" flipV="1">
                <a:off x="2950377" y="4436231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/>
              <p:cNvCxnSpPr/>
              <p:nvPr/>
            </p:nvCxnSpPr>
            <p:spPr>
              <a:xfrm rot="5400000" flipH="1" flipV="1">
                <a:off x="3842789" y="5240019"/>
                <a:ext cx="8689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/>
              <p:cNvCxnSpPr/>
              <p:nvPr/>
            </p:nvCxnSpPr>
            <p:spPr>
              <a:xfrm rot="5400000" flipH="1" flipV="1">
                <a:off x="4784396" y="5995796"/>
                <a:ext cx="641053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ZoneTexte 32"/>
              <p:cNvSpPr txBox="1"/>
              <p:nvPr/>
            </p:nvSpPr>
            <p:spPr>
              <a:xfrm>
                <a:off x="818136" y="3159159"/>
                <a:ext cx="1073670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Sélection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34" name="ZoneTexte 33"/>
              <p:cNvSpPr txBox="1"/>
              <p:nvPr/>
            </p:nvSpPr>
            <p:spPr>
              <a:xfrm>
                <a:off x="1569284" y="3957678"/>
                <a:ext cx="1477614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Prétraitement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35" name="ZoneTexte 34"/>
              <p:cNvSpPr txBox="1"/>
              <p:nvPr/>
            </p:nvSpPr>
            <p:spPr>
              <a:xfrm>
                <a:off x="2542485" y="4889878"/>
                <a:ext cx="1659503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333399"/>
                    </a:solidFill>
                  </a:rPr>
                  <a:t>Transformation</a:t>
                </a:r>
                <a:endParaRPr lang="fr-FR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3834335" y="5699540"/>
                <a:ext cx="887706" cy="460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rgbClr val="FF0000"/>
                    </a:solidFill>
                  </a:rPr>
                  <a:t>Fouille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" name="ZoneTexte 9"/>
            <p:cNvSpPr txBox="1"/>
            <p:nvPr/>
          </p:nvSpPr>
          <p:spPr>
            <a:xfrm>
              <a:off x="4324484" y="6342099"/>
              <a:ext cx="1552647" cy="460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333399"/>
                  </a:solidFill>
                </a:rPr>
                <a:t>Visualisation</a:t>
              </a:r>
              <a:endParaRPr lang="fr-FR" dirty="0">
                <a:solidFill>
                  <a:srgbClr val="3333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Banque (12%)</a:t>
            </a:r>
          </a:p>
          <a:p>
            <a:r>
              <a:rPr lang="fr-FR" dirty="0" smtClean="0"/>
              <a:t>Gestion de la relation client (12%)</a:t>
            </a:r>
          </a:p>
          <a:p>
            <a:r>
              <a:rPr lang="fr-FR" dirty="0" smtClean="0"/>
              <a:t>Marketing direct (8%)</a:t>
            </a:r>
          </a:p>
          <a:p>
            <a:r>
              <a:rPr lang="fr-FR" dirty="0" smtClean="0"/>
              <a:t>Détection de fraude (7%)</a:t>
            </a:r>
          </a:p>
          <a:p>
            <a:r>
              <a:rPr lang="fr-FR" dirty="0" smtClean="0"/>
              <a:t>Assurance (6%)</a:t>
            </a:r>
          </a:p>
          <a:p>
            <a:r>
              <a:rPr lang="fr-FR" dirty="0" smtClean="0"/>
              <a:t>Distribution (6%)</a:t>
            </a:r>
          </a:p>
          <a:p>
            <a:r>
              <a:rPr lang="fr-FR" dirty="0" smtClean="0"/>
              <a:t>Télécommunication (5%)</a:t>
            </a:r>
          </a:p>
          <a:p>
            <a:r>
              <a:rPr lang="fr-FR" dirty="0" smtClean="0"/>
              <a:t>Etudes scientifiques (4%)</a:t>
            </a:r>
          </a:p>
          <a:p>
            <a:r>
              <a:rPr lang="fr-FR" dirty="0" smtClean="0"/>
              <a:t>Santé (4%)</a:t>
            </a:r>
          </a:p>
          <a:p>
            <a:r>
              <a:rPr lang="fr-FR" dirty="0" smtClean="0"/>
              <a:t>Divers (36%)</a:t>
            </a:r>
            <a:endParaRPr lang="fr-FR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71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</a:rPr>
              <a:t>II. Du data mining pour qui ?</a:t>
            </a:r>
            <a:endParaRPr lang="fr-FR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Banque </a:t>
            </a:r>
          </a:p>
          <a:p>
            <a:pPr lvl="1"/>
            <a:r>
              <a:rPr lang="fr-FR" dirty="0" smtClean="0"/>
              <a:t>Motivation : concurrence, rentabilité, productivité</a:t>
            </a:r>
          </a:p>
          <a:p>
            <a:pPr lvl="1"/>
            <a:r>
              <a:rPr lang="fr-FR" dirty="0" smtClean="0"/>
              <a:t>Problème : </a:t>
            </a:r>
            <a:r>
              <a:rPr lang="fr-FR" dirty="0" err="1" smtClean="0"/>
              <a:t>scoring</a:t>
            </a:r>
            <a:r>
              <a:rPr lang="fr-FR" dirty="0" smtClean="0"/>
              <a:t> de risque, classification, association de produits</a:t>
            </a:r>
          </a:p>
          <a:p>
            <a:pPr lvl="1"/>
            <a:r>
              <a:rPr lang="fr-FR" dirty="0" smtClean="0"/>
              <a:t>Solution : Analyse discriminante, régression logistique</a:t>
            </a:r>
          </a:p>
          <a:p>
            <a:r>
              <a:rPr lang="fr-FR" dirty="0" smtClean="0"/>
              <a:t>Grande distribution</a:t>
            </a:r>
          </a:p>
          <a:p>
            <a:pPr lvl="1"/>
            <a:r>
              <a:rPr lang="fr-FR" dirty="0" smtClean="0"/>
              <a:t>Motivation : connaissance (carte de fidélité / paiement), fidélisation (caisse réservée, promotion exclusive) du client</a:t>
            </a:r>
          </a:p>
          <a:p>
            <a:pPr lvl="1"/>
            <a:r>
              <a:rPr lang="fr-FR" dirty="0" smtClean="0"/>
              <a:t>Problème : détection des associations de produits via ticket de caisse, analyse croisée avec les cartes de fidélité, constitution de « </a:t>
            </a:r>
            <a:r>
              <a:rPr lang="fr-FR" i="1" dirty="0" smtClean="0"/>
              <a:t>clusters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Assurance de biens et de personnes</a:t>
            </a:r>
          </a:p>
          <a:p>
            <a:pPr lvl="1"/>
            <a:r>
              <a:rPr lang="fr-FR" dirty="0" smtClean="0"/>
              <a:t>Motivation : études des ventes croisées, de montées en gamme, adaptation de la tarification / risques. Développement de la concurrence (banques). </a:t>
            </a:r>
          </a:p>
          <a:p>
            <a:pPr lvl="1"/>
            <a:r>
              <a:rPr lang="fr-FR" dirty="0" smtClean="0"/>
              <a:t>Problème : Besoin de fidéliser le client.</a:t>
            </a:r>
          </a:p>
          <a:p>
            <a:r>
              <a:rPr lang="fr-FR" dirty="0" smtClean="0"/>
              <a:t>Téléphonie</a:t>
            </a:r>
          </a:p>
          <a:p>
            <a:pPr lvl="1"/>
            <a:r>
              <a:rPr lang="fr-FR" dirty="0" smtClean="0"/>
              <a:t>Motivation : saturation du marché</a:t>
            </a:r>
          </a:p>
          <a:p>
            <a:pPr lvl="1"/>
            <a:r>
              <a:rPr lang="fr-FR" dirty="0" smtClean="0"/>
              <a:t>Problème : Analyse des lettres de réclamation, départ pour la concurrence, coût d’un nouveau client / rentabilité</a:t>
            </a:r>
          </a:p>
          <a:p>
            <a:pPr lvl="1"/>
            <a:r>
              <a:rPr lang="fr-FR" dirty="0" smtClean="0"/>
              <a:t>Solution :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minig</a:t>
            </a:r>
            <a:r>
              <a:rPr lang="fr-FR" dirty="0" smtClean="0"/>
              <a:t>, </a:t>
            </a:r>
            <a:r>
              <a:rPr lang="fr-FR" dirty="0" err="1" smtClean="0"/>
              <a:t>scoring</a:t>
            </a:r>
            <a:r>
              <a:rPr lang="fr-FR" dirty="0" smtClean="0"/>
              <a:t> de </a:t>
            </a:r>
            <a:r>
              <a:rPr lang="fr-FR" dirty="0" err="1" smtClean="0"/>
              <a:t>churn</a:t>
            </a:r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71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</a:rPr>
              <a:t>III. Du data mining pour faire quoi?</a:t>
            </a:r>
            <a:endParaRPr lang="fr-FR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Secteur médical</a:t>
            </a:r>
          </a:p>
          <a:p>
            <a:pPr lvl="1"/>
            <a:r>
              <a:rPr lang="fr-FR" dirty="0" smtClean="0"/>
              <a:t>Applications descriptives : </a:t>
            </a:r>
          </a:p>
          <a:p>
            <a:pPr lvl="2"/>
            <a:r>
              <a:rPr lang="fr-FR" dirty="0" smtClean="0"/>
              <a:t>détermination de groupes pour une thérapie (expérimentale), </a:t>
            </a:r>
          </a:p>
          <a:p>
            <a:pPr lvl="2"/>
            <a:r>
              <a:rPr lang="fr-FR" dirty="0" smtClean="0"/>
              <a:t>association de médicament pour détecter anomalie de prescription</a:t>
            </a:r>
          </a:p>
          <a:p>
            <a:pPr lvl="1"/>
            <a:r>
              <a:rPr lang="fr-FR" dirty="0" smtClean="0"/>
              <a:t>Applications prédictives :</a:t>
            </a:r>
          </a:p>
          <a:p>
            <a:pPr lvl="2"/>
            <a:r>
              <a:rPr lang="fr-FR" dirty="0" smtClean="0"/>
              <a:t>Recherche de facteur de survie / décès lors de pathologie (infarctus, cancer, …)</a:t>
            </a:r>
          </a:p>
          <a:p>
            <a:pPr lvl="2"/>
            <a:r>
              <a:rPr lang="fr-FR" dirty="0" smtClean="0"/>
              <a:t>Recherche du temps qu’il reste à vivre lors qu’on est atteint d’une pathologie</a:t>
            </a:r>
          </a:p>
          <a:p>
            <a:pPr lvl="2"/>
            <a:r>
              <a:rPr lang="fr-FR" dirty="0" smtClean="0"/>
              <a:t>Déceler une échographie anormale, une tumeur (image mining) – aide au médecin</a:t>
            </a:r>
          </a:p>
          <a:p>
            <a:pPr lvl="2"/>
            <a:r>
              <a:rPr lang="fr-FR" dirty="0" smtClean="0"/>
              <a:t>Décryptage du génome – incidence de certaines gênes sur certaines pathologies (border line quand même d’un point de vue éthique)</a:t>
            </a:r>
          </a:p>
          <a:p>
            <a:pPr lvl="2"/>
            <a:r>
              <a:rPr lang="fr-FR" dirty="0" smtClean="0"/>
              <a:t>Prédire les effets de tel ou tel produit sur l’humain afin de limiter les tests sur les animaux</a:t>
            </a:r>
          </a:p>
          <a:p>
            <a:r>
              <a:rPr lang="fr-FR" dirty="0" smtClean="0"/>
              <a:t>…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71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</a:rPr>
              <a:t>III. Du data mining pour faire quoi?</a:t>
            </a:r>
            <a:endParaRPr lang="fr-FR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4" y="404813"/>
            <a:ext cx="8664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 smtClean="0">
                <a:solidFill>
                  <a:schemeClr val="accent2"/>
                </a:solidFill>
              </a:rPr>
              <a:t>IV Pour ce cours ?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82015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dirty="0" smtClean="0"/>
              <a:t>Nous allons considérer deux types de BD :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 smtClean="0"/>
              <a:t>Base de données binaires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Motifs fréquents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Règles d’associations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Base pour les règles d’associations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Motifs émergents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Classification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fr-FR" dirty="0" smtClean="0"/>
              <a:t>Base </a:t>
            </a:r>
            <a:r>
              <a:rPr lang="fr-FR" dirty="0"/>
              <a:t>de données relationnelles (</a:t>
            </a:r>
            <a:r>
              <a:rPr lang="fr-FR" i="1" dirty="0" err="1"/>
              <a:t>e.g</a:t>
            </a:r>
            <a:r>
              <a:rPr lang="fr-FR" i="1" dirty="0"/>
              <a:t>.</a:t>
            </a:r>
            <a:r>
              <a:rPr lang="fr-FR" dirty="0"/>
              <a:t> sous DB2) </a:t>
            </a:r>
            <a:r>
              <a:rPr lang="fr-FR" dirty="0" smtClean="0"/>
              <a:t>: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Extraction </a:t>
            </a:r>
            <a:r>
              <a:rPr lang="fr-FR" dirty="0"/>
              <a:t>des dépendances </a:t>
            </a:r>
            <a:r>
              <a:rPr lang="fr-FR" dirty="0" smtClean="0"/>
              <a:t>fonctionnelles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Mise </a:t>
            </a:r>
            <a:r>
              <a:rPr lang="fr-FR" dirty="0"/>
              <a:t>sous forme canonique d’un ensemble de </a:t>
            </a:r>
            <a:r>
              <a:rPr lang="fr-FR" dirty="0" err="1" smtClean="0"/>
              <a:t>DFs</a:t>
            </a:r>
            <a:endParaRPr lang="fr-FR" dirty="0"/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Test </a:t>
            </a:r>
            <a:r>
              <a:rPr lang="fr-FR" dirty="0"/>
              <a:t>de formes normales (BCNF, 3NF, …</a:t>
            </a:r>
            <a:r>
              <a:rPr lang="fr-FR" dirty="0" smtClean="0"/>
              <a:t>)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Relation d’Armstrong</a:t>
            </a:r>
          </a:p>
          <a:p>
            <a:pPr marL="800100" lvl="1" indent="-342900">
              <a:spcBef>
                <a:spcPct val="50000"/>
              </a:spcBef>
              <a:buFont typeface="Arial"/>
              <a:buChar char="•"/>
            </a:pPr>
            <a:r>
              <a:rPr lang="fr-FR" dirty="0" smtClean="0"/>
              <a:t>Clés </a:t>
            </a:r>
            <a:r>
              <a:rPr lang="fr-FR" dirty="0"/>
              <a:t>minimales d’une </a:t>
            </a:r>
            <a:r>
              <a:rPr lang="fr-FR" dirty="0" smtClean="0"/>
              <a:t>relation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743200" y="3810000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FF3300"/>
                </a:solidFill>
              </a:rPr>
              <a:t>(nécessite la connaissance d’un attribut</a:t>
            </a:r>
            <a:r>
              <a:rPr lang="fr-FR" dirty="0" smtClean="0">
                <a:solidFill>
                  <a:srgbClr val="FF3300"/>
                </a:solidFill>
              </a:rPr>
              <a:t> Cible)</a:t>
            </a:r>
            <a:endParaRPr lang="fr-FR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6000" b="1">
                <a:solidFill>
                  <a:schemeClr val="accent2"/>
                </a:solidFill>
              </a:rPr>
              <a:t>Chap. 1 Rappels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</TotalTime>
  <Words>1790</Words>
  <Application>Microsoft Macintosh PowerPoint</Application>
  <PresentationFormat>Présentation à l'écran (4:3)</PresentationFormat>
  <Paragraphs>360</Paragraphs>
  <Slides>32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Modèle par défaut</vt:lpstr>
      <vt:lpstr>Data Mining (fouille de données)</vt:lpstr>
      <vt:lpstr>Chap. 0 Introduction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Chap. 1 Rappels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Chap. 2 Fouille de bases de données binaires</vt:lpstr>
      <vt:lpstr>Présentation PowerPoint</vt:lpstr>
      <vt:lpstr>Présentation PowerPoint</vt:lpstr>
      <vt:lpstr>Ce dont on dispose</vt:lpstr>
      <vt:lpstr>Taille d’une BD</vt:lpstr>
      <vt:lpstr>Autre problème</vt:lpstr>
      <vt:lpstr>Présentation PowerPoint</vt:lpstr>
      <vt:lpstr>1° idée de résolution</vt:lpstr>
      <vt:lpstr>2° idée de résolution</vt:lpstr>
      <vt:lpstr>3° idée de résolution</vt:lpstr>
      <vt:lpstr>A quoi ça sert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Alain Casali</cp:lastModifiedBy>
  <cp:revision>25</cp:revision>
  <dcterms:created xsi:type="dcterms:W3CDTF">2010-10-25T07:08:48Z</dcterms:created>
  <dcterms:modified xsi:type="dcterms:W3CDTF">2012-11-15T11:35:45Z</dcterms:modified>
</cp:coreProperties>
</file>