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1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5" r:id="rId9"/>
    <p:sldId id="264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7" r:id="rId28"/>
    <p:sldId id="286" r:id="rId29"/>
    <p:sldId id="288" r:id="rId3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23E11F-72DD-434E-9555-A440897434B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867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F8FCAD-E01E-BD47-A307-B4CEA3BC75BE}" type="slidenum">
              <a:rPr lang="fr-FR"/>
              <a:pPr/>
              <a:t>11</a:t>
            </a:fld>
            <a:endParaRPr lang="fr-F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4120D-574E-3F4E-B0AC-8C3000285D2E}" type="slidenum">
              <a:rPr lang="fr-FR"/>
              <a:pPr/>
              <a:t>18</a:t>
            </a:fld>
            <a:endParaRPr lang="fr-FR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8A25B-3141-6946-BEFC-FC911239BA54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E4AC3-13EA-4849-B17E-6C43201FE38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57181-94FF-E941-9055-1DED27F8CA05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B43F40-6A08-5C40-B48C-5A7D53A9544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4A98D-9258-1040-BCAC-48F982CB5084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4ECB3-4BD6-284D-9618-0AFBA1E3936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4CFA4-3159-7644-BCA1-2EF04C1663C3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7BA25-5197-654D-8E74-76FE481E0150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1F56D8-F961-5D44-83F1-4745CB7ABC2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C02D0-0145-DF42-A9AE-D56EA9BF1EB5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21861-C573-1D43-AFFB-F9C9C861A18A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0B271B-CCC6-424B-87C8-AD8214A2EBE2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4F21D0-42C2-E148-A777-8A38A9FB5AA6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4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kdnuggets.com/datasets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507413" cy="892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400"/>
              <a:t>Contrainte est une contrainte anti-monotone selon l’inclusion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400"/>
              <a:t>	  si X </a:t>
            </a:r>
            <a:r>
              <a:rPr lang="fr-FR" sz="2400">
                <a:sym typeface="Symbol" charset="2"/>
              </a:rPr>
              <a:t> Y et si Y est fréquent alors X est fréquent</a:t>
            </a:r>
          </a:p>
        </p:txBody>
      </p:sp>
      <p:sp>
        <p:nvSpPr>
          <p:cNvPr id="2051" name="Text Box 38"/>
          <p:cNvSpPr txBox="1">
            <a:spLocks noChangeArrowheads="1"/>
          </p:cNvSpPr>
          <p:nvPr/>
        </p:nvSpPr>
        <p:spPr bwMode="auto">
          <a:xfrm>
            <a:off x="179388" y="549275"/>
            <a:ext cx="83518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  <a:latin typeface="Garamond" charset="0"/>
              </a:rPr>
              <a:t>I Apriori, pourquoi ça marche ?</a:t>
            </a:r>
          </a:p>
        </p:txBody>
      </p:sp>
      <p:sp>
        <p:nvSpPr>
          <p:cNvPr id="2052" name="AutoShape 40"/>
          <p:cNvSpPr>
            <a:spLocks noChangeArrowheads="1"/>
          </p:cNvSpPr>
          <p:nvPr/>
        </p:nvSpPr>
        <p:spPr bwMode="auto">
          <a:xfrm>
            <a:off x="0" y="2060575"/>
            <a:ext cx="971550" cy="287338"/>
          </a:xfrm>
          <a:prstGeom prst="rightArrow">
            <a:avLst>
              <a:gd name="adj1" fmla="val 50000"/>
              <a:gd name="adj2" fmla="val 845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468313" y="2924175"/>
            <a:ext cx="7704137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Garamond" charset="0"/>
              </a:rPr>
              <a:t>Algorithme AprioriGen</a:t>
            </a:r>
            <a:br>
              <a:rPr lang="fr-FR">
                <a:latin typeface="Garamond" charset="0"/>
              </a:rPr>
            </a:br>
            <a:r>
              <a:rPr lang="fr-FR">
                <a:latin typeface="Garamond" charset="0"/>
              </a:rPr>
              <a:t>Cand := </a:t>
            </a:r>
            <a:r>
              <a:rPr lang="el-GR">
                <a:latin typeface="Garamond" charset="0"/>
              </a:rPr>
              <a:t>Φ</a:t>
            </a:r>
            <a:r>
              <a:rPr lang="fr-FR">
                <a:latin typeface="Garamond" charset="0"/>
              </a:rPr>
              <a:t/>
            </a:r>
            <a:br>
              <a:rPr lang="fr-FR">
                <a:latin typeface="Garamond" charset="0"/>
              </a:rPr>
            </a:br>
            <a:r>
              <a:rPr lang="fr-FR">
                <a:latin typeface="Garamond" charset="0"/>
              </a:rPr>
              <a:t>Pour chaque X </a:t>
            </a:r>
            <a:r>
              <a:rPr lang="en-US">
                <a:latin typeface="Garamond" charset="0"/>
                <a:sym typeface="Symbol" charset="2"/>
              </a:rPr>
              <a:t>L</a:t>
            </a:r>
            <a:r>
              <a:rPr lang="en-US" baseline="-25000">
                <a:latin typeface="Garamond" charset="0"/>
                <a:sym typeface="Symbol" charset="2"/>
              </a:rPr>
              <a:t>i</a:t>
            </a:r>
            <a:r>
              <a:rPr lang="en-US">
                <a:latin typeface="Garamond" charset="0"/>
                <a:sym typeface="Symbol" charset="2"/>
              </a:rPr>
              <a:t/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Pour chaque </a:t>
            </a:r>
            <a:r>
              <a:rPr lang="fr-FR">
                <a:latin typeface="Garamond" charset="0"/>
              </a:rPr>
              <a:t>Y </a:t>
            </a:r>
            <a:r>
              <a:rPr lang="en-US">
                <a:latin typeface="Garamond" charset="0"/>
                <a:sym typeface="Symbol" charset="2"/>
              </a:rPr>
              <a:t>Li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	Si X </a:t>
            </a:r>
            <a:r>
              <a:rPr lang="fr-FR">
                <a:latin typeface="Garamond" charset="0"/>
                <a:sym typeface="Symbol" charset="2"/>
              </a:rPr>
              <a:t>⊍</a:t>
            </a:r>
            <a:r>
              <a:rPr lang="en-US">
                <a:latin typeface="Garamond" charset="0"/>
                <a:sym typeface="Symbol" charset="2"/>
              </a:rPr>
              <a:t> Y </a:t>
            </a:r>
            <a:r>
              <a:rPr lang="fr-FR">
                <a:latin typeface="Garamond" charset="0"/>
                <a:sym typeface="Symbol" charset="2"/>
              </a:rPr>
              <a:t>≠ </a:t>
            </a:r>
            <a:r>
              <a:rPr lang="el-GR">
                <a:latin typeface="Garamond" charset="0"/>
              </a:rPr>
              <a:t>Φ</a:t>
            </a:r>
            <a:r>
              <a:rPr lang="en-US">
                <a:latin typeface="Garamond" charset="0"/>
                <a:sym typeface="Symbol" charset="2"/>
              </a:rPr>
              <a:t> alors Cand := Cand </a:t>
            </a:r>
            <a:r>
              <a:rPr lang="fr-FR">
                <a:latin typeface="Garamond" charset="0"/>
                <a:sym typeface="Symbol" charset="2"/>
              </a:rPr>
              <a:t> (</a:t>
            </a:r>
            <a:r>
              <a:rPr lang="en-US">
                <a:latin typeface="Garamond" charset="0"/>
                <a:sym typeface="Symbol" charset="2"/>
              </a:rPr>
              <a:t>X </a:t>
            </a:r>
            <a:r>
              <a:rPr lang="fr-FR">
                <a:latin typeface="Garamond" charset="0"/>
                <a:sym typeface="Symbol" charset="2"/>
              </a:rPr>
              <a:t>⊍</a:t>
            </a:r>
            <a:r>
              <a:rPr lang="en-US">
                <a:latin typeface="Garamond" charset="0"/>
                <a:sym typeface="Symbol" charset="2"/>
              </a:rPr>
              <a:t> Y)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Fin Pour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Fin Pour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Pour chaque </a:t>
            </a:r>
            <a:r>
              <a:rPr lang="fr-FR">
                <a:latin typeface="Garamond" charset="0"/>
              </a:rPr>
              <a:t>X </a:t>
            </a:r>
            <a:r>
              <a:rPr lang="en-US">
                <a:latin typeface="Garamond" charset="0"/>
                <a:sym typeface="Symbol" charset="2"/>
              </a:rPr>
              <a:t>Cand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Pour chaque x X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	Si X\x </a:t>
            </a:r>
            <a:r>
              <a:rPr lang="fr-FR">
                <a:latin typeface="Garamond" charset="0"/>
                <a:sym typeface="Symbol" charset="2"/>
              </a:rPr>
              <a:t></a:t>
            </a:r>
            <a:r>
              <a:rPr lang="en-US">
                <a:latin typeface="Garamond" charset="0"/>
                <a:sym typeface="Symbol" charset="2"/>
              </a:rPr>
              <a:t> Cand alors Cand := Cand \ X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Fin Pour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Fin Pour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Retourner Cand</a:t>
            </a:r>
            <a:endParaRPr lang="fr-FR">
              <a:latin typeface="Garamond" charset="0"/>
              <a:sym typeface="Symbol" charset="2"/>
            </a:endParaRP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6688" y="3429000"/>
            <a:ext cx="2232025" cy="1439863"/>
            <a:chOff x="4105" y="2160"/>
            <a:chExt cx="1406" cy="907"/>
          </a:xfrm>
        </p:grpSpPr>
        <p:sp>
          <p:nvSpPr>
            <p:cNvPr id="2061" name="AutoShape 43"/>
            <p:cNvSpPr>
              <a:spLocks/>
            </p:cNvSpPr>
            <p:nvPr/>
          </p:nvSpPr>
          <p:spPr bwMode="auto">
            <a:xfrm>
              <a:off x="4105" y="2160"/>
              <a:ext cx="317" cy="907"/>
            </a:xfrm>
            <a:prstGeom prst="rightBrace">
              <a:avLst>
                <a:gd name="adj1" fmla="val 2384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62" name="Text Box 45"/>
            <p:cNvSpPr txBox="1">
              <a:spLocks noChangeArrowheads="1"/>
            </p:cNvSpPr>
            <p:nvPr/>
          </p:nvSpPr>
          <p:spPr bwMode="auto">
            <a:xfrm>
              <a:off x="4558" y="2341"/>
              <a:ext cx="953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latin typeface="Garamond" charset="0"/>
                </a:rPr>
                <a:t>Génération des candidats de niveau i+1 </a:t>
              </a: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6516688" y="4941888"/>
            <a:ext cx="2627312" cy="1439862"/>
            <a:chOff x="4105" y="3113"/>
            <a:chExt cx="1655" cy="907"/>
          </a:xfrm>
        </p:grpSpPr>
        <p:sp>
          <p:nvSpPr>
            <p:cNvPr id="2059" name="AutoShape 44"/>
            <p:cNvSpPr>
              <a:spLocks/>
            </p:cNvSpPr>
            <p:nvPr/>
          </p:nvSpPr>
          <p:spPr bwMode="auto">
            <a:xfrm>
              <a:off x="4105" y="3113"/>
              <a:ext cx="317" cy="907"/>
            </a:xfrm>
            <a:prstGeom prst="rightBrace">
              <a:avLst>
                <a:gd name="adj1" fmla="val 2384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60" name="Text Box 46"/>
            <p:cNvSpPr txBox="1">
              <a:spLocks noChangeArrowheads="1"/>
            </p:cNvSpPr>
            <p:nvPr/>
          </p:nvSpPr>
          <p:spPr bwMode="auto">
            <a:xfrm>
              <a:off x="4604" y="3294"/>
              <a:ext cx="115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latin typeface="Garamond" charset="0"/>
                </a:rPr>
                <a:t>Satisfiabilité de la contrainte anti-monotone</a:t>
              </a:r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0" y="2349500"/>
            <a:ext cx="8791575" cy="420688"/>
            <a:chOff x="0" y="1480"/>
            <a:chExt cx="5538" cy="265"/>
          </a:xfrm>
        </p:grpSpPr>
        <p:sp>
          <p:nvSpPr>
            <p:cNvPr id="2057" name="AutoShape 41"/>
            <p:cNvSpPr>
              <a:spLocks noChangeArrowheads="1"/>
            </p:cNvSpPr>
            <p:nvPr/>
          </p:nvSpPr>
          <p:spPr bwMode="auto">
            <a:xfrm>
              <a:off x="0" y="1570"/>
              <a:ext cx="612" cy="136"/>
            </a:xfrm>
            <a:prstGeom prst="leftRightArrow">
              <a:avLst>
                <a:gd name="adj1" fmla="val 50000"/>
                <a:gd name="adj2" fmla="val 9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1" name="Text Box 49"/>
            <p:cNvSpPr txBox="1">
              <a:spLocks noChangeArrowheads="1"/>
            </p:cNvSpPr>
            <p:nvPr/>
          </p:nvSpPr>
          <p:spPr bwMode="auto">
            <a:xfrm>
              <a:off x="612" y="1480"/>
              <a:ext cx="492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charset="2"/>
                <a:buNone/>
              </a:pPr>
              <a:r>
                <a:rPr lang="fr-FR" sz="24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si X </a:t>
              </a:r>
              <a:r>
                <a:rPr lang="fr-FR" sz="2400">
                  <a:sym typeface="Symbol" charset="2"/>
                </a:rPr>
                <a:t> Y et si X est non fréquent alors Y est non fréquent</a:t>
              </a:r>
              <a:endParaRPr lang="fr-FR" sz="240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424863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2400"/>
              <a:t>On doit ajouter la bordure positive pour tester si le motif dont on cherche la fréquence est fréquent, ou pas. </a:t>
            </a:r>
          </a:p>
          <a:p>
            <a:pPr algn="just"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Théorème :</a:t>
            </a:r>
            <a:r>
              <a:rPr lang="fr-FR" sz="2400"/>
              <a:t> l’ensemble des clés fréquentes augmenté de la bordure positive est une couverture pour les motifs fréquents.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07950" y="115888"/>
            <a:ext cx="83518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II Approche Pascal	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07950" y="6921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But de l’approche</a:t>
            </a:r>
            <a:endParaRPr lang="fr-FR" sz="2400" i="1">
              <a:solidFill>
                <a:schemeClr val="hlink"/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1268413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fr-FR" sz="2400" dirty="0"/>
              <a:t>Profiter du calcul des clés pour calculer l’ensemble des motifs fréquents</a:t>
            </a:r>
          </a:p>
          <a:p>
            <a:pPr marL="342900" indent="-342900">
              <a:spcBef>
                <a:spcPct val="50000"/>
              </a:spcBef>
            </a:pPr>
            <a:r>
              <a:rPr lang="fr-FR" sz="2400" dirty="0"/>
              <a:t>En </a:t>
            </a:r>
            <a:r>
              <a:rPr lang="fr-FR" sz="2400" dirty="0" smtClean="0"/>
              <a:t>pratique, les derniers balayages </a:t>
            </a:r>
            <a:r>
              <a:rPr lang="fr-FR" sz="2400" dirty="0"/>
              <a:t>de la relation </a:t>
            </a:r>
            <a:r>
              <a:rPr lang="fr-FR" sz="2400" dirty="0" smtClean="0"/>
              <a:t>so</a:t>
            </a:r>
            <a:r>
              <a:rPr lang="fr-FR" sz="2400" dirty="0" smtClean="0"/>
              <a:t>nt</a:t>
            </a:r>
            <a:r>
              <a:rPr lang="fr-FR" sz="2400" dirty="0" smtClean="0"/>
              <a:t> coûteux </a:t>
            </a:r>
            <a:endParaRPr lang="fr-FR" sz="2400" dirty="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50825" y="2852738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Principe de base</a:t>
            </a:r>
            <a:endParaRPr lang="fr-FR" sz="2400" i="1">
              <a:solidFill>
                <a:schemeClr val="hlink"/>
              </a:solidFill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79388" y="3573463"/>
            <a:ext cx="86407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/>
              <a:t>On regroupe au sein d’un même ensemble, tous les motifs Y qui apparaissent dans les mêmes transaction que X. On parle alors des classes d’équivalence de X, noté [X].</a:t>
            </a:r>
          </a:p>
        </p:txBody>
      </p:sp>
      <p:sp>
        <p:nvSpPr>
          <p:cNvPr id="12295" name="AutoShape 42"/>
          <p:cNvSpPr>
            <a:spLocks noChangeArrowheads="1"/>
          </p:cNvSpPr>
          <p:nvPr/>
        </p:nvSpPr>
        <p:spPr bwMode="auto">
          <a:xfrm>
            <a:off x="468313" y="4868863"/>
            <a:ext cx="1079500" cy="360362"/>
          </a:xfrm>
          <a:prstGeom prst="rightArrow">
            <a:avLst>
              <a:gd name="adj1" fmla="val 50000"/>
              <a:gd name="adj2" fmla="val 748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296" name="Text Box 43"/>
          <p:cNvSpPr txBox="1">
            <a:spLocks noChangeArrowheads="1"/>
          </p:cNvSpPr>
          <p:nvPr/>
        </p:nvSpPr>
        <p:spPr bwMode="auto">
          <a:xfrm>
            <a:off x="1763713" y="4797425"/>
            <a:ext cx="68405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/>
              <a:t>On va utiliser la fonction </a:t>
            </a:r>
            <a:r>
              <a:rPr lang="fr-FR" sz="2400" i="1"/>
              <a:t>f </a:t>
            </a:r>
            <a:r>
              <a:rPr lang="fr-FR" sz="2400"/>
              <a:t>introduite lors du calcul de la fréquence</a:t>
            </a:r>
          </a:p>
        </p:txBody>
      </p:sp>
      <p:sp>
        <p:nvSpPr>
          <p:cNvPr id="12297" name="Text Box 44"/>
          <p:cNvSpPr txBox="1">
            <a:spLocks noChangeArrowheads="1"/>
          </p:cNvSpPr>
          <p:nvPr/>
        </p:nvSpPr>
        <p:spPr bwMode="auto">
          <a:xfrm>
            <a:off x="1692275" y="5661025"/>
            <a:ext cx="6983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/>
              <a:t>Ex : 	[A] =  {A, AC} = [AC]</a:t>
            </a:r>
            <a:br>
              <a:rPr lang="fr-FR" sz="2400"/>
            </a:br>
            <a:r>
              <a:rPr lang="fr-FR" sz="2400"/>
              <a:t>	[AB] = {AB, ABC, ABE, ABCE, AE, ACE}</a:t>
            </a:r>
            <a:br>
              <a:rPr lang="fr-FR" sz="2400"/>
            </a:br>
            <a:r>
              <a:rPr lang="fr-FR" sz="2400"/>
              <a:t>	…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288925" y="549275"/>
            <a:ext cx="6265863" cy="4040188"/>
            <a:chOff x="295" y="1071"/>
            <a:chExt cx="3947" cy="2545"/>
          </a:xfrm>
        </p:grpSpPr>
        <p:sp>
          <p:nvSpPr>
            <p:cNvPr id="13353" name="Text Box 3"/>
            <p:cNvSpPr txBox="1">
              <a:spLocks noChangeArrowheads="1"/>
            </p:cNvSpPr>
            <p:nvPr/>
          </p:nvSpPr>
          <p:spPr bwMode="auto">
            <a:xfrm>
              <a:off x="2336" y="3385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/>
                <a:t>Φ</a:t>
              </a:r>
              <a:endParaRPr lang="fr-FR"/>
            </a:p>
          </p:txBody>
        </p:sp>
        <p:sp>
          <p:nvSpPr>
            <p:cNvPr id="13354" name="Text Box 4"/>
            <p:cNvSpPr txBox="1">
              <a:spLocks noChangeArrowheads="1"/>
            </p:cNvSpPr>
            <p:nvPr/>
          </p:nvSpPr>
          <p:spPr bwMode="auto">
            <a:xfrm>
              <a:off x="794" y="2749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</a:t>
              </a:r>
            </a:p>
          </p:txBody>
        </p:sp>
        <p:sp>
          <p:nvSpPr>
            <p:cNvPr id="13355" name="Text Box 5"/>
            <p:cNvSpPr txBox="1">
              <a:spLocks noChangeArrowheads="1"/>
            </p:cNvSpPr>
            <p:nvPr/>
          </p:nvSpPr>
          <p:spPr bwMode="auto">
            <a:xfrm>
              <a:off x="2562" y="275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</a:t>
              </a:r>
            </a:p>
          </p:txBody>
        </p:sp>
        <p:sp>
          <p:nvSpPr>
            <p:cNvPr id="13356" name="Text Box 6"/>
            <p:cNvSpPr txBox="1">
              <a:spLocks noChangeArrowheads="1"/>
            </p:cNvSpPr>
            <p:nvPr/>
          </p:nvSpPr>
          <p:spPr bwMode="auto">
            <a:xfrm>
              <a:off x="1655" y="275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</a:t>
              </a:r>
            </a:p>
          </p:txBody>
        </p:sp>
        <p:sp>
          <p:nvSpPr>
            <p:cNvPr id="13357" name="Text Box 7"/>
            <p:cNvSpPr txBox="1">
              <a:spLocks noChangeArrowheads="1"/>
            </p:cNvSpPr>
            <p:nvPr/>
          </p:nvSpPr>
          <p:spPr bwMode="auto">
            <a:xfrm>
              <a:off x="3288" y="275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E</a:t>
              </a:r>
            </a:p>
          </p:txBody>
        </p:sp>
        <p:sp>
          <p:nvSpPr>
            <p:cNvPr id="13358" name="Text Box 8"/>
            <p:cNvSpPr txBox="1">
              <a:spLocks noChangeArrowheads="1"/>
            </p:cNvSpPr>
            <p:nvPr/>
          </p:nvSpPr>
          <p:spPr bwMode="auto">
            <a:xfrm>
              <a:off x="1020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</a:t>
              </a:r>
            </a:p>
          </p:txBody>
        </p:sp>
        <p:sp>
          <p:nvSpPr>
            <p:cNvPr id="13359" name="Text Box 9"/>
            <p:cNvSpPr txBox="1">
              <a:spLocks noChangeArrowheads="1"/>
            </p:cNvSpPr>
            <p:nvPr/>
          </p:nvSpPr>
          <p:spPr bwMode="auto">
            <a:xfrm>
              <a:off x="295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AC</a:t>
              </a:r>
            </a:p>
          </p:txBody>
        </p:sp>
        <p:sp>
          <p:nvSpPr>
            <p:cNvPr id="13360" name="Text Box 10"/>
            <p:cNvSpPr txBox="1">
              <a:spLocks noChangeArrowheads="1"/>
            </p:cNvSpPr>
            <p:nvPr/>
          </p:nvSpPr>
          <p:spPr bwMode="auto">
            <a:xfrm>
              <a:off x="1792" y="2159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AE</a:t>
              </a:r>
            </a:p>
          </p:txBody>
        </p:sp>
        <p:sp>
          <p:nvSpPr>
            <p:cNvPr id="13361" name="Text Box 11"/>
            <p:cNvSpPr txBox="1">
              <a:spLocks noChangeArrowheads="1"/>
            </p:cNvSpPr>
            <p:nvPr/>
          </p:nvSpPr>
          <p:spPr bwMode="auto">
            <a:xfrm>
              <a:off x="3243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BC</a:t>
              </a:r>
            </a:p>
          </p:txBody>
        </p:sp>
        <p:sp>
          <p:nvSpPr>
            <p:cNvPr id="13362" name="Text Box 12"/>
            <p:cNvSpPr txBox="1">
              <a:spLocks noChangeArrowheads="1"/>
            </p:cNvSpPr>
            <p:nvPr/>
          </p:nvSpPr>
          <p:spPr bwMode="auto">
            <a:xfrm>
              <a:off x="2562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BE</a:t>
              </a:r>
            </a:p>
          </p:txBody>
        </p:sp>
        <p:sp>
          <p:nvSpPr>
            <p:cNvPr id="13363" name="Text Box 13"/>
            <p:cNvSpPr txBox="1">
              <a:spLocks noChangeArrowheads="1"/>
            </p:cNvSpPr>
            <p:nvPr/>
          </p:nvSpPr>
          <p:spPr bwMode="auto">
            <a:xfrm>
              <a:off x="3924" y="2159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CE</a:t>
              </a:r>
            </a:p>
          </p:txBody>
        </p:sp>
        <p:sp>
          <p:nvSpPr>
            <p:cNvPr id="13364" name="Text Box 14"/>
            <p:cNvSpPr txBox="1">
              <a:spLocks noChangeArrowheads="1"/>
            </p:cNvSpPr>
            <p:nvPr/>
          </p:nvSpPr>
          <p:spPr bwMode="auto">
            <a:xfrm>
              <a:off x="2790" y="1570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BCE</a:t>
              </a:r>
            </a:p>
          </p:txBody>
        </p:sp>
        <p:sp>
          <p:nvSpPr>
            <p:cNvPr id="13365" name="Text Box 15"/>
            <p:cNvSpPr txBox="1">
              <a:spLocks noChangeArrowheads="1"/>
            </p:cNvSpPr>
            <p:nvPr/>
          </p:nvSpPr>
          <p:spPr bwMode="auto">
            <a:xfrm>
              <a:off x="295" y="1570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ABC</a:t>
              </a:r>
            </a:p>
          </p:txBody>
        </p:sp>
        <p:sp>
          <p:nvSpPr>
            <p:cNvPr id="13366" name="Text Box 16"/>
            <p:cNvSpPr txBox="1">
              <a:spLocks noChangeArrowheads="1"/>
            </p:cNvSpPr>
            <p:nvPr/>
          </p:nvSpPr>
          <p:spPr bwMode="auto">
            <a:xfrm>
              <a:off x="1066" y="1570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ABE</a:t>
              </a:r>
            </a:p>
          </p:txBody>
        </p:sp>
        <p:sp>
          <p:nvSpPr>
            <p:cNvPr id="13367" name="Text Box 17"/>
            <p:cNvSpPr txBox="1">
              <a:spLocks noChangeArrowheads="1"/>
            </p:cNvSpPr>
            <p:nvPr/>
          </p:nvSpPr>
          <p:spPr bwMode="auto">
            <a:xfrm>
              <a:off x="1882" y="1570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ACE</a:t>
              </a:r>
            </a:p>
          </p:txBody>
        </p:sp>
        <p:sp>
          <p:nvSpPr>
            <p:cNvPr id="13368" name="Text Box 18"/>
            <p:cNvSpPr txBox="1">
              <a:spLocks noChangeArrowheads="1"/>
            </p:cNvSpPr>
            <p:nvPr/>
          </p:nvSpPr>
          <p:spPr bwMode="auto">
            <a:xfrm>
              <a:off x="1429" y="1071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ABCE</a:t>
              </a:r>
            </a:p>
          </p:txBody>
        </p:sp>
        <p:sp>
          <p:nvSpPr>
            <p:cNvPr id="13369" name="Line 19"/>
            <p:cNvSpPr>
              <a:spLocks noChangeShapeType="1"/>
            </p:cNvSpPr>
            <p:nvPr/>
          </p:nvSpPr>
          <p:spPr bwMode="auto">
            <a:xfrm flipH="1" flipV="1">
              <a:off x="930" y="2976"/>
              <a:ext cx="1496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70" name="Line 20"/>
            <p:cNvSpPr>
              <a:spLocks noChangeShapeType="1"/>
            </p:cNvSpPr>
            <p:nvPr/>
          </p:nvSpPr>
          <p:spPr bwMode="auto">
            <a:xfrm flipH="1" flipV="1">
              <a:off x="1791" y="2976"/>
              <a:ext cx="635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71" name="Line 21"/>
            <p:cNvSpPr>
              <a:spLocks noChangeShapeType="1"/>
            </p:cNvSpPr>
            <p:nvPr/>
          </p:nvSpPr>
          <p:spPr bwMode="auto">
            <a:xfrm flipV="1">
              <a:off x="2426" y="2931"/>
              <a:ext cx="227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72" name="Line 22"/>
            <p:cNvSpPr>
              <a:spLocks noChangeShapeType="1"/>
            </p:cNvSpPr>
            <p:nvPr/>
          </p:nvSpPr>
          <p:spPr bwMode="auto">
            <a:xfrm flipV="1">
              <a:off x="2426" y="2976"/>
              <a:ext cx="953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73" name="Line 23"/>
            <p:cNvSpPr>
              <a:spLocks noChangeShapeType="1"/>
            </p:cNvSpPr>
            <p:nvPr/>
          </p:nvSpPr>
          <p:spPr bwMode="auto">
            <a:xfrm flipH="1" flipV="1">
              <a:off x="521" y="2387"/>
              <a:ext cx="31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74" name="Line 24"/>
            <p:cNvSpPr>
              <a:spLocks noChangeShapeType="1"/>
            </p:cNvSpPr>
            <p:nvPr/>
          </p:nvSpPr>
          <p:spPr bwMode="auto">
            <a:xfrm flipV="1">
              <a:off x="839" y="2341"/>
              <a:ext cx="31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75" name="Line 25"/>
            <p:cNvSpPr>
              <a:spLocks noChangeShapeType="1"/>
            </p:cNvSpPr>
            <p:nvPr/>
          </p:nvSpPr>
          <p:spPr bwMode="auto">
            <a:xfrm flipV="1">
              <a:off x="839" y="2341"/>
              <a:ext cx="108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76" name="Line 26"/>
            <p:cNvSpPr>
              <a:spLocks noChangeShapeType="1"/>
            </p:cNvSpPr>
            <p:nvPr/>
          </p:nvSpPr>
          <p:spPr bwMode="auto">
            <a:xfrm flipH="1" flipV="1">
              <a:off x="521" y="2387"/>
              <a:ext cx="122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77" name="Line 27"/>
            <p:cNvSpPr>
              <a:spLocks noChangeShapeType="1"/>
            </p:cNvSpPr>
            <p:nvPr/>
          </p:nvSpPr>
          <p:spPr bwMode="auto">
            <a:xfrm flipV="1">
              <a:off x="1746" y="2387"/>
              <a:ext cx="163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78" name="Line 28"/>
            <p:cNvSpPr>
              <a:spLocks noChangeShapeType="1"/>
            </p:cNvSpPr>
            <p:nvPr/>
          </p:nvSpPr>
          <p:spPr bwMode="auto">
            <a:xfrm flipV="1">
              <a:off x="1746" y="2387"/>
              <a:ext cx="231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79" name="Line 29"/>
            <p:cNvSpPr>
              <a:spLocks noChangeShapeType="1"/>
            </p:cNvSpPr>
            <p:nvPr/>
          </p:nvSpPr>
          <p:spPr bwMode="auto">
            <a:xfrm flipV="1">
              <a:off x="2653" y="2387"/>
              <a:ext cx="4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80" name="Line 30"/>
            <p:cNvSpPr>
              <a:spLocks noChangeShapeType="1"/>
            </p:cNvSpPr>
            <p:nvPr/>
          </p:nvSpPr>
          <p:spPr bwMode="auto">
            <a:xfrm flipH="1" flipV="1">
              <a:off x="2699" y="2387"/>
              <a:ext cx="68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81" name="Line 31"/>
            <p:cNvSpPr>
              <a:spLocks noChangeShapeType="1"/>
            </p:cNvSpPr>
            <p:nvPr/>
          </p:nvSpPr>
          <p:spPr bwMode="auto">
            <a:xfrm flipV="1">
              <a:off x="2699" y="1797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82" name="Line 32"/>
            <p:cNvSpPr>
              <a:spLocks noChangeShapeType="1"/>
            </p:cNvSpPr>
            <p:nvPr/>
          </p:nvSpPr>
          <p:spPr bwMode="auto">
            <a:xfrm flipH="1" flipV="1">
              <a:off x="2971" y="1797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83" name="Line 33"/>
            <p:cNvSpPr>
              <a:spLocks noChangeShapeType="1"/>
            </p:cNvSpPr>
            <p:nvPr/>
          </p:nvSpPr>
          <p:spPr bwMode="auto">
            <a:xfrm flipH="1" flipV="1">
              <a:off x="2971" y="1797"/>
              <a:ext cx="108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84" name="Line 34"/>
            <p:cNvSpPr>
              <a:spLocks noChangeShapeType="1"/>
            </p:cNvSpPr>
            <p:nvPr/>
          </p:nvSpPr>
          <p:spPr bwMode="auto">
            <a:xfrm flipV="1">
              <a:off x="431" y="1797"/>
              <a:ext cx="45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85" name="Line 35"/>
            <p:cNvSpPr>
              <a:spLocks noChangeShapeType="1"/>
            </p:cNvSpPr>
            <p:nvPr/>
          </p:nvSpPr>
          <p:spPr bwMode="auto">
            <a:xfrm flipV="1">
              <a:off x="431" y="1752"/>
              <a:ext cx="1633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86" name="Line 36"/>
            <p:cNvSpPr>
              <a:spLocks noChangeShapeType="1"/>
            </p:cNvSpPr>
            <p:nvPr/>
          </p:nvSpPr>
          <p:spPr bwMode="auto">
            <a:xfrm flipH="1" flipV="1">
              <a:off x="476" y="1797"/>
              <a:ext cx="72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87" name="Line 37"/>
            <p:cNvSpPr>
              <a:spLocks noChangeShapeType="1"/>
            </p:cNvSpPr>
            <p:nvPr/>
          </p:nvSpPr>
          <p:spPr bwMode="auto">
            <a:xfrm flipV="1">
              <a:off x="1202" y="1797"/>
              <a:ext cx="4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88" name="Line 38"/>
            <p:cNvSpPr>
              <a:spLocks noChangeShapeType="1"/>
            </p:cNvSpPr>
            <p:nvPr/>
          </p:nvSpPr>
          <p:spPr bwMode="auto">
            <a:xfrm flipH="1" flipV="1">
              <a:off x="1247" y="1797"/>
              <a:ext cx="68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89" name="Line 39"/>
            <p:cNvSpPr>
              <a:spLocks noChangeShapeType="1"/>
            </p:cNvSpPr>
            <p:nvPr/>
          </p:nvSpPr>
          <p:spPr bwMode="auto">
            <a:xfrm flipV="1">
              <a:off x="1927" y="1752"/>
              <a:ext cx="13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90" name="Line 40"/>
            <p:cNvSpPr>
              <a:spLocks noChangeShapeType="1"/>
            </p:cNvSpPr>
            <p:nvPr/>
          </p:nvSpPr>
          <p:spPr bwMode="auto">
            <a:xfrm flipV="1">
              <a:off x="476" y="1298"/>
              <a:ext cx="1179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91" name="Line 41"/>
            <p:cNvSpPr>
              <a:spLocks noChangeShapeType="1"/>
            </p:cNvSpPr>
            <p:nvPr/>
          </p:nvSpPr>
          <p:spPr bwMode="auto">
            <a:xfrm flipV="1">
              <a:off x="1247" y="1298"/>
              <a:ext cx="40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92" name="Line 42"/>
            <p:cNvSpPr>
              <a:spLocks noChangeShapeType="1"/>
            </p:cNvSpPr>
            <p:nvPr/>
          </p:nvSpPr>
          <p:spPr bwMode="auto">
            <a:xfrm flipH="1" flipV="1">
              <a:off x="1655" y="1298"/>
              <a:ext cx="45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93" name="Line 43"/>
            <p:cNvSpPr>
              <a:spLocks noChangeShapeType="1"/>
            </p:cNvSpPr>
            <p:nvPr/>
          </p:nvSpPr>
          <p:spPr bwMode="auto">
            <a:xfrm flipH="1" flipV="1">
              <a:off x="1655" y="1298"/>
              <a:ext cx="131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94" name="Line 44"/>
            <p:cNvSpPr>
              <a:spLocks noChangeShapeType="1"/>
            </p:cNvSpPr>
            <p:nvPr/>
          </p:nvSpPr>
          <p:spPr bwMode="auto">
            <a:xfrm flipH="1" flipV="1">
              <a:off x="1156" y="2341"/>
              <a:ext cx="1497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95" name="Line 45"/>
            <p:cNvSpPr>
              <a:spLocks noChangeShapeType="1"/>
            </p:cNvSpPr>
            <p:nvPr/>
          </p:nvSpPr>
          <p:spPr bwMode="auto">
            <a:xfrm flipV="1">
              <a:off x="2653" y="2387"/>
              <a:ext cx="72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96" name="Line 46"/>
            <p:cNvSpPr>
              <a:spLocks noChangeShapeType="1"/>
            </p:cNvSpPr>
            <p:nvPr/>
          </p:nvSpPr>
          <p:spPr bwMode="auto">
            <a:xfrm flipV="1">
              <a:off x="2653" y="2387"/>
              <a:ext cx="140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97" name="Line 47"/>
            <p:cNvSpPr>
              <a:spLocks noChangeShapeType="1"/>
            </p:cNvSpPr>
            <p:nvPr/>
          </p:nvSpPr>
          <p:spPr bwMode="auto">
            <a:xfrm flipV="1">
              <a:off x="3379" y="2387"/>
              <a:ext cx="68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98" name="Line 48"/>
            <p:cNvSpPr>
              <a:spLocks noChangeShapeType="1"/>
            </p:cNvSpPr>
            <p:nvPr/>
          </p:nvSpPr>
          <p:spPr bwMode="auto">
            <a:xfrm flipH="1" flipV="1">
              <a:off x="1927" y="2341"/>
              <a:ext cx="1452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0" y="2147888"/>
            <a:ext cx="1522413" cy="1589087"/>
            <a:chOff x="113" y="2078"/>
            <a:chExt cx="959" cy="1001"/>
          </a:xfrm>
        </p:grpSpPr>
        <p:sp>
          <p:nvSpPr>
            <p:cNvPr id="13351" name="Freeform 50"/>
            <p:cNvSpPr>
              <a:spLocks/>
            </p:cNvSpPr>
            <p:nvPr/>
          </p:nvSpPr>
          <p:spPr bwMode="auto">
            <a:xfrm>
              <a:off x="239" y="2078"/>
              <a:ext cx="833" cy="1001"/>
            </a:xfrm>
            <a:custGeom>
              <a:avLst/>
              <a:gdLst>
                <a:gd name="T0" fmla="*/ 777 w 833"/>
                <a:gd name="T1" fmla="*/ 748 h 1001"/>
                <a:gd name="T2" fmla="*/ 601 w 833"/>
                <a:gd name="T3" fmla="*/ 917 h 1001"/>
                <a:gd name="T4" fmla="*/ 52 w 833"/>
                <a:gd name="T5" fmla="*/ 246 h 1001"/>
                <a:gd name="T6" fmla="*/ 290 w 833"/>
                <a:gd name="T7" fmla="*/ 84 h 1001"/>
                <a:gd name="T8" fmla="*/ 777 w 833"/>
                <a:gd name="T9" fmla="*/ 748 h 10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3"/>
                <a:gd name="T16" fmla="*/ 0 h 1001"/>
                <a:gd name="T17" fmla="*/ 833 w 833"/>
                <a:gd name="T18" fmla="*/ 1001 h 10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3" h="1001">
                  <a:moveTo>
                    <a:pt x="777" y="748"/>
                  </a:moveTo>
                  <a:cubicBezTo>
                    <a:pt x="833" y="891"/>
                    <a:pt x="722" y="1001"/>
                    <a:pt x="601" y="917"/>
                  </a:cubicBezTo>
                  <a:cubicBezTo>
                    <a:pt x="480" y="833"/>
                    <a:pt x="104" y="385"/>
                    <a:pt x="52" y="246"/>
                  </a:cubicBezTo>
                  <a:cubicBezTo>
                    <a:pt x="0" y="107"/>
                    <a:pt x="169" y="0"/>
                    <a:pt x="290" y="84"/>
                  </a:cubicBezTo>
                  <a:cubicBezTo>
                    <a:pt x="411" y="168"/>
                    <a:pt x="676" y="610"/>
                    <a:pt x="777" y="748"/>
                  </a:cubicBez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52" name="Text Box 51"/>
            <p:cNvSpPr txBox="1">
              <a:spLocks noChangeArrowheads="1"/>
            </p:cNvSpPr>
            <p:nvPr/>
          </p:nvSpPr>
          <p:spPr bwMode="auto">
            <a:xfrm>
              <a:off x="113" y="2750"/>
              <a:ext cx="544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1,3,5</a:t>
              </a:r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3024188" y="4149725"/>
            <a:ext cx="3744912" cy="871538"/>
            <a:chOff x="2018" y="3339"/>
            <a:chExt cx="2359" cy="549"/>
          </a:xfrm>
        </p:grpSpPr>
        <p:sp>
          <p:nvSpPr>
            <p:cNvPr id="13349" name="Oval 53"/>
            <p:cNvSpPr>
              <a:spLocks noChangeArrowheads="1"/>
            </p:cNvSpPr>
            <p:nvPr/>
          </p:nvSpPr>
          <p:spPr bwMode="auto">
            <a:xfrm>
              <a:off x="2290" y="3339"/>
              <a:ext cx="317" cy="317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50" name="Text Box 54"/>
            <p:cNvSpPr txBox="1">
              <a:spLocks noChangeArrowheads="1"/>
            </p:cNvSpPr>
            <p:nvPr/>
          </p:nvSpPr>
          <p:spPr bwMode="auto">
            <a:xfrm>
              <a:off x="2018" y="3657"/>
              <a:ext cx="235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hlink"/>
                  </a:solidFill>
                </a:rPr>
                <a:t>1,2,3,4,5,6</a:t>
              </a:r>
            </a:p>
          </p:txBody>
        </p:sp>
      </p:grp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3760788" y="2178050"/>
            <a:ext cx="3584575" cy="1979613"/>
            <a:chOff x="2482" y="2097"/>
            <a:chExt cx="2258" cy="1247"/>
          </a:xfrm>
        </p:grpSpPr>
        <p:sp>
          <p:nvSpPr>
            <p:cNvPr id="13347" name="Freeform 56"/>
            <p:cNvSpPr>
              <a:spLocks/>
            </p:cNvSpPr>
            <p:nvPr/>
          </p:nvSpPr>
          <p:spPr bwMode="auto">
            <a:xfrm>
              <a:off x="2482" y="2097"/>
              <a:ext cx="1194" cy="989"/>
            </a:xfrm>
            <a:custGeom>
              <a:avLst/>
              <a:gdLst>
                <a:gd name="T0" fmla="*/ 39 w 1194"/>
                <a:gd name="T1" fmla="*/ 708 h 989"/>
                <a:gd name="T2" fmla="*/ 217 w 1194"/>
                <a:gd name="T3" fmla="*/ 925 h 989"/>
                <a:gd name="T4" fmla="*/ 1078 w 1194"/>
                <a:gd name="T5" fmla="*/ 925 h 989"/>
                <a:gd name="T6" fmla="*/ 913 w 1194"/>
                <a:gd name="T7" fmla="*/ 539 h 989"/>
                <a:gd name="T8" fmla="*/ 351 w 1194"/>
                <a:gd name="T9" fmla="*/ 78 h 989"/>
                <a:gd name="T10" fmla="*/ 52 w 1194"/>
                <a:gd name="T11" fmla="*/ 105 h 989"/>
                <a:gd name="T12" fmla="*/ 39 w 1194"/>
                <a:gd name="T13" fmla="*/ 708 h 9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94"/>
                <a:gd name="T22" fmla="*/ 0 h 989"/>
                <a:gd name="T23" fmla="*/ 1194 w 1194"/>
                <a:gd name="T24" fmla="*/ 989 h 9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94" h="989">
                  <a:moveTo>
                    <a:pt x="39" y="708"/>
                  </a:moveTo>
                  <a:cubicBezTo>
                    <a:pt x="77" y="844"/>
                    <a:pt x="44" y="889"/>
                    <a:pt x="217" y="925"/>
                  </a:cubicBezTo>
                  <a:cubicBezTo>
                    <a:pt x="390" y="961"/>
                    <a:pt x="962" y="989"/>
                    <a:pt x="1078" y="925"/>
                  </a:cubicBezTo>
                  <a:cubicBezTo>
                    <a:pt x="1194" y="861"/>
                    <a:pt x="1034" y="680"/>
                    <a:pt x="913" y="539"/>
                  </a:cubicBezTo>
                  <a:cubicBezTo>
                    <a:pt x="792" y="398"/>
                    <a:pt x="494" y="150"/>
                    <a:pt x="351" y="78"/>
                  </a:cubicBezTo>
                  <a:cubicBezTo>
                    <a:pt x="208" y="6"/>
                    <a:pt x="104" y="0"/>
                    <a:pt x="52" y="105"/>
                  </a:cubicBezTo>
                  <a:cubicBezTo>
                    <a:pt x="0" y="210"/>
                    <a:pt x="42" y="583"/>
                    <a:pt x="39" y="708"/>
                  </a:cubicBez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48" name="Text Box 57"/>
            <p:cNvSpPr txBox="1">
              <a:spLocks noChangeArrowheads="1"/>
            </p:cNvSpPr>
            <p:nvPr/>
          </p:nvSpPr>
          <p:spPr bwMode="auto">
            <a:xfrm>
              <a:off x="3334" y="3113"/>
              <a:ext cx="1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accent2"/>
                  </a:solidFill>
                </a:rPr>
                <a:t>2,3,4,5,6</a:t>
              </a:r>
            </a:p>
          </p:txBody>
        </p:sp>
      </p:grpSp>
      <p:grpSp>
        <p:nvGrpSpPr>
          <p:cNvPr id="6" name="Group 58"/>
          <p:cNvGrpSpPr>
            <a:grpSpLocks/>
          </p:cNvGrpSpPr>
          <p:nvPr/>
        </p:nvGrpSpPr>
        <p:grpSpPr bwMode="auto">
          <a:xfrm>
            <a:off x="1728788" y="3141663"/>
            <a:ext cx="1584325" cy="798512"/>
            <a:chOff x="1202" y="2704"/>
            <a:chExt cx="998" cy="503"/>
          </a:xfrm>
        </p:grpSpPr>
        <p:sp>
          <p:nvSpPr>
            <p:cNvPr id="13345" name="Oval 59"/>
            <p:cNvSpPr>
              <a:spLocks noChangeArrowheads="1"/>
            </p:cNvSpPr>
            <p:nvPr/>
          </p:nvSpPr>
          <p:spPr bwMode="auto">
            <a:xfrm>
              <a:off x="1610" y="2704"/>
              <a:ext cx="317" cy="317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46" name="Text Box 60"/>
            <p:cNvSpPr txBox="1">
              <a:spLocks noChangeArrowheads="1"/>
            </p:cNvSpPr>
            <p:nvPr/>
          </p:nvSpPr>
          <p:spPr bwMode="auto">
            <a:xfrm>
              <a:off x="1202" y="2976"/>
              <a:ext cx="9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folHlink"/>
                  </a:solidFill>
                </a:rPr>
                <a:t>1,2,3,5,6</a:t>
              </a:r>
            </a:p>
          </p:txBody>
        </p:sp>
      </p:grp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161925" y="406400"/>
            <a:ext cx="3495675" cy="2352675"/>
            <a:chOff x="215" y="981"/>
            <a:chExt cx="2202" cy="1482"/>
          </a:xfrm>
        </p:grpSpPr>
        <p:sp>
          <p:nvSpPr>
            <p:cNvPr id="13343" name="Freeform 62"/>
            <p:cNvSpPr>
              <a:spLocks/>
            </p:cNvSpPr>
            <p:nvPr/>
          </p:nvSpPr>
          <p:spPr bwMode="auto">
            <a:xfrm>
              <a:off x="215" y="1024"/>
              <a:ext cx="2202" cy="1439"/>
            </a:xfrm>
            <a:custGeom>
              <a:avLst/>
              <a:gdLst>
                <a:gd name="T0" fmla="*/ 83 w 2202"/>
                <a:gd name="T1" fmla="*/ 697 h 1439"/>
                <a:gd name="T2" fmla="*/ 788 w 2202"/>
                <a:gd name="T3" fmla="*/ 1341 h 1439"/>
                <a:gd name="T4" fmla="*/ 1981 w 2202"/>
                <a:gd name="T5" fmla="*/ 1287 h 1439"/>
                <a:gd name="T6" fmla="*/ 2116 w 2202"/>
                <a:gd name="T7" fmla="*/ 995 h 1439"/>
                <a:gd name="T8" fmla="*/ 2130 w 2202"/>
                <a:gd name="T9" fmla="*/ 623 h 1439"/>
                <a:gd name="T10" fmla="*/ 2075 w 2202"/>
                <a:gd name="T11" fmla="*/ 284 h 1439"/>
                <a:gd name="T12" fmla="*/ 1777 w 2202"/>
                <a:gd name="T13" fmla="*/ 40 h 1439"/>
                <a:gd name="T14" fmla="*/ 1093 w 2202"/>
                <a:gd name="T15" fmla="*/ 53 h 1439"/>
                <a:gd name="T16" fmla="*/ 293 w 2202"/>
                <a:gd name="T17" fmla="*/ 358 h 1439"/>
                <a:gd name="T18" fmla="*/ 83 w 2202"/>
                <a:gd name="T19" fmla="*/ 697 h 14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02"/>
                <a:gd name="T31" fmla="*/ 0 h 1439"/>
                <a:gd name="T32" fmla="*/ 2202 w 2202"/>
                <a:gd name="T33" fmla="*/ 1439 h 14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02" h="1439">
                  <a:moveTo>
                    <a:pt x="83" y="697"/>
                  </a:moveTo>
                  <a:cubicBezTo>
                    <a:pt x="166" y="861"/>
                    <a:pt x="472" y="1243"/>
                    <a:pt x="788" y="1341"/>
                  </a:cubicBezTo>
                  <a:cubicBezTo>
                    <a:pt x="1104" y="1439"/>
                    <a:pt x="1760" y="1345"/>
                    <a:pt x="1981" y="1287"/>
                  </a:cubicBezTo>
                  <a:cubicBezTo>
                    <a:pt x="2202" y="1229"/>
                    <a:pt x="2091" y="1106"/>
                    <a:pt x="2116" y="995"/>
                  </a:cubicBezTo>
                  <a:cubicBezTo>
                    <a:pt x="2141" y="884"/>
                    <a:pt x="2137" y="741"/>
                    <a:pt x="2130" y="623"/>
                  </a:cubicBezTo>
                  <a:cubicBezTo>
                    <a:pt x="2123" y="505"/>
                    <a:pt x="2134" y="381"/>
                    <a:pt x="2075" y="284"/>
                  </a:cubicBezTo>
                  <a:cubicBezTo>
                    <a:pt x="2016" y="187"/>
                    <a:pt x="1941" y="78"/>
                    <a:pt x="1777" y="40"/>
                  </a:cubicBezTo>
                  <a:cubicBezTo>
                    <a:pt x="1613" y="2"/>
                    <a:pt x="1340" y="0"/>
                    <a:pt x="1093" y="53"/>
                  </a:cubicBezTo>
                  <a:cubicBezTo>
                    <a:pt x="846" y="106"/>
                    <a:pt x="461" y="251"/>
                    <a:pt x="293" y="358"/>
                  </a:cubicBezTo>
                  <a:cubicBezTo>
                    <a:pt x="125" y="465"/>
                    <a:pt x="0" y="533"/>
                    <a:pt x="83" y="697"/>
                  </a:cubicBez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44" name="Text Box 63"/>
            <p:cNvSpPr txBox="1">
              <a:spLocks noChangeArrowheads="1"/>
            </p:cNvSpPr>
            <p:nvPr/>
          </p:nvSpPr>
          <p:spPr bwMode="auto">
            <a:xfrm>
              <a:off x="567" y="981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hlink"/>
                  </a:solidFill>
                </a:rPr>
                <a:t>3,5</a:t>
              </a:r>
            </a:p>
          </p:txBody>
        </p:sp>
      </p:grp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4105275" y="1054100"/>
            <a:ext cx="5422900" cy="2190750"/>
            <a:chOff x="2684" y="1374"/>
            <a:chExt cx="3416" cy="1380"/>
          </a:xfrm>
        </p:grpSpPr>
        <p:sp>
          <p:nvSpPr>
            <p:cNvPr id="13341" name="Freeform 65"/>
            <p:cNvSpPr>
              <a:spLocks/>
            </p:cNvSpPr>
            <p:nvPr/>
          </p:nvSpPr>
          <p:spPr bwMode="auto">
            <a:xfrm>
              <a:off x="2684" y="1374"/>
              <a:ext cx="1738" cy="1179"/>
            </a:xfrm>
            <a:custGeom>
              <a:avLst/>
              <a:gdLst>
                <a:gd name="T0" fmla="*/ 60 w 1738"/>
                <a:gd name="T1" fmla="*/ 332 h 1179"/>
                <a:gd name="T2" fmla="*/ 650 w 1738"/>
                <a:gd name="T3" fmla="*/ 1058 h 1179"/>
                <a:gd name="T4" fmla="*/ 1602 w 1738"/>
                <a:gd name="T5" fmla="*/ 1058 h 1179"/>
                <a:gd name="T6" fmla="*/ 1466 w 1738"/>
                <a:gd name="T7" fmla="*/ 695 h 1179"/>
                <a:gd name="T8" fmla="*/ 287 w 1738"/>
                <a:gd name="T9" fmla="*/ 60 h 1179"/>
                <a:gd name="T10" fmla="*/ 60 w 1738"/>
                <a:gd name="T11" fmla="*/ 332 h 1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38"/>
                <a:gd name="T19" fmla="*/ 0 h 1179"/>
                <a:gd name="T20" fmla="*/ 1738 w 1738"/>
                <a:gd name="T21" fmla="*/ 1179 h 1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38" h="1179">
                  <a:moveTo>
                    <a:pt x="60" y="332"/>
                  </a:moveTo>
                  <a:cubicBezTo>
                    <a:pt x="120" y="498"/>
                    <a:pt x="393" y="937"/>
                    <a:pt x="650" y="1058"/>
                  </a:cubicBezTo>
                  <a:cubicBezTo>
                    <a:pt x="907" y="1179"/>
                    <a:pt x="1466" y="1118"/>
                    <a:pt x="1602" y="1058"/>
                  </a:cubicBezTo>
                  <a:cubicBezTo>
                    <a:pt x="1738" y="998"/>
                    <a:pt x="1685" y="861"/>
                    <a:pt x="1466" y="695"/>
                  </a:cubicBezTo>
                  <a:cubicBezTo>
                    <a:pt x="1247" y="529"/>
                    <a:pt x="521" y="120"/>
                    <a:pt x="287" y="60"/>
                  </a:cubicBezTo>
                  <a:cubicBezTo>
                    <a:pt x="53" y="0"/>
                    <a:pt x="0" y="166"/>
                    <a:pt x="60" y="332"/>
                  </a:cubicBez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42" name="Text Box 66"/>
            <p:cNvSpPr txBox="1">
              <a:spLocks noChangeArrowheads="1"/>
            </p:cNvSpPr>
            <p:nvPr/>
          </p:nvSpPr>
          <p:spPr bwMode="auto">
            <a:xfrm>
              <a:off x="4014" y="2523"/>
              <a:ext cx="20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2,3,5,6</a:t>
              </a:r>
            </a:p>
          </p:txBody>
        </p:sp>
      </p:grpSp>
      <p:graphicFrame>
        <p:nvGraphicFramePr>
          <p:cNvPr id="24643" name="Group 67"/>
          <p:cNvGraphicFramePr>
            <a:graphicFrameLocks noGrp="1"/>
          </p:cNvGraphicFramePr>
          <p:nvPr/>
        </p:nvGraphicFramePr>
        <p:xfrm>
          <a:off x="6372225" y="333375"/>
          <a:ext cx="2543175" cy="2590800"/>
        </p:xfrm>
        <a:graphic>
          <a:graphicData uri="http://schemas.openxmlformats.org/drawingml/2006/table">
            <a:tbl>
              <a:tblPr/>
              <a:tblGrid>
                <a:gridCol w="1273175"/>
                <a:gridCol w="1270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RowId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9" name="Group 102"/>
          <p:cNvGrpSpPr>
            <a:grpSpLocks/>
          </p:cNvGrpSpPr>
          <p:nvPr/>
        </p:nvGrpSpPr>
        <p:grpSpPr bwMode="auto">
          <a:xfrm>
            <a:off x="179388" y="5305425"/>
            <a:ext cx="8785225" cy="1570038"/>
            <a:chOff x="113" y="3475"/>
            <a:chExt cx="5534" cy="989"/>
          </a:xfrm>
        </p:grpSpPr>
        <p:sp>
          <p:nvSpPr>
            <p:cNvPr id="13339" name="Text Box 103"/>
            <p:cNvSpPr txBox="1">
              <a:spLocks noChangeArrowheads="1"/>
            </p:cNvSpPr>
            <p:nvPr/>
          </p:nvSpPr>
          <p:spPr bwMode="auto">
            <a:xfrm>
              <a:off x="703" y="3475"/>
              <a:ext cx="4944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fr-FR" sz="2400"/>
                <a:t>Approche non valide car il faut stoker en mémoire les transaction pour chaque classe d’équivalence. Cependant, on peut utiliser la fréquence des motifs puisque Y </a:t>
              </a:r>
              <a:r>
                <a:rPr lang="en-US" sz="2400">
                  <a:sym typeface="Symbol" charset="2"/>
                </a:rPr>
                <a:t> [X] </a:t>
              </a:r>
              <a:r>
                <a:rPr lang="en-US" sz="2400">
                  <a:latin typeface="Arial Unicode MS" charset="0"/>
                  <a:ea typeface="Arial Unicode MS" charset="0"/>
                  <a:cs typeface="Arial Unicode MS" charset="0"/>
                  <a:sym typeface="Symbol" charset="2"/>
                </a:rPr>
                <a:t>⇒</a:t>
              </a:r>
              <a:r>
                <a:rPr lang="fr-FR" sz="2400">
                  <a:latin typeface="Arial Unicode MS" charset="0"/>
                  <a:ea typeface="Arial Unicode MS" charset="0"/>
                  <a:cs typeface="Arial Unicode MS" charset="0"/>
                  <a:sym typeface="Symbol" charset="2"/>
                </a:rPr>
                <a:t> f(Y) = f(X) </a:t>
              </a:r>
              <a:r>
                <a:rPr lang="en-US" sz="2400">
                  <a:latin typeface="Arial Unicode MS" charset="0"/>
                  <a:sym typeface="Symbol" charset="2"/>
                </a:rPr>
                <a:t></a:t>
              </a:r>
              <a:r>
                <a:rPr lang="fr-FR" sz="2400">
                  <a:latin typeface="Arial Unicode MS" charset="0"/>
                  <a:ea typeface="Arial Unicode MS" charset="0"/>
                  <a:cs typeface="Arial Unicode MS" charset="0"/>
                  <a:sym typeface="Symbol" charset="2"/>
                </a:rPr>
                <a:t> Freq(Y) = Freq(X)</a:t>
              </a:r>
            </a:p>
          </p:txBody>
        </p:sp>
        <p:sp>
          <p:nvSpPr>
            <p:cNvPr id="13340" name="AutoShape 104"/>
            <p:cNvSpPr>
              <a:spLocks noChangeArrowheads="1"/>
            </p:cNvSpPr>
            <p:nvPr/>
          </p:nvSpPr>
          <p:spPr bwMode="auto">
            <a:xfrm>
              <a:off x="113" y="3521"/>
              <a:ext cx="544" cy="181"/>
            </a:xfrm>
            <a:prstGeom prst="rightArrow">
              <a:avLst>
                <a:gd name="adj1" fmla="val 50000"/>
                <a:gd name="adj2" fmla="val 7513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288925" y="549275"/>
            <a:ext cx="6265863" cy="4040188"/>
            <a:chOff x="295" y="1071"/>
            <a:chExt cx="3947" cy="2545"/>
          </a:xfrm>
        </p:grpSpPr>
        <p:sp>
          <p:nvSpPr>
            <p:cNvPr id="14389" name="Text Box 3"/>
            <p:cNvSpPr txBox="1">
              <a:spLocks noChangeArrowheads="1"/>
            </p:cNvSpPr>
            <p:nvPr/>
          </p:nvSpPr>
          <p:spPr bwMode="auto">
            <a:xfrm>
              <a:off x="2336" y="3385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/>
                <a:t>Φ</a:t>
              </a:r>
              <a:endParaRPr lang="fr-FR"/>
            </a:p>
          </p:txBody>
        </p:sp>
        <p:sp>
          <p:nvSpPr>
            <p:cNvPr id="14390" name="Text Box 4"/>
            <p:cNvSpPr txBox="1">
              <a:spLocks noChangeArrowheads="1"/>
            </p:cNvSpPr>
            <p:nvPr/>
          </p:nvSpPr>
          <p:spPr bwMode="auto">
            <a:xfrm>
              <a:off x="794" y="2749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</a:t>
              </a:r>
            </a:p>
          </p:txBody>
        </p:sp>
        <p:sp>
          <p:nvSpPr>
            <p:cNvPr id="14391" name="Text Box 5"/>
            <p:cNvSpPr txBox="1">
              <a:spLocks noChangeArrowheads="1"/>
            </p:cNvSpPr>
            <p:nvPr/>
          </p:nvSpPr>
          <p:spPr bwMode="auto">
            <a:xfrm>
              <a:off x="2562" y="275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</a:t>
              </a:r>
            </a:p>
          </p:txBody>
        </p:sp>
        <p:sp>
          <p:nvSpPr>
            <p:cNvPr id="14392" name="Text Box 6"/>
            <p:cNvSpPr txBox="1">
              <a:spLocks noChangeArrowheads="1"/>
            </p:cNvSpPr>
            <p:nvPr/>
          </p:nvSpPr>
          <p:spPr bwMode="auto">
            <a:xfrm>
              <a:off x="1655" y="275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</a:t>
              </a:r>
            </a:p>
          </p:txBody>
        </p:sp>
        <p:sp>
          <p:nvSpPr>
            <p:cNvPr id="14393" name="Text Box 7"/>
            <p:cNvSpPr txBox="1">
              <a:spLocks noChangeArrowheads="1"/>
            </p:cNvSpPr>
            <p:nvPr/>
          </p:nvSpPr>
          <p:spPr bwMode="auto">
            <a:xfrm>
              <a:off x="3288" y="275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E</a:t>
              </a:r>
            </a:p>
          </p:txBody>
        </p:sp>
        <p:sp>
          <p:nvSpPr>
            <p:cNvPr id="14394" name="Text Box 8"/>
            <p:cNvSpPr txBox="1">
              <a:spLocks noChangeArrowheads="1"/>
            </p:cNvSpPr>
            <p:nvPr/>
          </p:nvSpPr>
          <p:spPr bwMode="auto">
            <a:xfrm>
              <a:off x="1020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</a:t>
              </a:r>
            </a:p>
          </p:txBody>
        </p:sp>
        <p:sp>
          <p:nvSpPr>
            <p:cNvPr id="14395" name="Text Box 9"/>
            <p:cNvSpPr txBox="1">
              <a:spLocks noChangeArrowheads="1"/>
            </p:cNvSpPr>
            <p:nvPr/>
          </p:nvSpPr>
          <p:spPr bwMode="auto">
            <a:xfrm>
              <a:off x="295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AC</a:t>
              </a:r>
            </a:p>
          </p:txBody>
        </p:sp>
        <p:sp>
          <p:nvSpPr>
            <p:cNvPr id="14396" name="Text Box 10"/>
            <p:cNvSpPr txBox="1">
              <a:spLocks noChangeArrowheads="1"/>
            </p:cNvSpPr>
            <p:nvPr/>
          </p:nvSpPr>
          <p:spPr bwMode="auto">
            <a:xfrm>
              <a:off x="1792" y="2159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AE</a:t>
              </a:r>
            </a:p>
          </p:txBody>
        </p:sp>
        <p:sp>
          <p:nvSpPr>
            <p:cNvPr id="14397" name="Text Box 11"/>
            <p:cNvSpPr txBox="1">
              <a:spLocks noChangeArrowheads="1"/>
            </p:cNvSpPr>
            <p:nvPr/>
          </p:nvSpPr>
          <p:spPr bwMode="auto">
            <a:xfrm>
              <a:off x="3243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BC</a:t>
              </a:r>
            </a:p>
          </p:txBody>
        </p:sp>
        <p:sp>
          <p:nvSpPr>
            <p:cNvPr id="14398" name="Text Box 12"/>
            <p:cNvSpPr txBox="1">
              <a:spLocks noChangeArrowheads="1"/>
            </p:cNvSpPr>
            <p:nvPr/>
          </p:nvSpPr>
          <p:spPr bwMode="auto">
            <a:xfrm>
              <a:off x="2562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BE</a:t>
              </a:r>
            </a:p>
          </p:txBody>
        </p:sp>
        <p:sp>
          <p:nvSpPr>
            <p:cNvPr id="14399" name="Text Box 13"/>
            <p:cNvSpPr txBox="1">
              <a:spLocks noChangeArrowheads="1"/>
            </p:cNvSpPr>
            <p:nvPr/>
          </p:nvSpPr>
          <p:spPr bwMode="auto">
            <a:xfrm>
              <a:off x="3924" y="2159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CE</a:t>
              </a:r>
            </a:p>
          </p:txBody>
        </p:sp>
        <p:sp>
          <p:nvSpPr>
            <p:cNvPr id="14400" name="Text Box 14"/>
            <p:cNvSpPr txBox="1">
              <a:spLocks noChangeArrowheads="1"/>
            </p:cNvSpPr>
            <p:nvPr/>
          </p:nvSpPr>
          <p:spPr bwMode="auto">
            <a:xfrm>
              <a:off x="2790" y="1570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BCE</a:t>
              </a:r>
            </a:p>
          </p:txBody>
        </p:sp>
        <p:sp>
          <p:nvSpPr>
            <p:cNvPr id="14401" name="Text Box 15"/>
            <p:cNvSpPr txBox="1">
              <a:spLocks noChangeArrowheads="1"/>
            </p:cNvSpPr>
            <p:nvPr/>
          </p:nvSpPr>
          <p:spPr bwMode="auto">
            <a:xfrm>
              <a:off x="295" y="1570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ABC</a:t>
              </a:r>
            </a:p>
          </p:txBody>
        </p:sp>
        <p:sp>
          <p:nvSpPr>
            <p:cNvPr id="14402" name="Text Box 16"/>
            <p:cNvSpPr txBox="1">
              <a:spLocks noChangeArrowheads="1"/>
            </p:cNvSpPr>
            <p:nvPr/>
          </p:nvSpPr>
          <p:spPr bwMode="auto">
            <a:xfrm>
              <a:off x="1066" y="1570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ABE</a:t>
              </a:r>
            </a:p>
          </p:txBody>
        </p:sp>
        <p:sp>
          <p:nvSpPr>
            <p:cNvPr id="14403" name="Text Box 17"/>
            <p:cNvSpPr txBox="1">
              <a:spLocks noChangeArrowheads="1"/>
            </p:cNvSpPr>
            <p:nvPr/>
          </p:nvSpPr>
          <p:spPr bwMode="auto">
            <a:xfrm>
              <a:off x="1882" y="1570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ACE</a:t>
              </a:r>
            </a:p>
          </p:txBody>
        </p:sp>
        <p:sp>
          <p:nvSpPr>
            <p:cNvPr id="14404" name="Text Box 18"/>
            <p:cNvSpPr txBox="1">
              <a:spLocks noChangeArrowheads="1"/>
            </p:cNvSpPr>
            <p:nvPr/>
          </p:nvSpPr>
          <p:spPr bwMode="auto">
            <a:xfrm>
              <a:off x="1429" y="1071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ABCE</a:t>
              </a:r>
            </a:p>
          </p:txBody>
        </p:sp>
        <p:sp>
          <p:nvSpPr>
            <p:cNvPr id="14405" name="Line 19"/>
            <p:cNvSpPr>
              <a:spLocks noChangeShapeType="1"/>
            </p:cNvSpPr>
            <p:nvPr/>
          </p:nvSpPr>
          <p:spPr bwMode="auto">
            <a:xfrm flipH="1" flipV="1">
              <a:off x="930" y="2976"/>
              <a:ext cx="1496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06" name="Line 20"/>
            <p:cNvSpPr>
              <a:spLocks noChangeShapeType="1"/>
            </p:cNvSpPr>
            <p:nvPr/>
          </p:nvSpPr>
          <p:spPr bwMode="auto">
            <a:xfrm flipH="1" flipV="1">
              <a:off x="1791" y="2976"/>
              <a:ext cx="635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07" name="Line 21"/>
            <p:cNvSpPr>
              <a:spLocks noChangeShapeType="1"/>
            </p:cNvSpPr>
            <p:nvPr/>
          </p:nvSpPr>
          <p:spPr bwMode="auto">
            <a:xfrm flipV="1">
              <a:off x="2426" y="2931"/>
              <a:ext cx="227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08" name="Line 22"/>
            <p:cNvSpPr>
              <a:spLocks noChangeShapeType="1"/>
            </p:cNvSpPr>
            <p:nvPr/>
          </p:nvSpPr>
          <p:spPr bwMode="auto">
            <a:xfrm flipV="1">
              <a:off x="2426" y="2976"/>
              <a:ext cx="953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09" name="Line 23"/>
            <p:cNvSpPr>
              <a:spLocks noChangeShapeType="1"/>
            </p:cNvSpPr>
            <p:nvPr/>
          </p:nvSpPr>
          <p:spPr bwMode="auto">
            <a:xfrm flipH="1" flipV="1">
              <a:off x="521" y="2387"/>
              <a:ext cx="31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10" name="Line 24"/>
            <p:cNvSpPr>
              <a:spLocks noChangeShapeType="1"/>
            </p:cNvSpPr>
            <p:nvPr/>
          </p:nvSpPr>
          <p:spPr bwMode="auto">
            <a:xfrm flipV="1">
              <a:off x="839" y="2341"/>
              <a:ext cx="31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11" name="Line 25"/>
            <p:cNvSpPr>
              <a:spLocks noChangeShapeType="1"/>
            </p:cNvSpPr>
            <p:nvPr/>
          </p:nvSpPr>
          <p:spPr bwMode="auto">
            <a:xfrm flipV="1">
              <a:off x="839" y="2341"/>
              <a:ext cx="108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12" name="Line 26"/>
            <p:cNvSpPr>
              <a:spLocks noChangeShapeType="1"/>
            </p:cNvSpPr>
            <p:nvPr/>
          </p:nvSpPr>
          <p:spPr bwMode="auto">
            <a:xfrm flipH="1" flipV="1">
              <a:off x="521" y="2387"/>
              <a:ext cx="122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13" name="Line 27"/>
            <p:cNvSpPr>
              <a:spLocks noChangeShapeType="1"/>
            </p:cNvSpPr>
            <p:nvPr/>
          </p:nvSpPr>
          <p:spPr bwMode="auto">
            <a:xfrm flipV="1">
              <a:off x="1746" y="2387"/>
              <a:ext cx="163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14" name="Line 28"/>
            <p:cNvSpPr>
              <a:spLocks noChangeShapeType="1"/>
            </p:cNvSpPr>
            <p:nvPr/>
          </p:nvSpPr>
          <p:spPr bwMode="auto">
            <a:xfrm flipV="1">
              <a:off x="1746" y="2387"/>
              <a:ext cx="231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15" name="Line 29"/>
            <p:cNvSpPr>
              <a:spLocks noChangeShapeType="1"/>
            </p:cNvSpPr>
            <p:nvPr/>
          </p:nvSpPr>
          <p:spPr bwMode="auto">
            <a:xfrm flipV="1">
              <a:off x="2653" y="2387"/>
              <a:ext cx="4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16" name="Line 30"/>
            <p:cNvSpPr>
              <a:spLocks noChangeShapeType="1"/>
            </p:cNvSpPr>
            <p:nvPr/>
          </p:nvSpPr>
          <p:spPr bwMode="auto">
            <a:xfrm flipH="1" flipV="1">
              <a:off x="2699" y="2387"/>
              <a:ext cx="68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17" name="Line 31"/>
            <p:cNvSpPr>
              <a:spLocks noChangeShapeType="1"/>
            </p:cNvSpPr>
            <p:nvPr/>
          </p:nvSpPr>
          <p:spPr bwMode="auto">
            <a:xfrm flipV="1">
              <a:off x="2699" y="1797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18" name="Line 32"/>
            <p:cNvSpPr>
              <a:spLocks noChangeShapeType="1"/>
            </p:cNvSpPr>
            <p:nvPr/>
          </p:nvSpPr>
          <p:spPr bwMode="auto">
            <a:xfrm flipH="1" flipV="1">
              <a:off x="2971" y="1797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19" name="Line 33"/>
            <p:cNvSpPr>
              <a:spLocks noChangeShapeType="1"/>
            </p:cNvSpPr>
            <p:nvPr/>
          </p:nvSpPr>
          <p:spPr bwMode="auto">
            <a:xfrm flipH="1" flipV="1">
              <a:off x="2971" y="1797"/>
              <a:ext cx="108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20" name="Line 34"/>
            <p:cNvSpPr>
              <a:spLocks noChangeShapeType="1"/>
            </p:cNvSpPr>
            <p:nvPr/>
          </p:nvSpPr>
          <p:spPr bwMode="auto">
            <a:xfrm flipV="1">
              <a:off x="431" y="1797"/>
              <a:ext cx="45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21" name="Line 35"/>
            <p:cNvSpPr>
              <a:spLocks noChangeShapeType="1"/>
            </p:cNvSpPr>
            <p:nvPr/>
          </p:nvSpPr>
          <p:spPr bwMode="auto">
            <a:xfrm flipV="1">
              <a:off x="431" y="1752"/>
              <a:ext cx="1633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22" name="Line 36"/>
            <p:cNvSpPr>
              <a:spLocks noChangeShapeType="1"/>
            </p:cNvSpPr>
            <p:nvPr/>
          </p:nvSpPr>
          <p:spPr bwMode="auto">
            <a:xfrm flipH="1" flipV="1">
              <a:off x="476" y="1797"/>
              <a:ext cx="72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23" name="Line 37"/>
            <p:cNvSpPr>
              <a:spLocks noChangeShapeType="1"/>
            </p:cNvSpPr>
            <p:nvPr/>
          </p:nvSpPr>
          <p:spPr bwMode="auto">
            <a:xfrm flipV="1">
              <a:off x="1202" y="1797"/>
              <a:ext cx="4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24" name="Line 38"/>
            <p:cNvSpPr>
              <a:spLocks noChangeShapeType="1"/>
            </p:cNvSpPr>
            <p:nvPr/>
          </p:nvSpPr>
          <p:spPr bwMode="auto">
            <a:xfrm flipH="1" flipV="1">
              <a:off x="1247" y="1797"/>
              <a:ext cx="68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25" name="Line 39"/>
            <p:cNvSpPr>
              <a:spLocks noChangeShapeType="1"/>
            </p:cNvSpPr>
            <p:nvPr/>
          </p:nvSpPr>
          <p:spPr bwMode="auto">
            <a:xfrm flipV="1">
              <a:off x="1927" y="1752"/>
              <a:ext cx="13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26" name="Line 40"/>
            <p:cNvSpPr>
              <a:spLocks noChangeShapeType="1"/>
            </p:cNvSpPr>
            <p:nvPr/>
          </p:nvSpPr>
          <p:spPr bwMode="auto">
            <a:xfrm flipV="1">
              <a:off x="476" y="1298"/>
              <a:ext cx="1179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27" name="Line 41"/>
            <p:cNvSpPr>
              <a:spLocks noChangeShapeType="1"/>
            </p:cNvSpPr>
            <p:nvPr/>
          </p:nvSpPr>
          <p:spPr bwMode="auto">
            <a:xfrm flipV="1">
              <a:off x="1247" y="1298"/>
              <a:ext cx="40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28" name="Line 42"/>
            <p:cNvSpPr>
              <a:spLocks noChangeShapeType="1"/>
            </p:cNvSpPr>
            <p:nvPr/>
          </p:nvSpPr>
          <p:spPr bwMode="auto">
            <a:xfrm flipH="1" flipV="1">
              <a:off x="1655" y="1298"/>
              <a:ext cx="45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29" name="Line 43"/>
            <p:cNvSpPr>
              <a:spLocks noChangeShapeType="1"/>
            </p:cNvSpPr>
            <p:nvPr/>
          </p:nvSpPr>
          <p:spPr bwMode="auto">
            <a:xfrm flipH="1" flipV="1">
              <a:off x="1655" y="1298"/>
              <a:ext cx="131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30" name="Line 44"/>
            <p:cNvSpPr>
              <a:spLocks noChangeShapeType="1"/>
            </p:cNvSpPr>
            <p:nvPr/>
          </p:nvSpPr>
          <p:spPr bwMode="auto">
            <a:xfrm flipH="1" flipV="1">
              <a:off x="1156" y="2341"/>
              <a:ext cx="1497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31" name="Line 45"/>
            <p:cNvSpPr>
              <a:spLocks noChangeShapeType="1"/>
            </p:cNvSpPr>
            <p:nvPr/>
          </p:nvSpPr>
          <p:spPr bwMode="auto">
            <a:xfrm flipV="1">
              <a:off x="2653" y="2387"/>
              <a:ext cx="72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32" name="Line 46"/>
            <p:cNvSpPr>
              <a:spLocks noChangeShapeType="1"/>
            </p:cNvSpPr>
            <p:nvPr/>
          </p:nvSpPr>
          <p:spPr bwMode="auto">
            <a:xfrm flipV="1">
              <a:off x="2653" y="2387"/>
              <a:ext cx="140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33" name="Line 47"/>
            <p:cNvSpPr>
              <a:spLocks noChangeShapeType="1"/>
            </p:cNvSpPr>
            <p:nvPr/>
          </p:nvSpPr>
          <p:spPr bwMode="auto">
            <a:xfrm flipV="1">
              <a:off x="3379" y="2387"/>
              <a:ext cx="68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34" name="Line 48"/>
            <p:cNvSpPr>
              <a:spLocks noChangeShapeType="1"/>
            </p:cNvSpPr>
            <p:nvPr/>
          </p:nvSpPr>
          <p:spPr bwMode="auto">
            <a:xfrm flipH="1" flipV="1">
              <a:off x="1927" y="2341"/>
              <a:ext cx="1452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4339" name="Group 49"/>
          <p:cNvGrpSpPr>
            <a:grpSpLocks/>
          </p:cNvGrpSpPr>
          <p:nvPr/>
        </p:nvGrpSpPr>
        <p:grpSpPr bwMode="auto">
          <a:xfrm>
            <a:off x="0" y="2147888"/>
            <a:ext cx="1522413" cy="1589087"/>
            <a:chOff x="113" y="2078"/>
            <a:chExt cx="959" cy="1001"/>
          </a:xfrm>
        </p:grpSpPr>
        <p:sp>
          <p:nvSpPr>
            <p:cNvPr id="14387" name="Freeform 50"/>
            <p:cNvSpPr>
              <a:spLocks/>
            </p:cNvSpPr>
            <p:nvPr/>
          </p:nvSpPr>
          <p:spPr bwMode="auto">
            <a:xfrm>
              <a:off x="239" y="2078"/>
              <a:ext cx="833" cy="1001"/>
            </a:xfrm>
            <a:custGeom>
              <a:avLst/>
              <a:gdLst>
                <a:gd name="T0" fmla="*/ 777 w 833"/>
                <a:gd name="T1" fmla="*/ 748 h 1001"/>
                <a:gd name="T2" fmla="*/ 601 w 833"/>
                <a:gd name="T3" fmla="*/ 917 h 1001"/>
                <a:gd name="T4" fmla="*/ 52 w 833"/>
                <a:gd name="T5" fmla="*/ 246 h 1001"/>
                <a:gd name="T6" fmla="*/ 290 w 833"/>
                <a:gd name="T7" fmla="*/ 84 h 1001"/>
                <a:gd name="T8" fmla="*/ 777 w 833"/>
                <a:gd name="T9" fmla="*/ 748 h 10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3"/>
                <a:gd name="T16" fmla="*/ 0 h 1001"/>
                <a:gd name="T17" fmla="*/ 833 w 833"/>
                <a:gd name="T18" fmla="*/ 1001 h 10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3" h="1001">
                  <a:moveTo>
                    <a:pt x="777" y="748"/>
                  </a:moveTo>
                  <a:cubicBezTo>
                    <a:pt x="833" y="891"/>
                    <a:pt x="722" y="1001"/>
                    <a:pt x="601" y="917"/>
                  </a:cubicBezTo>
                  <a:cubicBezTo>
                    <a:pt x="480" y="833"/>
                    <a:pt x="104" y="385"/>
                    <a:pt x="52" y="246"/>
                  </a:cubicBezTo>
                  <a:cubicBezTo>
                    <a:pt x="0" y="107"/>
                    <a:pt x="169" y="0"/>
                    <a:pt x="290" y="84"/>
                  </a:cubicBezTo>
                  <a:cubicBezTo>
                    <a:pt x="411" y="168"/>
                    <a:pt x="676" y="610"/>
                    <a:pt x="777" y="748"/>
                  </a:cubicBez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88" name="Text Box 51"/>
            <p:cNvSpPr txBox="1">
              <a:spLocks noChangeArrowheads="1"/>
            </p:cNvSpPr>
            <p:nvPr/>
          </p:nvSpPr>
          <p:spPr bwMode="auto">
            <a:xfrm>
              <a:off x="113" y="2750"/>
              <a:ext cx="544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3</a:t>
              </a:r>
            </a:p>
          </p:txBody>
        </p:sp>
      </p:grpSp>
      <p:grpSp>
        <p:nvGrpSpPr>
          <p:cNvPr id="14340" name="Group 52"/>
          <p:cNvGrpSpPr>
            <a:grpSpLocks/>
          </p:cNvGrpSpPr>
          <p:nvPr/>
        </p:nvGrpSpPr>
        <p:grpSpPr bwMode="auto">
          <a:xfrm>
            <a:off x="3455988" y="4149725"/>
            <a:ext cx="900112" cy="503238"/>
            <a:chOff x="2177" y="2614"/>
            <a:chExt cx="567" cy="317"/>
          </a:xfrm>
        </p:grpSpPr>
        <p:sp>
          <p:nvSpPr>
            <p:cNvPr id="14385" name="Oval 53"/>
            <p:cNvSpPr>
              <a:spLocks noChangeArrowheads="1"/>
            </p:cNvSpPr>
            <p:nvPr/>
          </p:nvSpPr>
          <p:spPr bwMode="auto">
            <a:xfrm>
              <a:off x="2177" y="2614"/>
              <a:ext cx="317" cy="317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86" name="Text Box 54"/>
            <p:cNvSpPr txBox="1">
              <a:spLocks noChangeArrowheads="1"/>
            </p:cNvSpPr>
            <p:nvPr/>
          </p:nvSpPr>
          <p:spPr bwMode="auto">
            <a:xfrm>
              <a:off x="2562" y="2659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hlink"/>
                  </a:solidFill>
                </a:rPr>
                <a:t>6</a:t>
              </a:r>
            </a:p>
          </p:txBody>
        </p:sp>
      </p:grpSp>
      <p:grpSp>
        <p:nvGrpSpPr>
          <p:cNvPr id="14341" name="Group 55"/>
          <p:cNvGrpSpPr>
            <a:grpSpLocks/>
          </p:cNvGrpSpPr>
          <p:nvPr/>
        </p:nvGrpSpPr>
        <p:grpSpPr bwMode="auto">
          <a:xfrm>
            <a:off x="3760788" y="2178050"/>
            <a:ext cx="3584575" cy="1979613"/>
            <a:chOff x="2482" y="2097"/>
            <a:chExt cx="2258" cy="1247"/>
          </a:xfrm>
        </p:grpSpPr>
        <p:sp>
          <p:nvSpPr>
            <p:cNvPr id="14383" name="Freeform 56"/>
            <p:cNvSpPr>
              <a:spLocks/>
            </p:cNvSpPr>
            <p:nvPr/>
          </p:nvSpPr>
          <p:spPr bwMode="auto">
            <a:xfrm>
              <a:off x="2482" y="2097"/>
              <a:ext cx="1194" cy="989"/>
            </a:xfrm>
            <a:custGeom>
              <a:avLst/>
              <a:gdLst>
                <a:gd name="T0" fmla="*/ 39 w 1194"/>
                <a:gd name="T1" fmla="*/ 708 h 989"/>
                <a:gd name="T2" fmla="*/ 217 w 1194"/>
                <a:gd name="T3" fmla="*/ 925 h 989"/>
                <a:gd name="T4" fmla="*/ 1078 w 1194"/>
                <a:gd name="T5" fmla="*/ 925 h 989"/>
                <a:gd name="T6" fmla="*/ 913 w 1194"/>
                <a:gd name="T7" fmla="*/ 539 h 989"/>
                <a:gd name="T8" fmla="*/ 351 w 1194"/>
                <a:gd name="T9" fmla="*/ 78 h 989"/>
                <a:gd name="T10" fmla="*/ 52 w 1194"/>
                <a:gd name="T11" fmla="*/ 105 h 989"/>
                <a:gd name="T12" fmla="*/ 39 w 1194"/>
                <a:gd name="T13" fmla="*/ 708 h 9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94"/>
                <a:gd name="T22" fmla="*/ 0 h 989"/>
                <a:gd name="T23" fmla="*/ 1194 w 1194"/>
                <a:gd name="T24" fmla="*/ 989 h 9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94" h="989">
                  <a:moveTo>
                    <a:pt x="39" y="708"/>
                  </a:moveTo>
                  <a:cubicBezTo>
                    <a:pt x="77" y="844"/>
                    <a:pt x="44" y="889"/>
                    <a:pt x="217" y="925"/>
                  </a:cubicBezTo>
                  <a:cubicBezTo>
                    <a:pt x="390" y="961"/>
                    <a:pt x="962" y="989"/>
                    <a:pt x="1078" y="925"/>
                  </a:cubicBezTo>
                  <a:cubicBezTo>
                    <a:pt x="1194" y="861"/>
                    <a:pt x="1034" y="680"/>
                    <a:pt x="913" y="539"/>
                  </a:cubicBezTo>
                  <a:cubicBezTo>
                    <a:pt x="792" y="398"/>
                    <a:pt x="494" y="150"/>
                    <a:pt x="351" y="78"/>
                  </a:cubicBezTo>
                  <a:cubicBezTo>
                    <a:pt x="208" y="6"/>
                    <a:pt x="104" y="0"/>
                    <a:pt x="52" y="105"/>
                  </a:cubicBezTo>
                  <a:cubicBezTo>
                    <a:pt x="0" y="210"/>
                    <a:pt x="42" y="583"/>
                    <a:pt x="39" y="708"/>
                  </a:cubicBez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84" name="Text Box 57"/>
            <p:cNvSpPr txBox="1">
              <a:spLocks noChangeArrowheads="1"/>
            </p:cNvSpPr>
            <p:nvPr/>
          </p:nvSpPr>
          <p:spPr bwMode="auto">
            <a:xfrm>
              <a:off x="3334" y="3113"/>
              <a:ext cx="1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accent2"/>
                  </a:solidFill>
                </a:rPr>
                <a:t>5</a:t>
              </a:r>
            </a:p>
          </p:txBody>
        </p:sp>
      </p:grpSp>
      <p:grpSp>
        <p:nvGrpSpPr>
          <p:cNvPr id="14342" name="Group 58"/>
          <p:cNvGrpSpPr>
            <a:grpSpLocks/>
          </p:cNvGrpSpPr>
          <p:nvPr/>
        </p:nvGrpSpPr>
        <p:grpSpPr bwMode="auto">
          <a:xfrm>
            <a:off x="1728788" y="3141663"/>
            <a:ext cx="1584325" cy="798512"/>
            <a:chOff x="1202" y="2704"/>
            <a:chExt cx="998" cy="503"/>
          </a:xfrm>
        </p:grpSpPr>
        <p:sp>
          <p:nvSpPr>
            <p:cNvPr id="14381" name="Oval 59"/>
            <p:cNvSpPr>
              <a:spLocks noChangeArrowheads="1"/>
            </p:cNvSpPr>
            <p:nvPr/>
          </p:nvSpPr>
          <p:spPr bwMode="auto">
            <a:xfrm>
              <a:off x="1610" y="2704"/>
              <a:ext cx="317" cy="317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82" name="Text Box 60"/>
            <p:cNvSpPr txBox="1">
              <a:spLocks noChangeArrowheads="1"/>
            </p:cNvSpPr>
            <p:nvPr/>
          </p:nvSpPr>
          <p:spPr bwMode="auto">
            <a:xfrm>
              <a:off x="1202" y="2976"/>
              <a:ext cx="9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solidFill>
                    <a:schemeClr val="folHlink"/>
                  </a:solidFill>
                </a:rPr>
                <a:t>5</a:t>
              </a:r>
            </a:p>
          </p:txBody>
        </p:sp>
      </p:grpSp>
      <p:grpSp>
        <p:nvGrpSpPr>
          <p:cNvPr id="14343" name="Group 61"/>
          <p:cNvGrpSpPr>
            <a:grpSpLocks/>
          </p:cNvGrpSpPr>
          <p:nvPr/>
        </p:nvGrpSpPr>
        <p:grpSpPr bwMode="auto">
          <a:xfrm>
            <a:off x="161925" y="406400"/>
            <a:ext cx="3495675" cy="2352675"/>
            <a:chOff x="215" y="981"/>
            <a:chExt cx="2202" cy="1482"/>
          </a:xfrm>
        </p:grpSpPr>
        <p:sp>
          <p:nvSpPr>
            <p:cNvPr id="14379" name="Freeform 62"/>
            <p:cNvSpPr>
              <a:spLocks/>
            </p:cNvSpPr>
            <p:nvPr/>
          </p:nvSpPr>
          <p:spPr bwMode="auto">
            <a:xfrm>
              <a:off x="215" y="1024"/>
              <a:ext cx="2202" cy="1439"/>
            </a:xfrm>
            <a:custGeom>
              <a:avLst/>
              <a:gdLst>
                <a:gd name="T0" fmla="*/ 83 w 2202"/>
                <a:gd name="T1" fmla="*/ 697 h 1439"/>
                <a:gd name="T2" fmla="*/ 788 w 2202"/>
                <a:gd name="T3" fmla="*/ 1341 h 1439"/>
                <a:gd name="T4" fmla="*/ 1981 w 2202"/>
                <a:gd name="T5" fmla="*/ 1287 h 1439"/>
                <a:gd name="T6" fmla="*/ 2116 w 2202"/>
                <a:gd name="T7" fmla="*/ 995 h 1439"/>
                <a:gd name="T8" fmla="*/ 2130 w 2202"/>
                <a:gd name="T9" fmla="*/ 623 h 1439"/>
                <a:gd name="T10" fmla="*/ 2075 w 2202"/>
                <a:gd name="T11" fmla="*/ 284 h 1439"/>
                <a:gd name="T12" fmla="*/ 1777 w 2202"/>
                <a:gd name="T13" fmla="*/ 40 h 1439"/>
                <a:gd name="T14" fmla="*/ 1093 w 2202"/>
                <a:gd name="T15" fmla="*/ 53 h 1439"/>
                <a:gd name="T16" fmla="*/ 293 w 2202"/>
                <a:gd name="T17" fmla="*/ 358 h 1439"/>
                <a:gd name="T18" fmla="*/ 83 w 2202"/>
                <a:gd name="T19" fmla="*/ 697 h 14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02"/>
                <a:gd name="T31" fmla="*/ 0 h 1439"/>
                <a:gd name="T32" fmla="*/ 2202 w 2202"/>
                <a:gd name="T33" fmla="*/ 1439 h 14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02" h="1439">
                  <a:moveTo>
                    <a:pt x="83" y="697"/>
                  </a:moveTo>
                  <a:cubicBezTo>
                    <a:pt x="166" y="861"/>
                    <a:pt x="472" y="1243"/>
                    <a:pt x="788" y="1341"/>
                  </a:cubicBezTo>
                  <a:cubicBezTo>
                    <a:pt x="1104" y="1439"/>
                    <a:pt x="1760" y="1345"/>
                    <a:pt x="1981" y="1287"/>
                  </a:cubicBezTo>
                  <a:cubicBezTo>
                    <a:pt x="2202" y="1229"/>
                    <a:pt x="2091" y="1106"/>
                    <a:pt x="2116" y="995"/>
                  </a:cubicBezTo>
                  <a:cubicBezTo>
                    <a:pt x="2141" y="884"/>
                    <a:pt x="2137" y="741"/>
                    <a:pt x="2130" y="623"/>
                  </a:cubicBezTo>
                  <a:cubicBezTo>
                    <a:pt x="2123" y="505"/>
                    <a:pt x="2134" y="381"/>
                    <a:pt x="2075" y="284"/>
                  </a:cubicBezTo>
                  <a:cubicBezTo>
                    <a:pt x="2016" y="187"/>
                    <a:pt x="1941" y="78"/>
                    <a:pt x="1777" y="40"/>
                  </a:cubicBezTo>
                  <a:cubicBezTo>
                    <a:pt x="1613" y="2"/>
                    <a:pt x="1340" y="0"/>
                    <a:pt x="1093" y="53"/>
                  </a:cubicBezTo>
                  <a:cubicBezTo>
                    <a:pt x="846" y="106"/>
                    <a:pt x="461" y="251"/>
                    <a:pt x="293" y="358"/>
                  </a:cubicBezTo>
                  <a:cubicBezTo>
                    <a:pt x="125" y="465"/>
                    <a:pt x="0" y="533"/>
                    <a:pt x="83" y="697"/>
                  </a:cubicBez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80" name="Text Box 63"/>
            <p:cNvSpPr txBox="1">
              <a:spLocks noChangeArrowheads="1"/>
            </p:cNvSpPr>
            <p:nvPr/>
          </p:nvSpPr>
          <p:spPr bwMode="auto">
            <a:xfrm>
              <a:off x="567" y="981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hlink"/>
                  </a:solidFill>
                </a:rPr>
                <a:t>2</a:t>
              </a:r>
            </a:p>
          </p:txBody>
        </p:sp>
      </p:grpSp>
      <p:grpSp>
        <p:nvGrpSpPr>
          <p:cNvPr id="14344" name="Group 64"/>
          <p:cNvGrpSpPr>
            <a:grpSpLocks/>
          </p:cNvGrpSpPr>
          <p:nvPr/>
        </p:nvGrpSpPr>
        <p:grpSpPr bwMode="auto">
          <a:xfrm>
            <a:off x="4105275" y="1054100"/>
            <a:ext cx="5422900" cy="2190750"/>
            <a:chOff x="2684" y="1374"/>
            <a:chExt cx="3416" cy="1380"/>
          </a:xfrm>
        </p:grpSpPr>
        <p:sp>
          <p:nvSpPr>
            <p:cNvPr id="14377" name="Freeform 65"/>
            <p:cNvSpPr>
              <a:spLocks/>
            </p:cNvSpPr>
            <p:nvPr/>
          </p:nvSpPr>
          <p:spPr bwMode="auto">
            <a:xfrm>
              <a:off x="2684" y="1374"/>
              <a:ext cx="1738" cy="1179"/>
            </a:xfrm>
            <a:custGeom>
              <a:avLst/>
              <a:gdLst>
                <a:gd name="T0" fmla="*/ 60 w 1738"/>
                <a:gd name="T1" fmla="*/ 332 h 1179"/>
                <a:gd name="T2" fmla="*/ 650 w 1738"/>
                <a:gd name="T3" fmla="*/ 1058 h 1179"/>
                <a:gd name="T4" fmla="*/ 1602 w 1738"/>
                <a:gd name="T5" fmla="*/ 1058 h 1179"/>
                <a:gd name="T6" fmla="*/ 1466 w 1738"/>
                <a:gd name="T7" fmla="*/ 695 h 1179"/>
                <a:gd name="T8" fmla="*/ 287 w 1738"/>
                <a:gd name="T9" fmla="*/ 60 h 1179"/>
                <a:gd name="T10" fmla="*/ 60 w 1738"/>
                <a:gd name="T11" fmla="*/ 332 h 1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38"/>
                <a:gd name="T19" fmla="*/ 0 h 1179"/>
                <a:gd name="T20" fmla="*/ 1738 w 1738"/>
                <a:gd name="T21" fmla="*/ 1179 h 1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38" h="1179">
                  <a:moveTo>
                    <a:pt x="60" y="332"/>
                  </a:moveTo>
                  <a:cubicBezTo>
                    <a:pt x="120" y="498"/>
                    <a:pt x="393" y="937"/>
                    <a:pt x="650" y="1058"/>
                  </a:cubicBezTo>
                  <a:cubicBezTo>
                    <a:pt x="907" y="1179"/>
                    <a:pt x="1466" y="1118"/>
                    <a:pt x="1602" y="1058"/>
                  </a:cubicBezTo>
                  <a:cubicBezTo>
                    <a:pt x="1738" y="998"/>
                    <a:pt x="1685" y="861"/>
                    <a:pt x="1466" y="695"/>
                  </a:cubicBezTo>
                  <a:cubicBezTo>
                    <a:pt x="1247" y="529"/>
                    <a:pt x="521" y="120"/>
                    <a:pt x="287" y="60"/>
                  </a:cubicBezTo>
                  <a:cubicBezTo>
                    <a:pt x="53" y="0"/>
                    <a:pt x="0" y="166"/>
                    <a:pt x="60" y="332"/>
                  </a:cubicBez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78" name="Text Box 66"/>
            <p:cNvSpPr txBox="1">
              <a:spLocks noChangeArrowheads="1"/>
            </p:cNvSpPr>
            <p:nvPr/>
          </p:nvSpPr>
          <p:spPr bwMode="auto">
            <a:xfrm>
              <a:off x="4014" y="2523"/>
              <a:ext cx="20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4</a:t>
              </a:r>
            </a:p>
          </p:txBody>
        </p:sp>
      </p:grpSp>
      <p:graphicFrame>
        <p:nvGraphicFramePr>
          <p:cNvPr id="25667" name="Group 67"/>
          <p:cNvGraphicFramePr>
            <a:graphicFrameLocks noGrp="1"/>
          </p:cNvGraphicFramePr>
          <p:nvPr/>
        </p:nvGraphicFramePr>
        <p:xfrm>
          <a:off x="6372225" y="333375"/>
          <a:ext cx="2543175" cy="2590800"/>
        </p:xfrm>
        <a:graphic>
          <a:graphicData uri="http://schemas.openxmlformats.org/drawingml/2006/table">
            <a:tbl>
              <a:tblPr/>
              <a:tblGrid>
                <a:gridCol w="1273175"/>
                <a:gridCol w="1270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RowId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2" name="Text Box 102"/>
          <p:cNvSpPr txBox="1">
            <a:spLocks noChangeArrowheads="1"/>
          </p:cNvSpPr>
          <p:nvPr/>
        </p:nvSpPr>
        <p:spPr bwMode="auto">
          <a:xfrm>
            <a:off x="0" y="4868863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Lien avec les clés</a:t>
            </a:r>
            <a:endParaRPr lang="fr-FR" sz="2400" i="1">
              <a:solidFill>
                <a:schemeClr val="hlink"/>
              </a:solidFill>
            </a:endParaRPr>
          </a:p>
        </p:txBody>
      </p:sp>
      <p:sp>
        <p:nvSpPr>
          <p:cNvPr id="25703" name="Text Box 103"/>
          <p:cNvSpPr txBox="1">
            <a:spLocks noChangeArrowheads="1"/>
          </p:cNvSpPr>
          <p:nvPr/>
        </p:nvSpPr>
        <p:spPr bwMode="auto">
          <a:xfrm>
            <a:off x="215900" y="5661025"/>
            <a:ext cx="8281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solidFill>
                  <a:srgbClr val="FF0000"/>
                </a:solidFill>
              </a:rPr>
              <a:t>Théorème </a:t>
            </a:r>
            <a:r>
              <a:rPr lang="fr-FR"/>
              <a:t>: X est une clé </a:t>
            </a:r>
            <a:r>
              <a:rPr lang="en-US">
                <a:latin typeface="Arial Unicode MS" charset="0"/>
                <a:sym typeface="Symbol" charset="2"/>
              </a:rPr>
              <a:t></a:t>
            </a:r>
            <a:r>
              <a:rPr lang="fr-FR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X est un  minimal d’une classe d’équivalence</a:t>
            </a:r>
          </a:p>
        </p:txBody>
      </p:sp>
      <p:grpSp>
        <p:nvGrpSpPr>
          <p:cNvPr id="9" name="Group 104"/>
          <p:cNvGrpSpPr>
            <a:grpSpLocks/>
          </p:cNvGrpSpPr>
          <p:nvPr/>
        </p:nvGrpSpPr>
        <p:grpSpPr bwMode="auto">
          <a:xfrm>
            <a:off x="1042988" y="2276475"/>
            <a:ext cx="5473700" cy="2305050"/>
            <a:chOff x="657" y="1434"/>
            <a:chExt cx="3448" cy="1452"/>
          </a:xfrm>
        </p:grpSpPr>
        <p:sp>
          <p:nvSpPr>
            <p:cNvPr id="14368" name="Rectangle 105"/>
            <p:cNvSpPr>
              <a:spLocks noChangeArrowheads="1"/>
            </p:cNvSpPr>
            <p:nvPr/>
          </p:nvSpPr>
          <p:spPr bwMode="auto">
            <a:xfrm>
              <a:off x="2200" y="2659"/>
              <a:ext cx="272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69" name="Rectangle 106"/>
            <p:cNvSpPr>
              <a:spLocks noChangeArrowheads="1"/>
            </p:cNvSpPr>
            <p:nvPr/>
          </p:nvSpPr>
          <p:spPr bwMode="auto">
            <a:xfrm>
              <a:off x="1519" y="2024"/>
              <a:ext cx="272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70" name="Rectangle 107"/>
            <p:cNvSpPr>
              <a:spLocks noChangeArrowheads="1"/>
            </p:cNvSpPr>
            <p:nvPr/>
          </p:nvSpPr>
          <p:spPr bwMode="auto">
            <a:xfrm>
              <a:off x="657" y="2024"/>
              <a:ext cx="272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71" name="Rectangle 108"/>
            <p:cNvSpPr>
              <a:spLocks noChangeArrowheads="1"/>
            </p:cNvSpPr>
            <p:nvPr/>
          </p:nvSpPr>
          <p:spPr bwMode="auto">
            <a:xfrm>
              <a:off x="2426" y="2024"/>
              <a:ext cx="272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72" name="Rectangle 109"/>
            <p:cNvSpPr>
              <a:spLocks noChangeArrowheads="1"/>
            </p:cNvSpPr>
            <p:nvPr/>
          </p:nvSpPr>
          <p:spPr bwMode="auto">
            <a:xfrm>
              <a:off x="3152" y="2024"/>
              <a:ext cx="272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73" name="Rectangle 110"/>
            <p:cNvSpPr>
              <a:spLocks noChangeArrowheads="1"/>
            </p:cNvSpPr>
            <p:nvPr/>
          </p:nvSpPr>
          <p:spPr bwMode="auto">
            <a:xfrm>
              <a:off x="3152" y="1434"/>
              <a:ext cx="272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74" name="Rectangle 111"/>
            <p:cNvSpPr>
              <a:spLocks noChangeArrowheads="1"/>
            </p:cNvSpPr>
            <p:nvPr/>
          </p:nvSpPr>
          <p:spPr bwMode="auto">
            <a:xfrm>
              <a:off x="3833" y="1434"/>
              <a:ext cx="272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75" name="Rectangle 112"/>
            <p:cNvSpPr>
              <a:spLocks noChangeArrowheads="1"/>
            </p:cNvSpPr>
            <p:nvPr/>
          </p:nvSpPr>
          <p:spPr bwMode="auto">
            <a:xfrm>
              <a:off x="930" y="1434"/>
              <a:ext cx="272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76" name="Rectangle 113"/>
            <p:cNvSpPr>
              <a:spLocks noChangeArrowheads="1"/>
            </p:cNvSpPr>
            <p:nvPr/>
          </p:nvSpPr>
          <p:spPr bwMode="auto">
            <a:xfrm>
              <a:off x="1701" y="1434"/>
              <a:ext cx="272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" name="Group 114"/>
          <p:cNvGrpSpPr>
            <a:grpSpLocks/>
          </p:cNvGrpSpPr>
          <p:nvPr/>
        </p:nvGrpSpPr>
        <p:grpSpPr bwMode="auto">
          <a:xfrm>
            <a:off x="468313" y="6308725"/>
            <a:ext cx="7343775" cy="366713"/>
            <a:chOff x="295" y="3974"/>
            <a:chExt cx="4626" cy="231"/>
          </a:xfrm>
        </p:grpSpPr>
        <p:sp>
          <p:nvSpPr>
            <p:cNvPr id="14366" name="AutoShape 115"/>
            <p:cNvSpPr>
              <a:spLocks noChangeArrowheads="1"/>
            </p:cNvSpPr>
            <p:nvPr/>
          </p:nvSpPr>
          <p:spPr bwMode="auto">
            <a:xfrm>
              <a:off x="295" y="3974"/>
              <a:ext cx="726" cy="227"/>
            </a:xfrm>
            <a:prstGeom prst="rightArrow">
              <a:avLst>
                <a:gd name="adj1" fmla="val 50000"/>
                <a:gd name="adj2" fmla="val 7995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67" name="Text Box 116"/>
            <p:cNvSpPr txBox="1">
              <a:spLocks noChangeArrowheads="1"/>
            </p:cNvSpPr>
            <p:nvPr/>
          </p:nvSpPr>
          <p:spPr bwMode="auto">
            <a:xfrm>
              <a:off x="1111" y="3974"/>
              <a:ext cx="38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On va utiliser l’algorithme précédent pour trouver les clés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Dérivation de la fréquence pour un motif non clé</a:t>
            </a:r>
            <a:endParaRPr lang="fr-FR" sz="2400" i="1">
              <a:solidFill>
                <a:schemeClr val="hlink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58775" y="549275"/>
            <a:ext cx="8785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solidFill>
                  <a:srgbClr val="FF0000"/>
                </a:solidFill>
              </a:rPr>
              <a:t>Théorème </a:t>
            </a:r>
            <a:r>
              <a:rPr lang="fr-FR" sz="2400"/>
              <a:t>: Si X est un motif non clé alors </a:t>
            </a:r>
            <a:br>
              <a:rPr lang="fr-FR" sz="2400"/>
            </a:br>
            <a:r>
              <a:rPr lang="fr-FR" sz="2400"/>
              <a:t>			Freq(X) = min(Freq(X \x)), </a:t>
            </a:r>
            <a:r>
              <a:rPr lang="fr-FR" sz="2400">
                <a:sym typeface="Symbol" charset="2"/>
              </a:rPr>
              <a:t> x </a:t>
            </a:r>
            <a:r>
              <a:rPr lang="en-US" sz="2400">
                <a:sym typeface="Symbol" charset="2"/>
              </a:rPr>
              <a:t> X</a:t>
            </a:r>
            <a:endParaRPr lang="fr-FR" sz="2400">
              <a:sym typeface="Symbol" charset="2"/>
            </a:endParaRP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971550" y="1557338"/>
            <a:ext cx="6265863" cy="4040187"/>
            <a:chOff x="295" y="1071"/>
            <a:chExt cx="3947" cy="2545"/>
          </a:xfrm>
        </p:grpSpPr>
        <p:sp>
          <p:nvSpPr>
            <p:cNvPr id="15384" name="Text Box 5"/>
            <p:cNvSpPr txBox="1">
              <a:spLocks noChangeArrowheads="1"/>
            </p:cNvSpPr>
            <p:nvPr/>
          </p:nvSpPr>
          <p:spPr bwMode="auto">
            <a:xfrm>
              <a:off x="2336" y="3385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/>
                <a:t>Φ</a:t>
              </a:r>
              <a:endParaRPr lang="fr-FR"/>
            </a:p>
          </p:txBody>
        </p:sp>
        <p:sp>
          <p:nvSpPr>
            <p:cNvPr id="15385" name="Text Box 6"/>
            <p:cNvSpPr txBox="1">
              <a:spLocks noChangeArrowheads="1"/>
            </p:cNvSpPr>
            <p:nvPr/>
          </p:nvSpPr>
          <p:spPr bwMode="auto">
            <a:xfrm>
              <a:off x="794" y="2749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</a:t>
              </a:r>
            </a:p>
          </p:txBody>
        </p:sp>
        <p:sp>
          <p:nvSpPr>
            <p:cNvPr id="15386" name="Text Box 7"/>
            <p:cNvSpPr txBox="1">
              <a:spLocks noChangeArrowheads="1"/>
            </p:cNvSpPr>
            <p:nvPr/>
          </p:nvSpPr>
          <p:spPr bwMode="auto">
            <a:xfrm>
              <a:off x="2562" y="275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</a:t>
              </a:r>
            </a:p>
          </p:txBody>
        </p:sp>
        <p:sp>
          <p:nvSpPr>
            <p:cNvPr id="15387" name="Text Box 8"/>
            <p:cNvSpPr txBox="1">
              <a:spLocks noChangeArrowheads="1"/>
            </p:cNvSpPr>
            <p:nvPr/>
          </p:nvSpPr>
          <p:spPr bwMode="auto">
            <a:xfrm>
              <a:off x="1655" y="275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</a:t>
              </a:r>
            </a:p>
          </p:txBody>
        </p:sp>
        <p:sp>
          <p:nvSpPr>
            <p:cNvPr id="15388" name="Text Box 9"/>
            <p:cNvSpPr txBox="1">
              <a:spLocks noChangeArrowheads="1"/>
            </p:cNvSpPr>
            <p:nvPr/>
          </p:nvSpPr>
          <p:spPr bwMode="auto">
            <a:xfrm>
              <a:off x="3288" y="275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E</a:t>
              </a:r>
            </a:p>
          </p:txBody>
        </p:sp>
        <p:sp>
          <p:nvSpPr>
            <p:cNvPr id="15389" name="Text Box 10"/>
            <p:cNvSpPr txBox="1">
              <a:spLocks noChangeArrowheads="1"/>
            </p:cNvSpPr>
            <p:nvPr/>
          </p:nvSpPr>
          <p:spPr bwMode="auto">
            <a:xfrm>
              <a:off x="1020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</a:t>
              </a:r>
            </a:p>
          </p:txBody>
        </p:sp>
        <p:sp>
          <p:nvSpPr>
            <p:cNvPr id="15390" name="Text Box 11"/>
            <p:cNvSpPr txBox="1">
              <a:spLocks noChangeArrowheads="1"/>
            </p:cNvSpPr>
            <p:nvPr/>
          </p:nvSpPr>
          <p:spPr bwMode="auto">
            <a:xfrm>
              <a:off x="295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AC</a:t>
              </a:r>
            </a:p>
          </p:txBody>
        </p:sp>
        <p:sp>
          <p:nvSpPr>
            <p:cNvPr id="15391" name="Text Box 12"/>
            <p:cNvSpPr txBox="1">
              <a:spLocks noChangeArrowheads="1"/>
            </p:cNvSpPr>
            <p:nvPr/>
          </p:nvSpPr>
          <p:spPr bwMode="auto">
            <a:xfrm>
              <a:off x="1792" y="2159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AE</a:t>
              </a:r>
            </a:p>
          </p:txBody>
        </p:sp>
        <p:sp>
          <p:nvSpPr>
            <p:cNvPr id="15392" name="Text Box 13"/>
            <p:cNvSpPr txBox="1">
              <a:spLocks noChangeArrowheads="1"/>
            </p:cNvSpPr>
            <p:nvPr/>
          </p:nvSpPr>
          <p:spPr bwMode="auto">
            <a:xfrm>
              <a:off x="3243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BC</a:t>
              </a:r>
            </a:p>
          </p:txBody>
        </p:sp>
        <p:sp>
          <p:nvSpPr>
            <p:cNvPr id="15393" name="Text Box 14"/>
            <p:cNvSpPr txBox="1">
              <a:spLocks noChangeArrowheads="1"/>
            </p:cNvSpPr>
            <p:nvPr/>
          </p:nvSpPr>
          <p:spPr bwMode="auto">
            <a:xfrm>
              <a:off x="2562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BE</a:t>
              </a:r>
            </a:p>
          </p:txBody>
        </p:sp>
        <p:sp>
          <p:nvSpPr>
            <p:cNvPr id="15394" name="Text Box 15"/>
            <p:cNvSpPr txBox="1">
              <a:spLocks noChangeArrowheads="1"/>
            </p:cNvSpPr>
            <p:nvPr/>
          </p:nvSpPr>
          <p:spPr bwMode="auto">
            <a:xfrm>
              <a:off x="3924" y="2159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CE</a:t>
              </a:r>
            </a:p>
          </p:txBody>
        </p:sp>
        <p:sp>
          <p:nvSpPr>
            <p:cNvPr id="15395" name="Text Box 16"/>
            <p:cNvSpPr txBox="1">
              <a:spLocks noChangeArrowheads="1"/>
            </p:cNvSpPr>
            <p:nvPr/>
          </p:nvSpPr>
          <p:spPr bwMode="auto">
            <a:xfrm>
              <a:off x="2790" y="1570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BCE</a:t>
              </a:r>
            </a:p>
          </p:txBody>
        </p:sp>
        <p:sp>
          <p:nvSpPr>
            <p:cNvPr id="15396" name="Text Box 17"/>
            <p:cNvSpPr txBox="1">
              <a:spLocks noChangeArrowheads="1"/>
            </p:cNvSpPr>
            <p:nvPr/>
          </p:nvSpPr>
          <p:spPr bwMode="auto">
            <a:xfrm>
              <a:off x="295" y="1570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ABC</a:t>
              </a:r>
            </a:p>
          </p:txBody>
        </p:sp>
        <p:sp>
          <p:nvSpPr>
            <p:cNvPr id="15397" name="Text Box 18"/>
            <p:cNvSpPr txBox="1">
              <a:spLocks noChangeArrowheads="1"/>
            </p:cNvSpPr>
            <p:nvPr/>
          </p:nvSpPr>
          <p:spPr bwMode="auto">
            <a:xfrm>
              <a:off x="1066" y="1570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ABE</a:t>
              </a:r>
            </a:p>
          </p:txBody>
        </p:sp>
        <p:sp>
          <p:nvSpPr>
            <p:cNvPr id="15398" name="Text Box 19"/>
            <p:cNvSpPr txBox="1">
              <a:spLocks noChangeArrowheads="1"/>
            </p:cNvSpPr>
            <p:nvPr/>
          </p:nvSpPr>
          <p:spPr bwMode="auto">
            <a:xfrm>
              <a:off x="1882" y="1570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ACE</a:t>
              </a:r>
            </a:p>
          </p:txBody>
        </p:sp>
        <p:sp>
          <p:nvSpPr>
            <p:cNvPr id="15399" name="Text Box 20"/>
            <p:cNvSpPr txBox="1">
              <a:spLocks noChangeArrowheads="1"/>
            </p:cNvSpPr>
            <p:nvPr/>
          </p:nvSpPr>
          <p:spPr bwMode="auto">
            <a:xfrm>
              <a:off x="1429" y="1071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ABCE</a:t>
              </a:r>
            </a:p>
          </p:txBody>
        </p:sp>
        <p:sp>
          <p:nvSpPr>
            <p:cNvPr id="15400" name="Line 21"/>
            <p:cNvSpPr>
              <a:spLocks noChangeShapeType="1"/>
            </p:cNvSpPr>
            <p:nvPr/>
          </p:nvSpPr>
          <p:spPr bwMode="auto">
            <a:xfrm flipH="1" flipV="1">
              <a:off x="930" y="2976"/>
              <a:ext cx="1496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01" name="Line 22"/>
            <p:cNvSpPr>
              <a:spLocks noChangeShapeType="1"/>
            </p:cNvSpPr>
            <p:nvPr/>
          </p:nvSpPr>
          <p:spPr bwMode="auto">
            <a:xfrm flipH="1" flipV="1">
              <a:off x="1791" y="2976"/>
              <a:ext cx="635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02" name="Line 23"/>
            <p:cNvSpPr>
              <a:spLocks noChangeShapeType="1"/>
            </p:cNvSpPr>
            <p:nvPr/>
          </p:nvSpPr>
          <p:spPr bwMode="auto">
            <a:xfrm flipV="1">
              <a:off x="2426" y="2931"/>
              <a:ext cx="227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03" name="Line 24"/>
            <p:cNvSpPr>
              <a:spLocks noChangeShapeType="1"/>
            </p:cNvSpPr>
            <p:nvPr/>
          </p:nvSpPr>
          <p:spPr bwMode="auto">
            <a:xfrm flipV="1">
              <a:off x="2426" y="2976"/>
              <a:ext cx="953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04" name="Line 25"/>
            <p:cNvSpPr>
              <a:spLocks noChangeShapeType="1"/>
            </p:cNvSpPr>
            <p:nvPr/>
          </p:nvSpPr>
          <p:spPr bwMode="auto">
            <a:xfrm flipH="1" flipV="1">
              <a:off x="521" y="2387"/>
              <a:ext cx="31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05" name="Line 26"/>
            <p:cNvSpPr>
              <a:spLocks noChangeShapeType="1"/>
            </p:cNvSpPr>
            <p:nvPr/>
          </p:nvSpPr>
          <p:spPr bwMode="auto">
            <a:xfrm flipV="1">
              <a:off x="839" y="2341"/>
              <a:ext cx="31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06" name="Line 27"/>
            <p:cNvSpPr>
              <a:spLocks noChangeShapeType="1"/>
            </p:cNvSpPr>
            <p:nvPr/>
          </p:nvSpPr>
          <p:spPr bwMode="auto">
            <a:xfrm flipV="1">
              <a:off x="839" y="2341"/>
              <a:ext cx="108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07" name="Line 28"/>
            <p:cNvSpPr>
              <a:spLocks noChangeShapeType="1"/>
            </p:cNvSpPr>
            <p:nvPr/>
          </p:nvSpPr>
          <p:spPr bwMode="auto">
            <a:xfrm flipH="1" flipV="1">
              <a:off x="521" y="2387"/>
              <a:ext cx="122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08" name="Line 29"/>
            <p:cNvSpPr>
              <a:spLocks noChangeShapeType="1"/>
            </p:cNvSpPr>
            <p:nvPr/>
          </p:nvSpPr>
          <p:spPr bwMode="auto">
            <a:xfrm flipV="1">
              <a:off x="1746" y="2387"/>
              <a:ext cx="163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09" name="Line 30"/>
            <p:cNvSpPr>
              <a:spLocks noChangeShapeType="1"/>
            </p:cNvSpPr>
            <p:nvPr/>
          </p:nvSpPr>
          <p:spPr bwMode="auto">
            <a:xfrm flipV="1">
              <a:off x="1746" y="2387"/>
              <a:ext cx="231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10" name="Line 31"/>
            <p:cNvSpPr>
              <a:spLocks noChangeShapeType="1"/>
            </p:cNvSpPr>
            <p:nvPr/>
          </p:nvSpPr>
          <p:spPr bwMode="auto">
            <a:xfrm flipV="1">
              <a:off x="2653" y="2387"/>
              <a:ext cx="4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11" name="Line 32"/>
            <p:cNvSpPr>
              <a:spLocks noChangeShapeType="1"/>
            </p:cNvSpPr>
            <p:nvPr/>
          </p:nvSpPr>
          <p:spPr bwMode="auto">
            <a:xfrm flipH="1" flipV="1">
              <a:off x="2699" y="2387"/>
              <a:ext cx="68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12" name="Line 33"/>
            <p:cNvSpPr>
              <a:spLocks noChangeShapeType="1"/>
            </p:cNvSpPr>
            <p:nvPr/>
          </p:nvSpPr>
          <p:spPr bwMode="auto">
            <a:xfrm flipV="1">
              <a:off x="2699" y="1797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13" name="Line 34"/>
            <p:cNvSpPr>
              <a:spLocks noChangeShapeType="1"/>
            </p:cNvSpPr>
            <p:nvPr/>
          </p:nvSpPr>
          <p:spPr bwMode="auto">
            <a:xfrm flipH="1" flipV="1">
              <a:off x="2971" y="1797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14" name="Line 35"/>
            <p:cNvSpPr>
              <a:spLocks noChangeShapeType="1"/>
            </p:cNvSpPr>
            <p:nvPr/>
          </p:nvSpPr>
          <p:spPr bwMode="auto">
            <a:xfrm flipH="1" flipV="1">
              <a:off x="2971" y="1797"/>
              <a:ext cx="108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15" name="Line 36"/>
            <p:cNvSpPr>
              <a:spLocks noChangeShapeType="1"/>
            </p:cNvSpPr>
            <p:nvPr/>
          </p:nvSpPr>
          <p:spPr bwMode="auto">
            <a:xfrm flipV="1">
              <a:off x="431" y="1797"/>
              <a:ext cx="45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16" name="Line 37"/>
            <p:cNvSpPr>
              <a:spLocks noChangeShapeType="1"/>
            </p:cNvSpPr>
            <p:nvPr/>
          </p:nvSpPr>
          <p:spPr bwMode="auto">
            <a:xfrm flipV="1">
              <a:off x="431" y="1752"/>
              <a:ext cx="1633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17" name="Line 38"/>
            <p:cNvSpPr>
              <a:spLocks noChangeShapeType="1"/>
            </p:cNvSpPr>
            <p:nvPr/>
          </p:nvSpPr>
          <p:spPr bwMode="auto">
            <a:xfrm flipH="1" flipV="1">
              <a:off x="476" y="1797"/>
              <a:ext cx="72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18" name="Line 39"/>
            <p:cNvSpPr>
              <a:spLocks noChangeShapeType="1"/>
            </p:cNvSpPr>
            <p:nvPr/>
          </p:nvSpPr>
          <p:spPr bwMode="auto">
            <a:xfrm flipV="1">
              <a:off x="1202" y="1797"/>
              <a:ext cx="4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19" name="Line 40"/>
            <p:cNvSpPr>
              <a:spLocks noChangeShapeType="1"/>
            </p:cNvSpPr>
            <p:nvPr/>
          </p:nvSpPr>
          <p:spPr bwMode="auto">
            <a:xfrm flipH="1" flipV="1">
              <a:off x="1247" y="1797"/>
              <a:ext cx="68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20" name="Line 41"/>
            <p:cNvSpPr>
              <a:spLocks noChangeShapeType="1"/>
            </p:cNvSpPr>
            <p:nvPr/>
          </p:nvSpPr>
          <p:spPr bwMode="auto">
            <a:xfrm flipV="1">
              <a:off x="1927" y="1752"/>
              <a:ext cx="13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21" name="Line 42"/>
            <p:cNvSpPr>
              <a:spLocks noChangeShapeType="1"/>
            </p:cNvSpPr>
            <p:nvPr/>
          </p:nvSpPr>
          <p:spPr bwMode="auto">
            <a:xfrm flipV="1">
              <a:off x="476" y="1298"/>
              <a:ext cx="1179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22" name="Line 43"/>
            <p:cNvSpPr>
              <a:spLocks noChangeShapeType="1"/>
            </p:cNvSpPr>
            <p:nvPr/>
          </p:nvSpPr>
          <p:spPr bwMode="auto">
            <a:xfrm flipV="1">
              <a:off x="1247" y="1298"/>
              <a:ext cx="40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23" name="Line 44"/>
            <p:cNvSpPr>
              <a:spLocks noChangeShapeType="1"/>
            </p:cNvSpPr>
            <p:nvPr/>
          </p:nvSpPr>
          <p:spPr bwMode="auto">
            <a:xfrm flipH="1" flipV="1">
              <a:off x="1655" y="1298"/>
              <a:ext cx="45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24" name="Line 45"/>
            <p:cNvSpPr>
              <a:spLocks noChangeShapeType="1"/>
            </p:cNvSpPr>
            <p:nvPr/>
          </p:nvSpPr>
          <p:spPr bwMode="auto">
            <a:xfrm flipH="1" flipV="1">
              <a:off x="1655" y="1298"/>
              <a:ext cx="131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25" name="Line 46"/>
            <p:cNvSpPr>
              <a:spLocks noChangeShapeType="1"/>
            </p:cNvSpPr>
            <p:nvPr/>
          </p:nvSpPr>
          <p:spPr bwMode="auto">
            <a:xfrm flipH="1" flipV="1">
              <a:off x="1156" y="2341"/>
              <a:ext cx="1497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26" name="Line 47"/>
            <p:cNvSpPr>
              <a:spLocks noChangeShapeType="1"/>
            </p:cNvSpPr>
            <p:nvPr/>
          </p:nvSpPr>
          <p:spPr bwMode="auto">
            <a:xfrm flipV="1">
              <a:off x="2653" y="2387"/>
              <a:ext cx="72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27" name="Line 48"/>
            <p:cNvSpPr>
              <a:spLocks noChangeShapeType="1"/>
            </p:cNvSpPr>
            <p:nvPr/>
          </p:nvSpPr>
          <p:spPr bwMode="auto">
            <a:xfrm flipV="1">
              <a:off x="2653" y="2387"/>
              <a:ext cx="140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28" name="Line 49"/>
            <p:cNvSpPr>
              <a:spLocks noChangeShapeType="1"/>
            </p:cNvSpPr>
            <p:nvPr/>
          </p:nvSpPr>
          <p:spPr bwMode="auto">
            <a:xfrm flipV="1">
              <a:off x="3379" y="2387"/>
              <a:ext cx="68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29" name="Line 50"/>
            <p:cNvSpPr>
              <a:spLocks noChangeShapeType="1"/>
            </p:cNvSpPr>
            <p:nvPr/>
          </p:nvSpPr>
          <p:spPr bwMode="auto">
            <a:xfrm flipH="1" flipV="1">
              <a:off x="1927" y="2341"/>
              <a:ext cx="1452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5365" name="Group 51"/>
          <p:cNvGrpSpPr>
            <a:grpSpLocks/>
          </p:cNvGrpSpPr>
          <p:nvPr/>
        </p:nvGrpSpPr>
        <p:grpSpPr bwMode="auto">
          <a:xfrm>
            <a:off x="684213" y="3141663"/>
            <a:ext cx="1522412" cy="1589087"/>
            <a:chOff x="113" y="2078"/>
            <a:chExt cx="959" cy="1001"/>
          </a:xfrm>
        </p:grpSpPr>
        <p:sp>
          <p:nvSpPr>
            <p:cNvPr id="15382" name="Freeform 52"/>
            <p:cNvSpPr>
              <a:spLocks/>
            </p:cNvSpPr>
            <p:nvPr/>
          </p:nvSpPr>
          <p:spPr bwMode="auto">
            <a:xfrm>
              <a:off x="239" y="2078"/>
              <a:ext cx="833" cy="1001"/>
            </a:xfrm>
            <a:custGeom>
              <a:avLst/>
              <a:gdLst>
                <a:gd name="T0" fmla="*/ 777 w 833"/>
                <a:gd name="T1" fmla="*/ 748 h 1001"/>
                <a:gd name="T2" fmla="*/ 601 w 833"/>
                <a:gd name="T3" fmla="*/ 917 h 1001"/>
                <a:gd name="T4" fmla="*/ 52 w 833"/>
                <a:gd name="T5" fmla="*/ 246 h 1001"/>
                <a:gd name="T6" fmla="*/ 290 w 833"/>
                <a:gd name="T7" fmla="*/ 84 h 1001"/>
                <a:gd name="T8" fmla="*/ 777 w 833"/>
                <a:gd name="T9" fmla="*/ 748 h 10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3"/>
                <a:gd name="T16" fmla="*/ 0 h 1001"/>
                <a:gd name="T17" fmla="*/ 833 w 833"/>
                <a:gd name="T18" fmla="*/ 1001 h 10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3" h="1001">
                  <a:moveTo>
                    <a:pt x="777" y="748"/>
                  </a:moveTo>
                  <a:cubicBezTo>
                    <a:pt x="833" y="891"/>
                    <a:pt x="722" y="1001"/>
                    <a:pt x="601" y="917"/>
                  </a:cubicBezTo>
                  <a:cubicBezTo>
                    <a:pt x="480" y="833"/>
                    <a:pt x="104" y="385"/>
                    <a:pt x="52" y="246"/>
                  </a:cubicBezTo>
                  <a:cubicBezTo>
                    <a:pt x="0" y="107"/>
                    <a:pt x="169" y="0"/>
                    <a:pt x="290" y="84"/>
                  </a:cubicBezTo>
                  <a:cubicBezTo>
                    <a:pt x="411" y="168"/>
                    <a:pt x="676" y="610"/>
                    <a:pt x="777" y="748"/>
                  </a:cubicBez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83" name="Text Box 53"/>
            <p:cNvSpPr txBox="1">
              <a:spLocks noChangeArrowheads="1"/>
            </p:cNvSpPr>
            <p:nvPr/>
          </p:nvSpPr>
          <p:spPr bwMode="auto">
            <a:xfrm>
              <a:off x="113" y="2750"/>
              <a:ext cx="544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3</a:t>
              </a:r>
            </a:p>
          </p:txBody>
        </p:sp>
      </p:grpSp>
      <p:grpSp>
        <p:nvGrpSpPr>
          <p:cNvPr id="15366" name="Group 54"/>
          <p:cNvGrpSpPr>
            <a:grpSpLocks/>
          </p:cNvGrpSpPr>
          <p:nvPr/>
        </p:nvGrpSpPr>
        <p:grpSpPr bwMode="auto">
          <a:xfrm>
            <a:off x="4140200" y="5143500"/>
            <a:ext cx="900113" cy="503238"/>
            <a:chOff x="2177" y="2614"/>
            <a:chExt cx="567" cy="317"/>
          </a:xfrm>
        </p:grpSpPr>
        <p:sp>
          <p:nvSpPr>
            <p:cNvPr id="15380" name="Oval 55"/>
            <p:cNvSpPr>
              <a:spLocks noChangeArrowheads="1"/>
            </p:cNvSpPr>
            <p:nvPr/>
          </p:nvSpPr>
          <p:spPr bwMode="auto">
            <a:xfrm>
              <a:off x="2177" y="2614"/>
              <a:ext cx="317" cy="317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81" name="Text Box 56"/>
            <p:cNvSpPr txBox="1">
              <a:spLocks noChangeArrowheads="1"/>
            </p:cNvSpPr>
            <p:nvPr/>
          </p:nvSpPr>
          <p:spPr bwMode="auto">
            <a:xfrm>
              <a:off x="2562" y="2659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hlink"/>
                  </a:solidFill>
                </a:rPr>
                <a:t>6</a:t>
              </a:r>
            </a:p>
          </p:txBody>
        </p:sp>
      </p:grpSp>
      <p:grpSp>
        <p:nvGrpSpPr>
          <p:cNvPr id="15367" name="Group 57"/>
          <p:cNvGrpSpPr>
            <a:grpSpLocks/>
          </p:cNvGrpSpPr>
          <p:nvPr/>
        </p:nvGrpSpPr>
        <p:grpSpPr bwMode="auto">
          <a:xfrm>
            <a:off x="4445000" y="3171825"/>
            <a:ext cx="3584575" cy="1979613"/>
            <a:chOff x="2482" y="2097"/>
            <a:chExt cx="2258" cy="1247"/>
          </a:xfrm>
        </p:grpSpPr>
        <p:sp>
          <p:nvSpPr>
            <p:cNvPr id="15378" name="Freeform 58"/>
            <p:cNvSpPr>
              <a:spLocks/>
            </p:cNvSpPr>
            <p:nvPr/>
          </p:nvSpPr>
          <p:spPr bwMode="auto">
            <a:xfrm>
              <a:off x="2482" y="2097"/>
              <a:ext cx="1194" cy="989"/>
            </a:xfrm>
            <a:custGeom>
              <a:avLst/>
              <a:gdLst>
                <a:gd name="T0" fmla="*/ 39 w 1194"/>
                <a:gd name="T1" fmla="*/ 708 h 989"/>
                <a:gd name="T2" fmla="*/ 217 w 1194"/>
                <a:gd name="T3" fmla="*/ 925 h 989"/>
                <a:gd name="T4" fmla="*/ 1078 w 1194"/>
                <a:gd name="T5" fmla="*/ 925 h 989"/>
                <a:gd name="T6" fmla="*/ 913 w 1194"/>
                <a:gd name="T7" fmla="*/ 539 h 989"/>
                <a:gd name="T8" fmla="*/ 351 w 1194"/>
                <a:gd name="T9" fmla="*/ 78 h 989"/>
                <a:gd name="T10" fmla="*/ 52 w 1194"/>
                <a:gd name="T11" fmla="*/ 105 h 989"/>
                <a:gd name="T12" fmla="*/ 39 w 1194"/>
                <a:gd name="T13" fmla="*/ 708 h 9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94"/>
                <a:gd name="T22" fmla="*/ 0 h 989"/>
                <a:gd name="T23" fmla="*/ 1194 w 1194"/>
                <a:gd name="T24" fmla="*/ 989 h 9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94" h="989">
                  <a:moveTo>
                    <a:pt x="39" y="708"/>
                  </a:moveTo>
                  <a:cubicBezTo>
                    <a:pt x="77" y="844"/>
                    <a:pt x="44" y="889"/>
                    <a:pt x="217" y="925"/>
                  </a:cubicBezTo>
                  <a:cubicBezTo>
                    <a:pt x="390" y="961"/>
                    <a:pt x="962" y="989"/>
                    <a:pt x="1078" y="925"/>
                  </a:cubicBezTo>
                  <a:cubicBezTo>
                    <a:pt x="1194" y="861"/>
                    <a:pt x="1034" y="680"/>
                    <a:pt x="913" y="539"/>
                  </a:cubicBezTo>
                  <a:cubicBezTo>
                    <a:pt x="792" y="398"/>
                    <a:pt x="494" y="150"/>
                    <a:pt x="351" y="78"/>
                  </a:cubicBezTo>
                  <a:cubicBezTo>
                    <a:pt x="208" y="6"/>
                    <a:pt x="104" y="0"/>
                    <a:pt x="52" y="105"/>
                  </a:cubicBezTo>
                  <a:cubicBezTo>
                    <a:pt x="0" y="210"/>
                    <a:pt x="42" y="583"/>
                    <a:pt x="39" y="708"/>
                  </a:cubicBez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79" name="Text Box 59"/>
            <p:cNvSpPr txBox="1">
              <a:spLocks noChangeArrowheads="1"/>
            </p:cNvSpPr>
            <p:nvPr/>
          </p:nvSpPr>
          <p:spPr bwMode="auto">
            <a:xfrm>
              <a:off x="3334" y="3113"/>
              <a:ext cx="1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accent2"/>
                  </a:solidFill>
                </a:rPr>
                <a:t>5</a:t>
              </a:r>
            </a:p>
          </p:txBody>
        </p:sp>
      </p:grpSp>
      <p:grpSp>
        <p:nvGrpSpPr>
          <p:cNvPr id="15368" name="Group 60"/>
          <p:cNvGrpSpPr>
            <a:grpSpLocks/>
          </p:cNvGrpSpPr>
          <p:nvPr/>
        </p:nvGrpSpPr>
        <p:grpSpPr bwMode="auto">
          <a:xfrm>
            <a:off x="2413000" y="4135438"/>
            <a:ext cx="1584325" cy="798512"/>
            <a:chOff x="1202" y="2704"/>
            <a:chExt cx="998" cy="503"/>
          </a:xfrm>
        </p:grpSpPr>
        <p:sp>
          <p:nvSpPr>
            <p:cNvPr id="15376" name="Oval 61"/>
            <p:cNvSpPr>
              <a:spLocks noChangeArrowheads="1"/>
            </p:cNvSpPr>
            <p:nvPr/>
          </p:nvSpPr>
          <p:spPr bwMode="auto">
            <a:xfrm>
              <a:off x="1610" y="2704"/>
              <a:ext cx="317" cy="317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77" name="Text Box 62"/>
            <p:cNvSpPr txBox="1">
              <a:spLocks noChangeArrowheads="1"/>
            </p:cNvSpPr>
            <p:nvPr/>
          </p:nvSpPr>
          <p:spPr bwMode="auto">
            <a:xfrm>
              <a:off x="1202" y="2976"/>
              <a:ext cx="9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solidFill>
                    <a:schemeClr val="folHlink"/>
                  </a:solidFill>
                </a:rPr>
                <a:t>5</a:t>
              </a:r>
            </a:p>
          </p:txBody>
        </p:sp>
      </p:grpSp>
      <p:grpSp>
        <p:nvGrpSpPr>
          <p:cNvPr id="15369" name="Group 63"/>
          <p:cNvGrpSpPr>
            <a:grpSpLocks/>
          </p:cNvGrpSpPr>
          <p:nvPr/>
        </p:nvGrpSpPr>
        <p:grpSpPr bwMode="auto">
          <a:xfrm>
            <a:off x="846138" y="1400175"/>
            <a:ext cx="3495675" cy="2352675"/>
            <a:chOff x="215" y="981"/>
            <a:chExt cx="2202" cy="1482"/>
          </a:xfrm>
        </p:grpSpPr>
        <p:sp>
          <p:nvSpPr>
            <p:cNvPr id="15374" name="Freeform 64"/>
            <p:cNvSpPr>
              <a:spLocks/>
            </p:cNvSpPr>
            <p:nvPr/>
          </p:nvSpPr>
          <p:spPr bwMode="auto">
            <a:xfrm>
              <a:off x="215" y="1024"/>
              <a:ext cx="2202" cy="1439"/>
            </a:xfrm>
            <a:custGeom>
              <a:avLst/>
              <a:gdLst>
                <a:gd name="T0" fmla="*/ 83 w 2202"/>
                <a:gd name="T1" fmla="*/ 697 h 1439"/>
                <a:gd name="T2" fmla="*/ 788 w 2202"/>
                <a:gd name="T3" fmla="*/ 1341 h 1439"/>
                <a:gd name="T4" fmla="*/ 1981 w 2202"/>
                <a:gd name="T5" fmla="*/ 1287 h 1439"/>
                <a:gd name="T6" fmla="*/ 2116 w 2202"/>
                <a:gd name="T7" fmla="*/ 995 h 1439"/>
                <a:gd name="T8" fmla="*/ 2130 w 2202"/>
                <a:gd name="T9" fmla="*/ 623 h 1439"/>
                <a:gd name="T10" fmla="*/ 2075 w 2202"/>
                <a:gd name="T11" fmla="*/ 284 h 1439"/>
                <a:gd name="T12" fmla="*/ 1777 w 2202"/>
                <a:gd name="T13" fmla="*/ 40 h 1439"/>
                <a:gd name="T14" fmla="*/ 1093 w 2202"/>
                <a:gd name="T15" fmla="*/ 53 h 1439"/>
                <a:gd name="T16" fmla="*/ 293 w 2202"/>
                <a:gd name="T17" fmla="*/ 358 h 1439"/>
                <a:gd name="T18" fmla="*/ 83 w 2202"/>
                <a:gd name="T19" fmla="*/ 697 h 14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02"/>
                <a:gd name="T31" fmla="*/ 0 h 1439"/>
                <a:gd name="T32" fmla="*/ 2202 w 2202"/>
                <a:gd name="T33" fmla="*/ 1439 h 14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02" h="1439">
                  <a:moveTo>
                    <a:pt x="83" y="697"/>
                  </a:moveTo>
                  <a:cubicBezTo>
                    <a:pt x="166" y="861"/>
                    <a:pt x="472" y="1243"/>
                    <a:pt x="788" y="1341"/>
                  </a:cubicBezTo>
                  <a:cubicBezTo>
                    <a:pt x="1104" y="1439"/>
                    <a:pt x="1760" y="1345"/>
                    <a:pt x="1981" y="1287"/>
                  </a:cubicBezTo>
                  <a:cubicBezTo>
                    <a:pt x="2202" y="1229"/>
                    <a:pt x="2091" y="1106"/>
                    <a:pt x="2116" y="995"/>
                  </a:cubicBezTo>
                  <a:cubicBezTo>
                    <a:pt x="2141" y="884"/>
                    <a:pt x="2137" y="741"/>
                    <a:pt x="2130" y="623"/>
                  </a:cubicBezTo>
                  <a:cubicBezTo>
                    <a:pt x="2123" y="505"/>
                    <a:pt x="2134" y="381"/>
                    <a:pt x="2075" y="284"/>
                  </a:cubicBezTo>
                  <a:cubicBezTo>
                    <a:pt x="2016" y="187"/>
                    <a:pt x="1941" y="78"/>
                    <a:pt x="1777" y="40"/>
                  </a:cubicBezTo>
                  <a:cubicBezTo>
                    <a:pt x="1613" y="2"/>
                    <a:pt x="1340" y="0"/>
                    <a:pt x="1093" y="53"/>
                  </a:cubicBezTo>
                  <a:cubicBezTo>
                    <a:pt x="846" y="106"/>
                    <a:pt x="461" y="251"/>
                    <a:pt x="293" y="358"/>
                  </a:cubicBezTo>
                  <a:cubicBezTo>
                    <a:pt x="125" y="465"/>
                    <a:pt x="0" y="533"/>
                    <a:pt x="83" y="697"/>
                  </a:cubicBezTo>
                  <a:close/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75" name="Text Box 65"/>
            <p:cNvSpPr txBox="1">
              <a:spLocks noChangeArrowheads="1"/>
            </p:cNvSpPr>
            <p:nvPr/>
          </p:nvSpPr>
          <p:spPr bwMode="auto">
            <a:xfrm>
              <a:off x="567" y="981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hlink"/>
                  </a:solidFill>
                </a:rPr>
                <a:t>2</a:t>
              </a:r>
            </a:p>
          </p:txBody>
        </p:sp>
      </p:grpSp>
      <p:grpSp>
        <p:nvGrpSpPr>
          <p:cNvPr id="15370" name="Group 66"/>
          <p:cNvGrpSpPr>
            <a:grpSpLocks/>
          </p:cNvGrpSpPr>
          <p:nvPr/>
        </p:nvGrpSpPr>
        <p:grpSpPr bwMode="auto">
          <a:xfrm>
            <a:off x="4789488" y="2047875"/>
            <a:ext cx="5422900" cy="2190750"/>
            <a:chOff x="2684" y="1374"/>
            <a:chExt cx="3416" cy="1380"/>
          </a:xfrm>
        </p:grpSpPr>
        <p:sp>
          <p:nvSpPr>
            <p:cNvPr id="15372" name="Freeform 67"/>
            <p:cNvSpPr>
              <a:spLocks/>
            </p:cNvSpPr>
            <p:nvPr/>
          </p:nvSpPr>
          <p:spPr bwMode="auto">
            <a:xfrm>
              <a:off x="2684" y="1374"/>
              <a:ext cx="1738" cy="1179"/>
            </a:xfrm>
            <a:custGeom>
              <a:avLst/>
              <a:gdLst>
                <a:gd name="T0" fmla="*/ 60 w 1738"/>
                <a:gd name="T1" fmla="*/ 332 h 1179"/>
                <a:gd name="T2" fmla="*/ 650 w 1738"/>
                <a:gd name="T3" fmla="*/ 1058 h 1179"/>
                <a:gd name="T4" fmla="*/ 1602 w 1738"/>
                <a:gd name="T5" fmla="*/ 1058 h 1179"/>
                <a:gd name="T6" fmla="*/ 1466 w 1738"/>
                <a:gd name="T7" fmla="*/ 695 h 1179"/>
                <a:gd name="T8" fmla="*/ 287 w 1738"/>
                <a:gd name="T9" fmla="*/ 60 h 1179"/>
                <a:gd name="T10" fmla="*/ 60 w 1738"/>
                <a:gd name="T11" fmla="*/ 332 h 1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38"/>
                <a:gd name="T19" fmla="*/ 0 h 1179"/>
                <a:gd name="T20" fmla="*/ 1738 w 1738"/>
                <a:gd name="T21" fmla="*/ 1179 h 1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38" h="1179">
                  <a:moveTo>
                    <a:pt x="60" y="332"/>
                  </a:moveTo>
                  <a:cubicBezTo>
                    <a:pt x="120" y="498"/>
                    <a:pt x="393" y="937"/>
                    <a:pt x="650" y="1058"/>
                  </a:cubicBezTo>
                  <a:cubicBezTo>
                    <a:pt x="907" y="1179"/>
                    <a:pt x="1466" y="1118"/>
                    <a:pt x="1602" y="1058"/>
                  </a:cubicBezTo>
                  <a:cubicBezTo>
                    <a:pt x="1738" y="998"/>
                    <a:pt x="1685" y="861"/>
                    <a:pt x="1466" y="695"/>
                  </a:cubicBezTo>
                  <a:cubicBezTo>
                    <a:pt x="1247" y="529"/>
                    <a:pt x="521" y="120"/>
                    <a:pt x="287" y="60"/>
                  </a:cubicBezTo>
                  <a:cubicBezTo>
                    <a:pt x="53" y="0"/>
                    <a:pt x="0" y="166"/>
                    <a:pt x="60" y="332"/>
                  </a:cubicBez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73" name="Text Box 68"/>
            <p:cNvSpPr txBox="1">
              <a:spLocks noChangeArrowheads="1"/>
            </p:cNvSpPr>
            <p:nvPr/>
          </p:nvSpPr>
          <p:spPr bwMode="auto">
            <a:xfrm>
              <a:off x="4014" y="2523"/>
              <a:ext cx="20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15371" name="Text Box 69"/>
          <p:cNvSpPr txBox="1">
            <a:spLocks noChangeArrowheads="1"/>
          </p:cNvSpPr>
          <p:nvPr/>
        </p:nvSpPr>
        <p:spPr bwMode="auto">
          <a:xfrm>
            <a:off x="179388" y="5876925"/>
            <a:ext cx="8964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/>
              <a:t>Ex : ABCE n’est pas clé </a:t>
            </a:r>
            <a:r>
              <a:rPr lang="fr-FR" sz="24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 Freq(ABCE) = Freq(ABC) = Freq(AB)</a:t>
            </a:r>
            <a:br>
              <a:rPr lang="fr-FR" sz="24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</a:br>
            <a:r>
              <a:rPr lang="fr-FR" sz="24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BCE n’est pas clé  Freq(BCE) = Freq(BC)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Group 2"/>
          <p:cNvGraphicFramePr>
            <a:graphicFrameLocks noGrp="1"/>
          </p:cNvGraphicFramePr>
          <p:nvPr/>
        </p:nvGraphicFramePr>
        <p:xfrm>
          <a:off x="6156325" y="2133600"/>
          <a:ext cx="2543175" cy="2590800"/>
        </p:xfrm>
        <a:graphic>
          <a:graphicData uri="http://schemas.openxmlformats.org/drawingml/2006/table">
            <a:tbl>
              <a:tblPr/>
              <a:tblGrid>
                <a:gridCol w="1273175"/>
                <a:gridCol w="1270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RowId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3" name="Text Box 37"/>
          <p:cNvSpPr txBox="1">
            <a:spLocks noChangeArrowheads="1"/>
          </p:cNvSpPr>
          <p:nvPr/>
        </p:nvSpPr>
        <p:spPr bwMode="auto">
          <a:xfrm>
            <a:off x="107950" y="2603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6.5 Algorithme Pascal</a:t>
            </a:r>
            <a:endParaRPr lang="fr-FR" sz="2400" i="1">
              <a:solidFill>
                <a:schemeClr val="hlink"/>
              </a:solidFill>
            </a:endParaRPr>
          </a:p>
        </p:txBody>
      </p:sp>
      <p:graphicFrame>
        <p:nvGraphicFramePr>
          <p:cNvPr id="27686" name="Group 38"/>
          <p:cNvGraphicFramePr>
            <a:graphicFrameLocks noGrp="1"/>
          </p:cNvGraphicFramePr>
          <p:nvPr/>
        </p:nvGraphicFramePr>
        <p:xfrm>
          <a:off x="395288" y="3357563"/>
          <a:ext cx="2111375" cy="2251075"/>
        </p:xfrm>
        <a:graphic>
          <a:graphicData uri="http://schemas.openxmlformats.org/drawingml/2006/table">
            <a:tbl>
              <a:tblPr/>
              <a:tblGrid>
                <a:gridCol w="703262"/>
                <a:gridCol w="704850"/>
                <a:gridCol w="703263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Motif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6" name="Text Box 78"/>
          <p:cNvSpPr txBox="1">
            <a:spLocks noChangeArrowheads="1"/>
          </p:cNvSpPr>
          <p:nvPr/>
        </p:nvSpPr>
        <p:spPr bwMode="auto">
          <a:xfrm>
            <a:off x="179388" y="836613"/>
            <a:ext cx="80645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/>
              <a:t>Y a-t-il des motifs non clés ?</a:t>
            </a:r>
            <a:br>
              <a:rPr lang="fr-FR"/>
            </a:br>
            <a:r>
              <a:rPr lang="fr-FR"/>
              <a:t>Si oui, inférer leur fréquence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/>
              <a:t>Calculer la fréquence des autres motifs et éliminer les  non fréquents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/>
              <a:t>Marquer les clés / non clés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/>
              <a:t>Générer le niveau suivant comme dans </a:t>
            </a:r>
            <a:r>
              <a:rPr lang="fr-FR" i="1"/>
              <a:t>Apriori</a:t>
            </a:r>
          </a:p>
        </p:txBody>
      </p:sp>
      <p:sp>
        <p:nvSpPr>
          <p:cNvPr id="27727" name="Text Box 79"/>
          <p:cNvSpPr txBox="1">
            <a:spLocks noChangeArrowheads="1"/>
          </p:cNvSpPr>
          <p:nvPr/>
        </p:nvSpPr>
        <p:spPr bwMode="auto">
          <a:xfrm>
            <a:off x="323850" y="2997200"/>
            <a:ext cx="3887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Niveau 1</a:t>
            </a:r>
          </a:p>
        </p:txBody>
      </p:sp>
      <p:sp>
        <p:nvSpPr>
          <p:cNvPr id="27728" name="Text Box 80"/>
          <p:cNvSpPr txBox="1">
            <a:spLocks noChangeArrowheads="1"/>
          </p:cNvSpPr>
          <p:nvPr/>
        </p:nvSpPr>
        <p:spPr bwMode="auto">
          <a:xfrm>
            <a:off x="1763713" y="3789363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  <p:sp>
        <p:nvSpPr>
          <p:cNvPr id="27729" name="Text Box 81"/>
          <p:cNvSpPr txBox="1">
            <a:spLocks noChangeArrowheads="1"/>
          </p:cNvSpPr>
          <p:nvPr/>
        </p:nvSpPr>
        <p:spPr bwMode="auto">
          <a:xfrm>
            <a:off x="1763713" y="41497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  <p:sp>
        <p:nvSpPr>
          <p:cNvPr id="27730" name="Text Box 82"/>
          <p:cNvSpPr txBox="1">
            <a:spLocks noChangeArrowheads="1"/>
          </p:cNvSpPr>
          <p:nvPr/>
        </p:nvSpPr>
        <p:spPr bwMode="auto">
          <a:xfrm>
            <a:off x="1763713" y="450850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  <p:sp>
        <p:nvSpPr>
          <p:cNvPr id="27731" name="Text Box 83"/>
          <p:cNvSpPr txBox="1">
            <a:spLocks noChangeArrowheads="1"/>
          </p:cNvSpPr>
          <p:nvPr/>
        </p:nvSpPr>
        <p:spPr bwMode="auto">
          <a:xfrm>
            <a:off x="1763713" y="52292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  <p:sp>
        <p:nvSpPr>
          <p:cNvPr id="27732" name="Text Box 84"/>
          <p:cNvSpPr txBox="1">
            <a:spLocks noChangeArrowheads="1"/>
          </p:cNvSpPr>
          <p:nvPr/>
        </p:nvSpPr>
        <p:spPr bwMode="auto">
          <a:xfrm>
            <a:off x="1116013" y="37893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3</a:t>
            </a:r>
          </a:p>
        </p:txBody>
      </p:sp>
      <p:sp>
        <p:nvSpPr>
          <p:cNvPr id="27733" name="Text Box 85"/>
          <p:cNvSpPr txBox="1">
            <a:spLocks noChangeArrowheads="1"/>
          </p:cNvSpPr>
          <p:nvPr/>
        </p:nvSpPr>
        <p:spPr bwMode="auto">
          <a:xfrm>
            <a:off x="1116013" y="414972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5</a:t>
            </a:r>
          </a:p>
        </p:txBody>
      </p:sp>
      <p:sp>
        <p:nvSpPr>
          <p:cNvPr id="27734" name="Text Box 86"/>
          <p:cNvSpPr txBox="1">
            <a:spLocks noChangeArrowheads="1"/>
          </p:cNvSpPr>
          <p:nvPr/>
        </p:nvSpPr>
        <p:spPr bwMode="auto">
          <a:xfrm>
            <a:off x="1116013" y="450850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5</a:t>
            </a:r>
          </a:p>
        </p:txBody>
      </p:sp>
      <p:sp>
        <p:nvSpPr>
          <p:cNvPr id="27735" name="Text Box 87"/>
          <p:cNvSpPr txBox="1">
            <a:spLocks noChangeArrowheads="1"/>
          </p:cNvSpPr>
          <p:nvPr/>
        </p:nvSpPr>
        <p:spPr bwMode="auto">
          <a:xfrm>
            <a:off x="1116013" y="486886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1</a:t>
            </a:r>
          </a:p>
        </p:txBody>
      </p:sp>
      <p:sp>
        <p:nvSpPr>
          <p:cNvPr id="27736" name="Line 88"/>
          <p:cNvSpPr>
            <a:spLocks noChangeShapeType="1"/>
          </p:cNvSpPr>
          <p:nvPr/>
        </p:nvSpPr>
        <p:spPr bwMode="auto">
          <a:xfrm>
            <a:off x="323850" y="5084763"/>
            <a:ext cx="22320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737" name="Text Box 89"/>
          <p:cNvSpPr txBox="1">
            <a:spLocks noChangeArrowheads="1"/>
          </p:cNvSpPr>
          <p:nvPr/>
        </p:nvSpPr>
        <p:spPr bwMode="auto">
          <a:xfrm>
            <a:off x="1116013" y="522922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5</a:t>
            </a:r>
          </a:p>
        </p:txBody>
      </p:sp>
      <p:sp>
        <p:nvSpPr>
          <p:cNvPr id="27738" name="Text Box 90"/>
          <p:cNvSpPr txBox="1">
            <a:spLocks noChangeArrowheads="1"/>
          </p:cNvSpPr>
          <p:nvPr/>
        </p:nvSpPr>
        <p:spPr bwMode="auto">
          <a:xfrm>
            <a:off x="2771775" y="2852738"/>
            <a:ext cx="3887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Niveau 2</a:t>
            </a:r>
          </a:p>
        </p:txBody>
      </p:sp>
      <p:graphicFrame>
        <p:nvGraphicFramePr>
          <p:cNvPr id="27739" name="Group 91"/>
          <p:cNvGraphicFramePr>
            <a:graphicFrameLocks noGrp="1"/>
          </p:cNvGraphicFramePr>
          <p:nvPr/>
        </p:nvGraphicFramePr>
        <p:xfrm>
          <a:off x="2771775" y="3357563"/>
          <a:ext cx="2111375" cy="2616835"/>
        </p:xfrm>
        <a:graphic>
          <a:graphicData uri="http://schemas.openxmlformats.org/drawingml/2006/table">
            <a:tbl>
              <a:tblPr/>
              <a:tblGrid>
                <a:gridCol w="703263"/>
                <a:gridCol w="704850"/>
                <a:gridCol w="703262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Motif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82" name="Text Box 134"/>
          <p:cNvSpPr txBox="1">
            <a:spLocks noChangeArrowheads="1"/>
          </p:cNvSpPr>
          <p:nvPr/>
        </p:nvSpPr>
        <p:spPr bwMode="auto">
          <a:xfrm>
            <a:off x="3492500" y="378936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2</a:t>
            </a:r>
          </a:p>
        </p:txBody>
      </p:sp>
      <p:sp>
        <p:nvSpPr>
          <p:cNvPr id="27783" name="Text Box 135"/>
          <p:cNvSpPr txBox="1">
            <a:spLocks noChangeArrowheads="1"/>
          </p:cNvSpPr>
          <p:nvPr/>
        </p:nvSpPr>
        <p:spPr bwMode="auto">
          <a:xfrm>
            <a:off x="3492500" y="41497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3</a:t>
            </a:r>
          </a:p>
        </p:txBody>
      </p:sp>
      <p:sp>
        <p:nvSpPr>
          <p:cNvPr id="27784" name="Text Box 136"/>
          <p:cNvSpPr txBox="1">
            <a:spLocks noChangeArrowheads="1"/>
          </p:cNvSpPr>
          <p:nvPr/>
        </p:nvSpPr>
        <p:spPr bwMode="auto">
          <a:xfrm>
            <a:off x="3492500" y="450850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2</a:t>
            </a:r>
          </a:p>
        </p:txBody>
      </p:sp>
      <p:sp>
        <p:nvSpPr>
          <p:cNvPr id="27785" name="Text Box 137"/>
          <p:cNvSpPr txBox="1">
            <a:spLocks noChangeArrowheads="1"/>
          </p:cNvSpPr>
          <p:nvPr/>
        </p:nvSpPr>
        <p:spPr bwMode="auto">
          <a:xfrm>
            <a:off x="3492500" y="486886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4</a:t>
            </a:r>
          </a:p>
        </p:txBody>
      </p:sp>
      <p:sp>
        <p:nvSpPr>
          <p:cNvPr id="27786" name="Text Box 138"/>
          <p:cNvSpPr txBox="1">
            <a:spLocks noChangeArrowheads="1"/>
          </p:cNvSpPr>
          <p:nvPr/>
        </p:nvSpPr>
        <p:spPr bwMode="auto">
          <a:xfrm>
            <a:off x="3492500" y="52292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5</a:t>
            </a:r>
          </a:p>
        </p:txBody>
      </p:sp>
      <p:sp>
        <p:nvSpPr>
          <p:cNvPr id="27787" name="Text Box 139"/>
          <p:cNvSpPr txBox="1">
            <a:spLocks noChangeArrowheads="1"/>
          </p:cNvSpPr>
          <p:nvPr/>
        </p:nvSpPr>
        <p:spPr bwMode="auto">
          <a:xfrm>
            <a:off x="3492500" y="558958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4</a:t>
            </a:r>
          </a:p>
        </p:txBody>
      </p:sp>
      <p:sp>
        <p:nvSpPr>
          <p:cNvPr id="27788" name="Text Box 140"/>
          <p:cNvSpPr txBox="1">
            <a:spLocks noChangeArrowheads="1"/>
          </p:cNvSpPr>
          <p:nvPr/>
        </p:nvSpPr>
        <p:spPr bwMode="auto">
          <a:xfrm>
            <a:off x="4140200" y="37893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  <p:sp>
        <p:nvSpPr>
          <p:cNvPr id="27789" name="Text Box 141"/>
          <p:cNvSpPr txBox="1">
            <a:spLocks noChangeArrowheads="1"/>
          </p:cNvSpPr>
          <p:nvPr/>
        </p:nvSpPr>
        <p:spPr bwMode="auto">
          <a:xfrm>
            <a:off x="4140200" y="414972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non</a:t>
            </a:r>
          </a:p>
        </p:txBody>
      </p:sp>
      <p:sp>
        <p:nvSpPr>
          <p:cNvPr id="27790" name="Text Box 142"/>
          <p:cNvSpPr txBox="1">
            <a:spLocks noChangeArrowheads="1"/>
          </p:cNvSpPr>
          <p:nvPr/>
        </p:nvSpPr>
        <p:spPr bwMode="auto">
          <a:xfrm>
            <a:off x="4140200" y="450850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  <p:sp>
        <p:nvSpPr>
          <p:cNvPr id="27791" name="Text Box 143"/>
          <p:cNvSpPr txBox="1">
            <a:spLocks noChangeArrowheads="1"/>
          </p:cNvSpPr>
          <p:nvPr/>
        </p:nvSpPr>
        <p:spPr bwMode="auto">
          <a:xfrm>
            <a:off x="4140200" y="48688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  <p:sp>
        <p:nvSpPr>
          <p:cNvPr id="27792" name="Text Box 144"/>
          <p:cNvSpPr txBox="1">
            <a:spLocks noChangeArrowheads="1"/>
          </p:cNvSpPr>
          <p:nvPr/>
        </p:nvSpPr>
        <p:spPr bwMode="auto">
          <a:xfrm>
            <a:off x="4140200" y="522922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non</a:t>
            </a:r>
          </a:p>
        </p:txBody>
      </p:sp>
      <p:sp>
        <p:nvSpPr>
          <p:cNvPr id="27793" name="Text Box 145"/>
          <p:cNvSpPr txBox="1">
            <a:spLocks noChangeArrowheads="1"/>
          </p:cNvSpPr>
          <p:nvPr/>
        </p:nvSpPr>
        <p:spPr bwMode="auto">
          <a:xfrm>
            <a:off x="4140200" y="558958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27" grpId="0"/>
      <p:bldP spid="27728" grpId="0"/>
      <p:bldP spid="27729" grpId="0"/>
      <p:bldP spid="27730" grpId="0"/>
      <p:bldP spid="27731" grpId="0"/>
      <p:bldP spid="27732" grpId="0"/>
      <p:bldP spid="27733" grpId="0"/>
      <p:bldP spid="27734" grpId="0"/>
      <p:bldP spid="27735" grpId="0"/>
      <p:bldP spid="27736" grpId="0" animBg="1"/>
      <p:bldP spid="27737" grpId="0"/>
      <p:bldP spid="27738" grpId="0"/>
      <p:bldP spid="27782" grpId="0"/>
      <p:bldP spid="27783" grpId="0"/>
      <p:bldP spid="27784" grpId="0"/>
      <p:bldP spid="27785" grpId="0"/>
      <p:bldP spid="27786" grpId="0"/>
      <p:bldP spid="27787" grpId="0"/>
      <p:bldP spid="27788" grpId="0"/>
      <p:bldP spid="27789" grpId="0"/>
      <p:bldP spid="27790" grpId="0"/>
      <p:bldP spid="27791" grpId="0"/>
      <p:bldP spid="27792" grpId="0"/>
      <p:bldP spid="277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95288" y="476250"/>
            <a:ext cx="3887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Niveau 2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/>
        </p:nvGraphicFramePr>
        <p:xfrm>
          <a:off x="395288" y="981075"/>
          <a:ext cx="2111375" cy="2616835"/>
        </p:xfrm>
        <a:graphic>
          <a:graphicData uri="http://schemas.openxmlformats.org/drawingml/2006/table">
            <a:tbl>
              <a:tblPr/>
              <a:tblGrid>
                <a:gridCol w="703262"/>
                <a:gridCol w="704850"/>
                <a:gridCol w="703263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Motif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6" name="Text Box 46"/>
          <p:cNvSpPr txBox="1">
            <a:spLocks noChangeArrowheads="1"/>
          </p:cNvSpPr>
          <p:nvPr/>
        </p:nvSpPr>
        <p:spPr bwMode="auto">
          <a:xfrm>
            <a:off x="1116013" y="141287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2</a:t>
            </a:r>
          </a:p>
        </p:txBody>
      </p:sp>
      <p:sp>
        <p:nvSpPr>
          <p:cNvPr id="17437" name="Text Box 47"/>
          <p:cNvSpPr txBox="1">
            <a:spLocks noChangeArrowheads="1"/>
          </p:cNvSpPr>
          <p:nvPr/>
        </p:nvSpPr>
        <p:spPr bwMode="auto">
          <a:xfrm>
            <a:off x="1116013" y="17732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3</a:t>
            </a:r>
          </a:p>
        </p:txBody>
      </p:sp>
      <p:sp>
        <p:nvSpPr>
          <p:cNvPr id="17438" name="Text Box 48"/>
          <p:cNvSpPr txBox="1">
            <a:spLocks noChangeArrowheads="1"/>
          </p:cNvSpPr>
          <p:nvPr/>
        </p:nvSpPr>
        <p:spPr bwMode="auto">
          <a:xfrm>
            <a:off x="1116013" y="213201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2</a:t>
            </a:r>
          </a:p>
        </p:txBody>
      </p:sp>
      <p:sp>
        <p:nvSpPr>
          <p:cNvPr id="17439" name="Text Box 49"/>
          <p:cNvSpPr txBox="1">
            <a:spLocks noChangeArrowheads="1"/>
          </p:cNvSpPr>
          <p:nvPr/>
        </p:nvSpPr>
        <p:spPr bwMode="auto">
          <a:xfrm>
            <a:off x="1116013" y="249237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4</a:t>
            </a:r>
          </a:p>
        </p:txBody>
      </p:sp>
      <p:sp>
        <p:nvSpPr>
          <p:cNvPr id="17440" name="Text Box 50"/>
          <p:cNvSpPr txBox="1">
            <a:spLocks noChangeArrowheads="1"/>
          </p:cNvSpPr>
          <p:nvPr/>
        </p:nvSpPr>
        <p:spPr bwMode="auto">
          <a:xfrm>
            <a:off x="1116013" y="28527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5</a:t>
            </a:r>
          </a:p>
        </p:txBody>
      </p:sp>
      <p:sp>
        <p:nvSpPr>
          <p:cNvPr id="17441" name="Text Box 51"/>
          <p:cNvSpPr txBox="1">
            <a:spLocks noChangeArrowheads="1"/>
          </p:cNvSpPr>
          <p:nvPr/>
        </p:nvSpPr>
        <p:spPr bwMode="auto">
          <a:xfrm>
            <a:off x="1116013" y="321310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4</a:t>
            </a:r>
          </a:p>
        </p:txBody>
      </p:sp>
      <p:sp>
        <p:nvSpPr>
          <p:cNvPr id="17442" name="Text Box 52"/>
          <p:cNvSpPr txBox="1">
            <a:spLocks noChangeArrowheads="1"/>
          </p:cNvSpPr>
          <p:nvPr/>
        </p:nvSpPr>
        <p:spPr bwMode="auto">
          <a:xfrm>
            <a:off x="1763713" y="141287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  <p:sp>
        <p:nvSpPr>
          <p:cNvPr id="17443" name="Text Box 53"/>
          <p:cNvSpPr txBox="1">
            <a:spLocks noChangeArrowheads="1"/>
          </p:cNvSpPr>
          <p:nvPr/>
        </p:nvSpPr>
        <p:spPr bwMode="auto">
          <a:xfrm>
            <a:off x="1763713" y="1773238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non</a:t>
            </a:r>
          </a:p>
        </p:txBody>
      </p:sp>
      <p:sp>
        <p:nvSpPr>
          <p:cNvPr id="17444" name="Text Box 54"/>
          <p:cNvSpPr txBox="1">
            <a:spLocks noChangeArrowheads="1"/>
          </p:cNvSpPr>
          <p:nvPr/>
        </p:nvSpPr>
        <p:spPr bwMode="auto">
          <a:xfrm>
            <a:off x="1763713" y="2132013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  <p:sp>
        <p:nvSpPr>
          <p:cNvPr id="17445" name="Text Box 55"/>
          <p:cNvSpPr txBox="1">
            <a:spLocks noChangeArrowheads="1"/>
          </p:cNvSpPr>
          <p:nvPr/>
        </p:nvSpPr>
        <p:spPr bwMode="auto">
          <a:xfrm>
            <a:off x="1763713" y="249237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  <p:sp>
        <p:nvSpPr>
          <p:cNvPr id="17446" name="Text Box 56"/>
          <p:cNvSpPr txBox="1">
            <a:spLocks noChangeArrowheads="1"/>
          </p:cNvSpPr>
          <p:nvPr/>
        </p:nvSpPr>
        <p:spPr bwMode="auto">
          <a:xfrm>
            <a:off x="1763713" y="2852738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non</a:t>
            </a:r>
          </a:p>
        </p:txBody>
      </p:sp>
      <p:sp>
        <p:nvSpPr>
          <p:cNvPr id="17447" name="Text Box 57"/>
          <p:cNvSpPr txBox="1">
            <a:spLocks noChangeArrowheads="1"/>
          </p:cNvSpPr>
          <p:nvPr/>
        </p:nvSpPr>
        <p:spPr bwMode="auto">
          <a:xfrm>
            <a:off x="1763713" y="321310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oui</a:t>
            </a:r>
          </a:p>
        </p:txBody>
      </p:sp>
      <p:graphicFrame>
        <p:nvGraphicFramePr>
          <p:cNvPr id="28730" name="Group 58"/>
          <p:cNvGraphicFramePr>
            <a:graphicFrameLocks noGrp="1"/>
          </p:cNvGraphicFramePr>
          <p:nvPr/>
        </p:nvGraphicFramePr>
        <p:xfrm>
          <a:off x="6300788" y="260350"/>
          <a:ext cx="2543175" cy="2590800"/>
        </p:xfrm>
        <a:graphic>
          <a:graphicData uri="http://schemas.openxmlformats.org/drawingml/2006/table">
            <a:tbl>
              <a:tblPr/>
              <a:tblGrid>
                <a:gridCol w="1273175"/>
                <a:gridCol w="1270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RowId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65" name="Text Box 93"/>
          <p:cNvSpPr txBox="1">
            <a:spLocks noChangeArrowheads="1"/>
          </p:cNvSpPr>
          <p:nvPr/>
        </p:nvSpPr>
        <p:spPr bwMode="auto">
          <a:xfrm>
            <a:off x="323850" y="3789363"/>
            <a:ext cx="3887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Niveau 3</a:t>
            </a:r>
          </a:p>
        </p:txBody>
      </p:sp>
      <p:graphicFrame>
        <p:nvGraphicFramePr>
          <p:cNvPr id="28832" name="Group 160"/>
          <p:cNvGraphicFramePr>
            <a:graphicFrameLocks noGrp="1"/>
          </p:cNvGraphicFramePr>
          <p:nvPr/>
        </p:nvGraphicFramePr>
        <p:xfrm>
          <a:off x="360363" y="4149725"/>
          <a:ext cx="2111375" cy="1885315"/>
        </p:xfrm>
        <a:graphic>
          <a:graphicData uri="http://schemas.openxmlformats.org/drawingml/2006/table">
            <a:tbl>
              <a:tblPr/>
              <a:tblGrid>
                <a:gridCol w="703262"/>
                <a:gridCol w="704850"/>
                <a:gridCol w="703263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Motif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801" name="Text Box 129"/>
          <p:cNvSpPr txBox="1">
            <a:spLocks noChangeArrowheads="1"/>
          </p:cNvSpPr>
          <p:nvPr/>
        </p:nvSpPr>
        <p:spPr bwMode="auto">
          <a:xfrm>
            <a:off x="1079500" y="45815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2</a:t>
            </a:r>
          </a:p>
        </p:txBody>
      </p:sp>
      <p:sp>
        <p:nvSpPr>
          <p:cNvPr id="28802" name="Text Box 130"/>
          <p:cNvSpPr txBox="1">
            <a:spLocks noChangeArrowheads="1"/>
          </p:cNvSpPr>
          <p:nvPr/>
        </p:nvSpPr>
        <p:spPr bwMode="auto">
          <a:xfrm>
            <a:off x="1079500" y="494188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2</a:t>
            </a:r>
          </a:p>
        </p:txBody>
      </p:sp>
      <p:sp>
        <p:nvSpPr>
          <p:cNvPr id="28803" name="Text Box 131"/>
          <p:cNvSpPr txBox="1">
            <a:spLocks noChangeArrowheads="1"/>
          </p:cNvSpPr>
          <p:nvPr/>
        </p:nvSpPr>
        <p:spPr bwMode="auto">
          <a:xfrm>
            <a:off x="1079500" y="530225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2</a:t>
            </a:r>
          </a:p>
        </p:txBody>
      </p:sp>
      <p:sp>
        <p:nvSpPr>
          <p:cNvPr id="28804" name="Text Box 132"/>
          <p:cNvSpPr txBox="1">
            <a:spLocks noChangeArrowheads="1"/>
          </p:cNvSpPr>
          <p:nvPr/>
        </p:nvSpPr>
        <p:spPr bwMode="auto">
          <a:xfrm>
            <a:off x="1079500" y="566261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4</a:t>
            </a:r>
          </a:p>
        </p:txBody>
      </p:sp>
      <p:sp>
        <p:nvSpPr>
          <p:cNvPr id="28805" name="Text Box 133"/>
          <p:cNvSpPr txBox="1">
            <a:spLocks noChangeArrowheads="1"/>
          </p:cNvSpPr>
          <p:nvPr/>
        </p:nvSpPr>
        <p:spPr bwMode="auto">
          <a:xfrm>
            <a:off x="1763713" y="45815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non</a:t>
            </a:r>
          </a:p>
        </p:txBody>
      </p:sp>
      <p:sp>
        <p:nvSpPr>
          <p:cNvPr id="28806" name="Text Box 134"/>
          <p:cNvSpPr txBox="1">
            <a:spLocks noChangeArrowheads="1"/>
          </p:cNvSpPr>
          <p:nvPr/>
        </p:nvSpPr>
        <p:spPr bwMode="auto">
          <a:xfrm>
            <a:off x="1763713" y="4941888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non</a:t>
            </a:r>
          </a:p>
        </p:txBody>
      </p:sp>
      <p:sp>
        <p:nvSpPr>
          <p:cNvPr id="28807" name="Text Box 135"/>
          <p:cNvSpPr txBox="1">
            <a:spLocks noChangeArrowheads="1"/>
          </p:cNvSpPr>
          <p:nvPr/>
        </p:nvSpPr>
        <p:spPr bwMode="auto">
          <a:xfrm>
            <a:off x="1763713" y="5300663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non</a:t>
            </a:r>
          </a:p>
        </p:txBody>
      </p:sp>
      <p:sp>
        <p:nvSpPr>
          <p:cNvPr id="28808" name="Text Box 136"/>
          <p:cNvSpPr txBox="1">
            <a:spLocks noChangeArrowheads="1"/>
          </p:cNvSpPr>
          <p:nvPr/>
        </p:nvSpPr>
        <p:spPr bwMode="auto">
          <a:xfrm>
            <a:off x="1763713" y="56610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non</a:t>
            </a:r>
          </a:p>
        </p:txBody>
      </p:sp>
      <p:sp>
        <p:nvSpPr>
          <p:cNvPr id="28809" name="Text Box 137"/>
          <p:cNvSpPr txBox="1">
            <a:spLocks noChangeArrowheads="1"/>
          </p:cNvSpPr>
          <p:nvPr/>
        </p:nvSpPr>
        <p:spPr bwMode="auto">
          <a:xfrm>
            <a:off x="3708400" y="4797425"/>
            <a:ext cx="3887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Niveau 4</a:t>
            </a:r>
          </a:p>
        </p:txBody>
      </p:sp>
      <p:graphicFrame>
        <p:nvGraphicFramePr>
          <p:cNvPr id="28810" name="Group 138"/>
          <p:cNvGraphicFramePr>
            <a:graphicFrameLocks noGrp="1"/>
          </p:cNvGraphicFramePr>
          <p:nvPr/>
        </p:nvGraphicFramePr>
        <p:xfrm>
          <a:off x="3851275" y="5207000"/>
          <a:ext cx="2449513" cy="788035"/>
        </p:xfrm>
        <a:graphic>
          <a:graphicData uri="http://schemas.openxmlformats.org/drawingml/2006/table">
            <a:tbl>
              <a:tblPr/>
              <a:tblGrid>
                <a:gridCol w="815975"/>
                <a:gridCol w="817563"/>
                <a:gridCol w="815975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Motif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830" name="Text Box 158"/>
          <p:cNvSpPr txBox="1">
            <a:spLocks noChangeArrowheads="1"/>
          </p:cNvSpPr>
          <p:nvPr/>
        </p:nvSpPr>
        <p:spPr bwMode="auto">
          <a:xfrm>
            <a:off x="5508625" y="562768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non</a:t>
            </a:r>
          </a:p>
        </p:txBody>
      </p:sp>
      <p:sp>
        <p:nvSpPr>
          <p:cNvPr id="28831" name="Text Box 159"/>
          <p:cNvSpPr txBox="1">
            <a:spLocks noChangeArrowheads="1"/>
          </p:cNvSpPr>
          <p:nvPr/>
        </p:nvSpPr>
        <p:spPr bwMode="auto">
          <a:xfrm>
            <a:off x="4716463" y="562768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65" grpId="0" autoUpdateAnimBg="0"/>
      <p:bldP spid="28801" grpId="0" autoUpdateAnimBg="0"/>
      <p:bldP spid="28802" grpId="0" autoUpdateAnimBg="0"/>
      <p:bldP spid="28803" grpId="0" autoUpdateAnimBg="0"/>
      <p:bldP spid="28804" grpId="0" autoUpdateAnimBg="0"/>
      <p:bldP spid="28805" grpId="0" autoUpdateAnimBg="0"/>
      <p:bldP spid="28806" grpId="0" autoUpdateAnimBg="0"/>
      <p:bldP spid="28807" grpId="0" autoUpdateAnimBg="0"/>
      <p:bldP spid="28808" grpId="0" autoUpdateAnimBg="0"/>
      <p:bldP spid="28809" grpId="0" autoUpdateAnimBg="0"/>
      <p:bldP spid="28830" grpId="0" autoUpdateAnimBg="0"/>
      <p:bldP spid="2883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III Opérateur de fermeture (rappel math)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23850" y="1052513"/>
            <a:ext cx="784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9388" y="1125538"/>
            <a:ext cx="871378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/>
              <a:t>On définit l’opérateur de fermeture sur une relation binaire </a:t>
            </a:r>
            <a:r>
              <a:rPr lang="fr-FR" sz="2400" b="1" dirty="0"/>
              <a:t>h :</a:t>
            </a:r>
          </a:p>
          <a:p>
            <a:pPr>
              <a:spcBef>
                <a:spcPct val="50000"/>
              </a:spcBef>
            </a:pPr>
            <a:r>
              <a:rPr lang="fr-FR" sz="2400" b="1" dirty="0"/>
              <a:t>		h</a:t>
            </a:r>
            <a:r>
              <a:rPr lang="fr-FR" sz="2400" dirty="0"/>
              <a:t>(X) = </a:t>
            </a:r>
            <a:r>
              <a:rPr lang="fr-FR" sz="2400" dirty="0" err="1">
                <a:sym typeface="Symbol" charset="2"/>
              </a:rPr>
              <a:t></a:t>
            </a:r>
            <a:r>
              <a:rPr lang="fr-FR" sz="2400" dirty="0">
                <a:sym typeface="Symbol" charset="2"/>
              </a:rPr>
              <a:t> t</a:t>
            </a:r>
            <a:r>
              <a:rPr lang="fr-FR" sz="2400" baseline="-25000" dirty="0">
                <a:sym typeface="Symbol" charset="2"/>
              </a:rPr>
              <a:t>i</a:t>
            </a:r>
            <a:r>
              <a:rPr lang="fr-FR" sz="2400" dirty="0">
                <a:sym typeface="Symbol" charset="2"/>
              </a:rPr>
              <a:t> | X </a:t>
            </a:r>
            <a:r>
              <a:rPr lang="fr-FR" sz="2400" dirty="0" err="1">
                <a:sym typeface="Symbol" charset="2"/>
              </a:rPr>
              <a:t></a:t>
            </a:r>
            <a:r>
              <a:rPr lang="fr-FR" sz="2400" dirty="0">
                <a:sym typeface="Symbol" charset="2"/>
              </a:rPr>
              <a:t> t</a:t>
            </a:r>
            <a:r>
              <a:rPr lang="fr-FR" sz="2400" baseline="-25000" dirty="0">
                <a:sym typeface="Symbol" charset="2"/>
              </a:rPr>
              <a:t>i</a:t>
            </a:r>
            <a:endParaRPr lang="fr-FR" sz="2400" dirty="0">
              <a:sym typeface="Symbol" charset="2"/>
            </a:endParaRPr>
          </a:p>
        </p:txBody>
      </p:sp>
      <p:graphicFrame>
        <p:nvGraphicFramePr>
          <p:cNvPr id="29701" name="Group 5"/>
          <p:cNvGraphicFramePr>
            <a:graphicFrameLocks noGrp="1"/>
          </p:cNvGraphicFramePr>
          <p:nvPr/>
        </p:nvGraphicFramePr>
        <p:xfrm>
          <a:off x="1187450" y="2349500"/>
          <a:ext cx="1512888" cy="2072639"/>
        </p:xfrm>
        <a:graphic>
          <a:graphicData uri="http://schemas.openxmlformats.org/drawingml/2006/table">
            <a:tbl>
              <a:tblPr/>
              <a:tblGrid>
                <a:gridCol w="1512888"/>
              </a:tblGrid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713" name="Group 17"/>
          <p:cNvGraphicFramePr>
            <a:graphicFrameLocks noGrp="1"/>
          </p:cNvGraphicFramePr>
          <p:nvPr/>
        </p:nvGraphicFramePr>
        <p:xfrm>
          <a:off x="755650" y="2349500"/>
          <a:ext cx="382588" cy="2072639"/>
        </p:xfrm>
        <a:graphic>
          <a:graphicData uri="http://schemas.openxmlformats.org/drawingml/2006/table">
            <a:tbl>
              <a:tblPr/>
              <a:tblGrid>
                <a:gridCol w="382588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348038" y="2349500"/>
            <a:ext cx="453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EX : h(C) =  ACD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539750" y="2276475"/>
            <a:ext cx="2303463" cy="5762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539750" y="2852738"/>
            <a:ext cx="2303463" cy="5762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3348038" y="2852738"/>
            <a:ext cx="453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EX : h(C) =  ACD </a:t>
            </a:r>
            <a:r>
              <a:rPr lang="fr-FR" sz="2000">
                <a:sym typeface="Symbol" charset="2"/>
              </a:rPr>
              <a:t> ABCE = AC</a:t>
            </a:r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539750" y="3429000"/>
            <a:ext cx="2303463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3348038" y="3429000"/>
            <a:ext cx="453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EX : h(C) =  AC </a:t>
            </a:r>
            <a:r>
              <a:rPr lang="fr-FR" sz="2000">
                <a:sym typeface="Symbol" charset="2"/>
              </a:rPr>
              <a:t> BCE = C</a:t>
            </a:r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539750" y="3860800"/>
            <a:ext cx="2303463" cy="5762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3348038" y="4005263"/>
            <a:ext cx="453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EX : h(C) = </a:t>
            </a:r>
            <a:r>
              <a:rPr lang="fr-FR" sz="2000">
                <a:sym typeface="Symbol" charset="2"/>
              </a:rPr>
              <a:t>C</a:t>
            </a:r>
          </a:p>
        </p:txBody>
      </p:sp>
      <p:grpSp>
        <p:nvGrpSpPr>
          <p:cNvPr id="18456" name="Group 40"/>
          <p:cNvGrpSpPr>
            <a:grpSpLocks/>
          </p:cNvGrpSpPr>
          <p:nvPr/>
        </p:nvGrpSpPr>
        <p:grpSpPr bwMode="auto">
          <a:xfrm>
            <a:off x="0" y="5084763"/>
            <a:ext cx="9144000" cy="1004887"/>
            <a:chOff x="204" y="3249"/>
            <a:chExt cx="4672" cy="633"/>
          </a:xfrm>
        </p:grpSpPr>
        <p:sp>
          <p:nvSpPr>
            <p:cNvPr id="18457" name="Text Box 41"/>
            <p:cNvSpPr txBox="1">
              <a:spLocks noChangeArrowheads="1"/>
            </p:cNvSpPr>
            <p:nvPr/>
          </p:nvSpPr>
          <p:spPr bwMode="auto">
            <a:xfrm>
              <a:off x="884" y="3249"/>
              <a:ext cx="3992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400"/>
                <a:t>Si X = h(X), alors X est un </a:t>
              </a:r>
              <a:r>
                <a:rPr lang="fr-FR" sz="2400" b="1"/>
                <a:t>fermé</a:t>
              </a:r>
            </a:p>
            <a:p>
              <a:pPr>
                <a:spcBef>
                  <a:spcPct val="50000"/>
                </a:spcBef>
              </a:pPr>
              <a:r>
                <a:rPr lang="fr-FR" sz="2400"/>
                <a:t>Il faut donc balayer une fois la BD pour trouver un fermé</a:t>
              </a:r>
            </a:p>
          </p:txBody>
        </p:sp>
        <p:sp>
          <p:nvSpPr>
            <p:cNvPr id="18458" name="AutoShape 42"/>
            <p:cNvSpPr>
              <a:spLocks noChangeArrowheads="1"/>
            </p:cNvSpPr>
            <p:nvPr/>
          </p:nvSpPr>
          <p:spPr bwMode="auto">
            <a:xfrm>
              <a:off x="204" y="3521"/>
              <a:ext cx="635" cy="181"/>
            </a:xfrm>
            <a:prstGeom prst="rightArrow">
              <a:avLst>
                <a:gd name="adj1" fmla="val 50000"/>
                <a:gd name="adj2" fmla="val 8770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8" grpId="0"/>
      <p:bldP spid="29729" grpId="0" animBg="1"/>
      <p:bldP spid="29729" grpId="1" animBg="1"/>
      <p:bldP spid="29730" grpId="0" animBg="1"/>
      <p:bldP spid="29730" grpId="1" animBg="1"/>
      <p:bldP spid="29731" grpId="0"/>
      <p:bldP spid="29732" grpId="0" animBg="1"/>
      <p:bldP spid="29732" grpId="1" animBg="1"/>
      <p:bldP spid="29733" grpId="0"/>
      <p:bldP spid="29734" grpId="0" animBg="1"/>
      <p:bldP spid="297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07950" y="115888"/>
            <a:ext cx="83518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IV Approche A-Close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7950" y="6921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Principe de l’approche</a:t>
            </a:r>
            <a:endParaRPr lang="fr-FR" sz="2400" i="1">
              <a:solidFill>
                <a:schemeClr val="hlink"/>
              </a:solidFill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79388" y="1268413"/>
            <a:ext cx="85693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 sz="2400" b="1">
                <a:solidFill>
                  <a:srgbClr val="FF0000"/>
                </a:solidFill>
              </a:rPr>
              <a:t>Propriétés</a:t>
            </a:r>
            <a:r>
              <a:rPr lang="fr-FR" sz="2400">
                <a:solidFill>
                  <a:srgbClr val="FF0000"/>
                </a:solidFill>
              </a:rPr>
              <a:t> </a:t>
            </a:r>
            <a:r>
              <a:rPr lang="fr-FR" sz="2400"/>
              <a:t>: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fr-FR" sz="2400"/>
              <a:t> la fréquence d’une clé est égale à la fréquence de sa fermeture 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fr-FR" sz="2400"/>
              <a:t>les fermés sont aussi les maximaux des classes d’équivalence</a:t>
            </a:r>
          </a:p>
        </p:txBody>
      </p:sp>
      <p:sp>
        <p:nvSpPr>
          <p:cNvPr id="19461" name="AutoShape 10"/>
          <p:cNvSpPr>
            <a:spLocks noChangeArrowheads="1"/>
          </p:cNvSpPr>
          <p:nvPr/>
        </p:nvSpPr>
        <p:spPr bwMode="auto">
          <a:xfrm>
            <a:off x="323850" y="4005263"/>
            <a:ext cx="1152525" cy="431800"/>
          </a:xfrm>
          <a:prstGeom prst="right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1547813" y="4005263"/>
            <a:ext cx="7380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/>
              <a:t>On peut utiliser Pascal pour générer les fermés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68313" y="4868863"/>
            <a:ext cx="806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FF3300"/>
                </a:solidFill>
              </a:rPr>
              <a:t>Solution non envisageable dans la pratique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79388" y="5661025"/>
            <a:ext cx="8713787" cy="822325"/>
            <a:chOff x="113" y="3566"/>
            <a:chExt cx="5489" cy="518"/>
          </a:xfrm>
        </p:grpSpPr>
        <p:sp>
          <p:nvSpPr>
            <p:cNvPr id="19465" name="Text Box 13"/>
            <p:cNvSpPr txBox="1">
              <a:spLocks noChangeArrowheads="1"/>
            </p:cNvSpPr>
            <p:nvPr/>
          </p:nvSpPr>
          <p:spPr bwMode="auto">
            <a:xfrm>
              <a:off x="839" y="3566"/>
              <a:ext cx="476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400"/>
                <a:t>On modifie l’algorithme de génération des clés en utilisant la définition de l’opérateur de fermeture</a:t>
              </a:r>
            </a:p>
          </p:txBody>
        </p:sp>
        <p:sp>
          <p:nvSpPr>
            <p:cNvPr id="19466" name="AutoShape 14"/>
            <p:cNvSpPr>
              <a:spLocks noChangeArrowheads="1"/>
            </p:cNvSpPr>
            <p:nvPr/>
          </p:nvSpPr>
          <p:spPr bwMode="auto">
            <a:xfrm>
              <a:off x="113" y="3612"/>
              <a:ext cx="748" cy="227"/>
            </a:xfrm>
            <a:prstGeom prst="rightArrow">
              <a:avLst>
                <a:gd name="adj1" fmla="val 50000"/>
                <a:gd name="adj2" fmla="val 8237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Algorithme Close</a:t>
            </a:r>
            <a:r>
              <a:rPr lang="fr-FR" sz="2400" i="1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87137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2400"/>
              <a:t>Une fois les clés fréquents calculées, on balaye une seule fois la relation pour trouver la fermeture de chaque clé. La fréquence du fermé généré est égale à celle de sa clé. </a:t>
            </a:r>
          </a:p>
        </p:txBody>
      </p:sp>
      <p:graphicFrame>
        <p:nvGraphicFramePr>
          <p:cNvPr id="33796" name="Group 4"/>
          <p:cNvGraphicFramePr>
            <a:graphicFrameLocks noGrp="1"/>
          </p:cNvGraphicFramePr>
          <p:nvPr/>
        </p:nvGraphicFramePr>
        <p:xfrm>
          <a:off x="4356100" y="2205038"/>
          <a:ext cx="4271963" cy="3657600"/>
        </p:xfrm>
        <a:graphic>
          <a:graphicData uri="http://schemas.openxmlformats.org/drawingml/2006/table">
            <a:tbl>
              <a:tblPr/>
              <a:tblGrid>
                <a:gridCol w="1423988"/>
                <a:gridCol w="1423987"/>
                <a:gridCol w="1423988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Clé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Fermé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Fréquence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Φ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Φ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3854" name="Group 62"/>
          <p:cNvGraphicFramePr>
            <a:graphicFrameLocks noGrp="1"/>
          </p:cNvGraphicFramePr>
          <p:nvPr/>
        </p:nvGraphicFramePr>
        <p:xfrm>
          <a:off x="539750" y="2349500"/>
          <a:ext cx="2543175" cy="2590800"/>
        </p:xfrm>
        <a:graphic>
          <a:graphicData uri="http://schemas.openxmlformats.org/drawingml/2006/table">
            <a:tbl>
              <a:tblPr/>
              <a:tblGrid>
                <a:gridCol w="1273175"/>
                <a:gridCol w="1270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RowId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35" name="Text Box 97"/>
          <p:cNvSpPr txBox="1">
            <a:spLocks noChangeArrowheads="1"/>
          </p:cNvSpPr>
          <p:nvPr/>
        </p:nvSpPr>
        <p:spPr bwMode="auto">
          <a:xfrm>
            <a:off x="250825" y="6237288"/>
            <a:ext cx="5545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179388" y="6165850"/>
            <a:ext cx="8713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/>
              <a:t>Donc CL(</a:t>
            </a:r>
            <a:r>
              <a:rPr lang="en-US">
                <a:ea typeface="Arial" charset="0"/>
                <a:cs typeface="Arial" charset="0"/>
                <a:sym typeface="Symbol" charset="2"/>
              </a:rPr>
              <a:t>ℱ</a:t>
            </a:r>
            <a:r>
              <a:rPr lang="fr-FR">
                <a:ea typeface="Arial" charset="0"/>
                <a:cs typeface="Arial" charset="0"/>
                <a:sym typeface="Symbol" charset="2"/>
              </a:rPr>
              <a:t>)</a:t>
            </a:r>
            <a:r>
              <a:rPr lang="fr-FR">
                <a:sym typeface="Symbol" charset="2"/>
              </a:rPr>
              <a:t> = {</a:t>
            </a:r>
            <a:r>
              <a:rPr lang="el-GR"/>
              <a:t>Φ</a:t>
            </a:r>
            <a:r>
              <a:rPr lang="fr-FR">
                <a:sym typeface="Symbol" charset="2"/>
              </a:rPr>
              <a:t> , C, AC, BE, BCE, ABCE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79388" y="1052513"/>
            <a:ext cx="8748712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/>
              <a:t>Entrée : une relation </a:t>
            </a:r>
            <a:r>
              <a:rPr lang="fr-FR" i="1"/>
              <a:t>r</a:t>
            </a:r>
            <a:r>
              <a:rPr lang="fr-FR"/>
              <a:t>, ensemble de motifs </a:t>
            </a:r>
            <a:r>
              <a:rPr lang="fr-FR" i="1"/>
              <a:t>I</a:t>
            </a:r>
            <a:r>
              <a:rPr lang="fr-FR"/>
              <a:t>, une contrainte anti-monotone </a:t>
            </a:r>
            <a:r>
              <a:rPr lang="fr-FR" i="1"/>
              <a:t>cam</a:t>
            </a:r>
          </a:p>
          <a:p>
            <a:r>
              <a:rPr lang="fr-FR"/>
              <a:t>Sortie : ensemble de motifs satisfaisant </a:t>
            </a:r>
            <a:r>
              <a:rPr lang="fr-FR" i="1"/>
              <a:t>cam</a:t>
            </a:r>
          </a:p>
          <a:p>
            <a:endParaRPr lang="fr-FR"/>
          </a:p>
          <a:p>
            <a:r>
              <a:rPr lang="fr-FR"/>
              <a:t>C</a:t>
            </a:r>
            <a:r>
              <a:rPr lang="fr-FR" baseline="-25000"/>
              <a:t>1</a:t>
            </a:r>
            <a:r>
              <a:rPr lang="fr-FR"/>
              <a:t> := { A </a:t>
            </a:r>
            <a:r>
              <a:rPr lang="fr-FR">
                <a:sym typeface="Symbol" charset="2"/>
              </a:rPr>
              <a:t> </a:t>
            </a:r>
            <a:r>
              <a:rPr lang="fr-FR" b="1" i="1">
                <a:sym typeface="Symbol" charset="2"/>
              </a:rPr>
              <a:t>I</a:t>
            </a:r>
            <a:r>
              <a:rPr lang="fr-FR">
                <a:sym typeface="Symbol" charset="2"/>
              </a:rPr>
              <a:t> : |A| = 1 }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tant  que C</a:t>
            </a:r>
            <a:r>
              <a:rPr lang="fr-FR" baseline="-25000">
                <a:sym typeface="Symbol" charset="2"/>
              </a:rPr>
              <a:t>i</a:t>
            </a:r>
            <a:r>
              <a:rPr lang="fr-FR">
                <a:sym typeface="Symbol" charset="2"/>
              </a:rPr>
              <a:t> ≠ {</a:t>
            </a:r>
            <a:r>
              <a:rPr lang="el-GR"/>
              <a:t>Φ</a:t>
            </a:r>
            <a:r>
              <a:rPr lang="fr-FR"/>
              <a:t>}</a:t>
            </a:r>
          </a:p>
          <a:p>
            <a:r>
              <a:rPr lang="fr-FR"/>
              <a:t>	// Balayer la relation</a:t>
            </a:r>
          </a:p>
          <a:p>
            <a:r>
              <a:rPr lang="fr-FR"/>
              <a:t>	L</a:t>
            </a:r>
            <a:r>
              <a:rPr lang="fr-FR" baseline="-25000"/>
              <a:t>i</a:t>
            </a:r>
            <a:r>
              <a:rPr lang="fr-FR"/>
              <a:t> := { X </a:t>
            </a:r>
            <a:r>
              <a:rPr lang="fr-FR">
                <a:sym typeface="Symbol" charset="2"/>
              </a:rPr>
              <a:t> C</a:t>
            </a:r>
            <a:r>
              <a:rPr lang="fr-FR" baseline="-25000">
                <a:sym typeface="Symbol" charset="2"/>
              </a:rPr>
              <a:t>i</a:t>
            </a:r>
            <a:r>
              <a:rPr lang="fr-FR">
                <a:sym typeface="Symbol" charset="2"/>
              </a:rPr>
              <a:t> | </a:t>
            </a:r>
            <a:r>
              <a:rPr lang="fr-FR" i="1">
                <a:sym typeface="Symbol" charset="2"/>
              </a:rPr>
              <a:t>cam(X)</a:t>
            </a:r>
            <a:r>
              <a:rPr lang="fr-FR">
                <a:sym typeface="Symbol" charset="2"/>
              </a:rPr>
              <a:t>}</a:t>
            </a:r>
          </a:p>
          <a:p>
            <a:r>
              <a:rPr lang="fr-FR">
                <a:sym typeface="Symbol" charset="2"/>
              </a:rPr>
              <a:t>	// Génération des candidats de niveau suivant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	C</a:t>
            </a:r>
            <a:r>
              <a:rPr lang="fr-FR" baseline="-25000">
                <a:sym typeface="Symbol" charset="2"/>
              </a:rPr>
              <a:t>i+1</a:t>
            </a:r>
            <a:r>
              <a:rPr lang="fr-FR">
                <a:sym typeface="Symbol" charset="2"/>
              </a:rPr>
              <a:t> := AprioriGen(L</a:t>
            </a:r>
            <a:r>
              <a:rPr lang="fr-FR" baseline="-25000">
                <a:sym typeface="Symbol" charset="2"/>
              </a:rPr>
              <a:t>i</a:t>
            </a:r>
            <a:r>
              <a:rPr lang="fr-FR">
                <a:sym typeface="Symbol" charset="2"/>
              </a:rPr>
              <a:t>)</a:t>
            </a:r>
          </a:p>
          <a:p>
            <a:r>
              <a:rPr lang="en-US">
                <a:sym typeface="Symbol" charset="2"/>
              </a:rPr>
              <a:t>	i := i + 1</a:t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>fin </a:t>
            </a:r>
            <a:r>
              <a:rPr lang="fr-FR">
                <a:sym typeface="Symbol" charset="2"/>
              </a:rPr>
              <a:t>tant que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Retournez  L</a:t>
            </a:r>
            <a:r>
              <a:rPr lang="fr-FR" baseline="-25000">
                <a:sym typeface="Symbol" charset="2"/>
              </a:rPr>
              <a:t>i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79388" y="2603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  <a:latin typeface="Garamond" charset="0"/>
              </a:rPr>
              <a:t>II Algorithme général pour les contrainte anti-monotone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Treillis des fermés fréquents</a:t>
            </a:r>
            <a:endParaRPr lang="fr-FR" sz="2400" i="1">
              <a:solidFill>
                <a:schemeClr val="hlink"/>
              </a:solidFill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8713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/>
              <a:t>L’ensemble des fermés fréquents munis de l’inclusion forme un treillis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539750" y="2924175"/>
            <a:ext cx="2017713" cy="3248025"/>
            <a:chOff x="158" y="981"/>
            <a:chExt cx="1271" cy="2046"/>
          </a:xfrm>
        </p:grpSpPr>
        <p:sp>
          <p:nvSpPr>
            <p:cNvPr id="21511" name="Text Box 5"/>
            <p:cNvSpPr txBox="1">
              <a:spLocks noChangeArrowheads="1"/>
            </p:cNvSpPr>
            <p:nvPr/>
          </p:nvSpPr>
          <p:spPr bwMode="auto">
            <a:xfrm>
              <a:off x="657" y="2796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/>
                <a:t>Φ</a:t>
              </a:r>
              <a:endParaRPr lang="fr-FR"/>
            </a:p>
          </p:txBody>
        </p:sp>
        <p:sp>
          <p:nvSpPr>
            <p:cNvPr id="21512" name="Text Box 6"/>
            <p:cNvSpPr txBox="1">
              <a:spLocks noChangeArrowheads="1"/>
            </p:cNvSpPr>
            <p:nvPr/>
          </p:nvSpPr>
          <p:spPr bwMode="auto">
            <a:xfrm>
              <a:off x="158" y="161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AC</a:t>
              </a:r>
            </a:p>
          </p:txBody>
        </p:sp>
        <p:sp>
          <p:nvSpPr>
            <p:cNvPr id="21513" name="Text Box 7"/>
            <p:cNvSpPr txBox="1">
              <a:spLocks noChangeArrowheads="1"/>
            </p:cNvSpPr>
            <p:nvPr/>
          </p:nvSpPr>
          <p:spPr bwMode="auto">
            <a:xfrm>
              <a:off x="158" y="220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C</a:t>
              </a:r>
            </a:p>
          </p:txBody>
        </p:sp>
        <p:sp>
          <p:nvSpPr>
            <p:cNvPr id="21514" name="Text Box 8"/>
            <p:cNvSpPr txBox="1">
              <a:spLocks noChangeArrowheads="1"/>
            </p:cNvSpPr>
            <p:nvPr/>
          </p:nvSpPr>
          <p:spPr bwMode="auto">
            <a:xfrm>
              <a:off x="975" y="220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BE</a:t>
              </a:r>
            </a:p>
          </p:txBody>
        </p:sp>
        <p:sp>
          <p:nvSpPr>
            <p:cNvPr id="21515" name="Text Box 9"/>
            <p:cNvSpPr txBox="1">
              <a:spLocks noChangeArrowheads="1"/>
            </p:cNvSpPr>
            <p:nvPr/>
          </p:nvSpPr>
          <p:spPr bwMode="auto">
            <a:xfrm>
              <a:off x="884" y="1616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BCE</a:t>
              </a:r>
            </a:p>
          </p:txBody>
        </p:sp>
        <p:sp>
          <p:nvSpPr>
            <p:cNvPr id="21516" name="Text Box 10"/>
            <p:cNvSpPr txBox="1">
              <a:spLocks noChangeArrowheads="1"/>
            </p:cNvSpPr>
            <p:nvPr/>
          </p:nvSpPr>
          <p:spPr bwMode="auto">
            <a:xfrm>
              <a:off x="431" y="981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ABCE</a:t>
              </a:r>
            </a:p>
          </p:txBody>
        </p:sp>
        <p:sp>
          <p:nvSpPr>
            <p:cNvPr id="21517" name="Line 11"/>
            <p:cNvSpPr>
              <a:spLocks noChangeShapeType="1"/>
            </p:cNvSpPr>
            <p:nvPr/>
          </p:nvSpPr>
          <p:spPr bwMode="auto">
            <a:xfrm flipH="1" flipV="1">
              <a:off x="385" y="2432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18" name="Line 12"/>
            <p:cNvSpPr>
              <a:spLocks noChangeShapeType="1"/>
            </p:cNvSpPr>
            <p:nvPr/>
          </p:nvSpPr>
          <p:spPr bwMode="auto">
            <a:xfrm flipV="1">
              <a:off x="793" y="2432"/>
              <a:ext cx="36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19" name="Line 13"/>
            <p:cNvSpPr>
              <a:spLocks noChangeShapeType="1"/>
            </p:cNvSpPr>
            <p:nvPr/>
          </p:nvSpPr>
          <p:spPr bwMode="auto">
            <a:xfrm flipV="1">
              <a:off x="340" y="1842"/>
              <a:ext cx="771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20" name="Line 14"/>
            <p:cNvSpPr>
              <a:spLocks noChangeShapeType="1"/>
            </p:cNvSpPr>
            <p:nvPr/>
          </p:nvSpPr>
          <p:spPr bwMode="auto">
            <a:xfrm flipH="1" flipV="1">
              <a:off x="1111" y="1842"/>
              <a:ext cx="45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21" name="Line 15"/>
            <p:cNvSpPr>
              <a:spLocks noChangeShapeType="1"/>
            </p:cNvSpPr>
            <p:nvPr/>
          </p:nvSpPr>
          <p:spPr bwMode="auto">
            <a:xfrm flipV="1">
              <a:off x="340" y="1842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22" name="Line 16"/>
            <p:cNvSpPr>
              <a:spLocks noChangeShapeType="1"/>
            </p:cNvSpPr>
            <p:nvPr/>
          </p:nvSpPr>
          <p:spPr bwMode="auto">
            <a:xfrm flipV="1">
              <a:off x="340" y="1207"/>
              <a:ext cx="40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23" name="Line 17"/>
            <p:cNvSpPr>
              <a:spLocks noChangeShapeType="1"/>
            </p:cNvSpPr>
            <p:nvPr/>
          </p:nvSpPr>
          <p:spPr bwMode="auto">
            <a:xfrm>
              <a:off x="748" y="1207"/>
              <a:ext cx="363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1509" name="Text Box 18"/>
          <p:cNvSpPr txBox="1">
            <a:spLocks noChangeArrowheads="1"/>
          </p:cNvSpPr>
          <p:nvPr/>
        </p:nvSpPr>
        <p:spPr bwMode="auto">
          <a:xfrm>
            <a:off x="3276600" y="3573463"/>
            <a:ext cx="52562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FF0000"/>
                </a:solidFill>
              </a:rPr>
              <a:t>On peut être amener à ajouter l’élément </a:t>
            </a:r>
            <a:r>
              <a:rPr lang="fr-FR" sz="2400" b="1" i="1">
                <a:solidFill>
                  <a:srgbClr val="FF0000"/>
                </a:solidFill>
              </a:rPr>
              <a:t>I</a:t>
            </a:r>
            <a:r>
              <a:rPr lang="fr-FR" sz="2400">
                <a:solidFill>
                  <a:srgbClr val="FF0000"/>
                </a:solidFill>
              </a:rPr>
              <a:t> en haut de la structure pour obtenir un treillis</a:t>
            </a:r>
            <a:r>
              <a:rPr lang="fr-FR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250825" y="2060575"/>
            <a:ext cx="8713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400"/>
              <a:t>CL(</a:t>
            </a:r>
            <a:r>
              <a:rPr lang="en-US" sz="2400">
                <a:ea typeface="Arial" charset="0"/>
                <a:cs typeface="Arial" charset="0"/>
                <a:sym typeface="Symbol" charset="2"/>
              </a:rPr>
              <a:t>ℱ</a:t>
            </a:r>
            <a:r>
              <a:rPr lang="fr-FR" sz="2400">
                <a:ea typeface="Arial" charset="0"/>
                <a:cs typeface="Arial" charset="0"/>
                <a:sym typeface="Symbol" charset="2"/>
              </a:rPr>
              <a:t>)</a:t>
            </a:r>
            <a:r>
              <a:rPr lang="fr-FR" sz="2400">
                <a:sym typeface="Symbol" charset="2"/>
              </a:rPr>
              <a:t> = {</a:t>
            </a:r>
            <a:r>
              <a:rPr lang="el-GR" sz="2400"/>
              <a:t>Φ</a:t>
            </a:r>
            <a:r>
              <a:rPr lang="fr-FR" sz="2400">
                <a:sym typeface="Symbol" charset="2"/>
              </a:rPr>
              <a:t> , C, AC, BE, BCE, ABCE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Dérivation de la fréquence d’un motif</a:t>
            </a:r>
            <a:r>
              <a:rPr lang="fr-FR" sz="2400" i="1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8713787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fr-FR" sz="2400" dirty="0"/>
              <a:t>L’ensemble des fermés fréquents est une couverture pour l’ensemble des motifs fréquents. On peut donc calculer la fréquence d’un motif à partir des fermés fréquents.</a:t>
            </a:r>
          </a:p>
          <a:p>
            <a:pPr marL="342900" indent="-342900" algn="just">
              <a:spcBef>
                <a:spcPct val="50000"/>
              </a:spcBef>
            </a:pPr>
            <a:r>
              <a:rPr lang="fr-FR" sz="2400" dirty="0"/>
              <a:t>Étant donné un motif X, alors :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fr-FR" sz="2400" dirty="0"/>
              <a:t>X est </a:t>
            </a:r>
            <a:r>
              <a:rPr lang="fr-FR" sz="2400" dirty="0" smtClean="0"/>
              <a:t>fréquent </a:t>
            </a:r>
            <a:r>
              <a:rPr lang="fr-FR" sz="2400" dirty="0" err="1"/>
              <a:t>ssi</a:t>
            </a:r>
            <a:r>
              <a:rPr lang="fr-FR" sz="2400" dirty="0"/>
              <a:t> </a:t>
            </a:r>
            <a:r>
              <a:rPr lang="en-US" sz="2400" dirty="0" err="1">
                <a:sym typeface="Symbol" charset="2"/>
              </a:rPr>
              <a:t></a:t>
            </a:r>
            <a:r>
              <a:rPr lang="en-US" sz="2400" dirty="0">
                <a:sym typeface="Symbol" charset="2"/>
              </a:rPr>
              <a:t> Y </a:t>
            </a:r>
            <a:r>
              <a:rPr lang="en-US" sz="2400" dirty="0" err="1">
                <a:sym typeface="Symbol" charset="2"/>
              </a:rPr>
              <a:t></a:t>
            </a:r>
            <a:r>
              <a:rPr lang="en-US" sz="2400" dirty="0">
                <a:sym typeface="Symbol" charset="2"/>
              </a:rPr>
              <a:t> max(</a:t>
            </a:r>
            <a:r>
              <a:rPr lang="fr-FR" sz="2400" dirty="0"/>
              <a:t>CL(</a:t>
            </a:r>
            <a:r>
              <a:rPr lang="fr-FR" sz="2400" dirty="0">
                <a:sym typeface="Symbol" charset="2"/>
              </a:rPr>
              <a:t>ℱ))  | X </a:t>
            </a:r>
            <a:r>
              <a:rPr lang="fr-FR" sz="2400" dirty="0" err="1">
                <a:sym typeface="Symbol" charset="2"/>
              </a:rPr>
              <a:t></a:t>
            </a:r>
            <a:r>
              <a:rPr lang="fr-FR" sz="2400" dirty="0">
                <a:sym typeface="Symbol" charset="2"/>
              </a:rPr>
              <a:t> Y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fr-FR" sz="2400" dirty="0">
                <a:sym typeface="Symbol" charset="2"/>
              </a:rPr>
              <a:t>si X est fréquent, alors </a:t>
            </a:r>
            <a:r>
              <a:rPr lang="fr-FR" sz="2400" dirty="0" err="1">
                <a:sym typeface="Symbol" charset="2"/>
              </a:rPr>
              <a:t>Freq</a:t>
            </a:r>
            <a:r>
              <a:rPr lang="fr-FR" sz="2400" dirty="0">
                <a:sym typeface="Symbol" charset="2"/>
              </a:rPr>
              <a:t>(X) = </a:t>
            </a:r>
            <a:r>
              <a:rPr lang="fr-FR" sz="2400" dirty="0" err="1">
                <a:sym typeface="Symbol" charset="2"/>
              </a:rPr>
              <a:t>Freq</a:t>
            </a:r>
            <a:r>
              <a:rPr lang="fr-FR" sz="2400" dirty="0">
                <a:sym typeface="Symbol" charset="2"/>
              </a:rPr>
              <a:t>(Y) | Y est le plus petit fermé (selon l’inclusion) contenant X.</a:t>
            </a: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3779838" y="2708275"/>
            <a:ext cx="3313112" cy="2690813"/>
            <a:chOff x="2381" y="1706"/>
            <a:chExt cx="2087" cy="1695"/>
          </a:xfrm>
        </p:grpSpPr>
        <p:sp>
          <p:nvSpPr>
            <p:cNvPr id="22533" name="Oval 51"/>
            <p:cNvSpPr>
              <a:spLocks noChangeArrowheads="1"/>
            </p:cNvSpPr>
            <p:nvPr/>
          </p:nvSpPr>
          <p:spPr bwMode="auto">
            <a:xfrm>
              <a:off x="2472" y="1706"/>
              <a:ext cx="1225" cy="454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534" name="Line 52"/>
            <p:cNvSpPr>
              <a:spLocks noChangeShapeType="1"/>
            </p:cNvSpPr>
            <p:nvPr/>
          </p:nvSpPr>
          <p:spPr bwMode="auto">
            <a:xfrm flipV="1">
              <a:off x="2699" y="2115"/>
              <a:ext cx="226" cy="1043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535" name="Text Box 53"/>
            <p:cNvSpPr txBox="1">
              <a:spLocks noChangeArrowheads="1"/>
            </p:cNvSpPr>
            <p:nvPr/>
          </p:nvSpPr>
          <p:spPr bwMode="auto">
            <a:xfrm>
              <a:off x="2381" y="3113"/>
              <a:ext cx="20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400"/>
                <a:t>Bordure positive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19" name="Group 55"/>
          <p:cNvGraphicFramePr>
            <a:graphicFrameLocks noGrp="1"/>
          </p:cNvGraphicFramePr>
          <p:nvPr/>
        </p:nvGraphicFramePr>
        <p:xfrm>
          <a:off x="395288" y="476250"/>
          <a:ext cx="2592387" cy="2346960"/>
        </p:xfrm>
        <a:graphic>
          <a:graphicData uri="http://schemas.openxmlformats.org/drawingml/2006/table">
            <a:tbl>
              <a:tblPr/>
              <a:tblGrid>
                <a:gridCol w="1296987"/>
                <a:gridCol w="1295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Fermé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Fréquence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Φ</a:t>
                      </a:r>
                      <a:endParaRPr kumimoji="0" lang="fr-F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1" name="Text Box 49"/>
          <p:cNvSpPr txBox="1">
            <a:spLocks noChangeArrowheads="1"/>
          </p:cNvSpPr>
          <p:nvPr/>
        </p:nvSpPr>
        <p:spPr bwMode="auto">
          <a:xfrm>
            <a:off x="3276600" y="476250"/>
            <a:ext cx="56515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fr-FR" sz="2400"/>
              <a:t>B est fréquent car B </a:t>
            </a:r>
            <a:r>
              <a:rPr lang="fr-FR" sz="2400">
                <a:sym typeface="Symbol" charset="2"/>
              </a:rPr>
              <a:t> ABCE</a:t>
            </a:r>
            <a:br>
              <a:rPr lang="fr-FR" sz="2400">
                <a:sym typeface="Symbol" charset="2"/>
              </a:rPr>
            </a:br>
            <a:r>
              <a:rPr lang="fr-FR" sz="2400">
                <a:sym typeface="Symbol" charset="2"/>
              </a:rPr>
              <a:t>Freq(B) = Freq(BE) car BE est le plus petit fermé fréquent contenant B 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fr-FR" sz="2400">
                <a:sym typeface="Symbol" charset="2"/>
              </a:rPr>
              <a:t>D n’est pas fréquent car D  ABCE</a:t>
            </a:r>
          </a:p>
        </p:txBody>
      </p:sp>
      <p:sp>
        <p:nvSpPr>
          <p:cNvPr id="23572" name="Line 50"/>
          <p:cNvSpPr>
            <a:spLocks noChangeShapeType="1"/>
          </p:cNvSpPr>
          <p:nvPr/>
        </p:nvSpPr>
        <p:spPr bwMode="auto">
          <a:xfrm flipV="1">
            <a:off x="7380288" y="1916113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dirty="0" smtClean="0">
                <a:solidFill>
                  <a:schemeClr val="accent2"/>
                </a:solidFill>
              </a:rPr>
              <a:t>Les littéraux</a:t>
            </a:r>
            <a:endParaRPr lang="fr-F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79388" y="2603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chemeClr val="accent2"/>
                </a:solidFill>
                <a:latin typeface="Garamond" charset="0"/>
              </a:rPr>
              <a:t>I Qu’est ce que c’est ?</a:t>
            </a:r>
            <a:endParaRPr lang="fr-FR" sz="2800" b="1" dirty="0">
              <a:solidFill>
                <a:schemeClr val="accent2"/>
              </a:solidFill>
              <a:latin typeface="Garamond" charset="0"/>
            </a:endParaRP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231775" y="855663"/>
            <a:ext cx="85883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fr-FR" sz="2400" dirty="0">
                <a:solidFill>
                  <a:schemeClr val="hlink"/>
                </a:solidFill>
              </a:rPr>
              <a:t>Définition </a:t>
            </a:r>
            <a:r>
              <a:rPr lang="fr-FR" sz="2400" dirty="0" smtClean="0">
                <a:solidFill>
                  <a:schemeClr val="hlink"/>
                </a:solidFill>
              </a:rPr>
              <a:t>d’un littéral </a:t>
            </a:r>
            <a:r>
              <a:rPr lang="fr-FR" sz="2400" dirty="0">
                <a:solidFill>
                  <a:schemeClr val="hlink"/>
                </a:solidFill>
              </a:rPr>
              <a:t>: </a:t>
            </a:r>
            <a:endParaRPr lang="fr-FR" sz="2400" dirty="0" smtClean="0">
              <a:solidFill>
                <a:schemeClr val="hlink"/>
              </a:solidFill>
            </a:endParaRPr>
          </a:p>
          <a:p>
            <a:pPr marL="342900" indent="-342900"/>
            <a:r>
              <a:rPr lang="fr-FR" sz="2400" dirty="0" smtClean="0">
                <a:sym typeface="Symbol" charset="2"/>
              </a:rPr>
              <a:t>Un littéral est un motif composé:</a:t>
            </a:r>
          </a:p>
          <a:p>
            <a:pPr marL="800100" lvl="1" indent="-342900">
              <a:buFont typeface="Arial"/>
              <a:buChar char="•"/>
            </a:pPr>
            <a:r>
              <a:rPr lang="fr-FR" sz="2400" dirty="0" smtClean="0">
                <a:sym typeface="Symbol" charset="2"/>
              </a:rPr>
              <a:t>d’une partie positive  (X);</a:t>
            </a:r>
          </a:p>
          <a:p>
            <a:pPr marL="800100" lvl="1" indent="-342900">
              <a:buFont typeface="Arial"/>
              <a:buChar char="•"/>
            </a:pPr>
            <a:r>
              <a:rPr lang="fr-FR" sz="2400" dirty="0" smtClean="0">
                <a:sym typeface="Symbol" charset="2"/>
              </a:rPr>
              <a:t>d’une partie négative (Y).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2438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chemeClr val="accent2"/>
                </a:solidFill>
                <a:latin typeface="Garamond" charset="0"/>
              </a:rPr>
              <a:t>II A quoi ça sert ?</a:t>
            </a:r>
            <a:endParaRPr lang="fr-FR" sz="2800" b="1" dirty="0">
              <a:solidFill>
                <a:schemeClr val="accent2"/>
              </a:solidFill>
              <a:latin typeface="Garamond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28600" y="3124200"/>
            <a:ext cx="85883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algn="just"/>
            <a:r>
              <a:rPr lang="fr-FR" sz="2400" dirty="0" smtClean="0">
                <a:sym typeface="Symbol" charset="2"/>
              </a:rPr>
              <a:t>A représenter une information plus complexe que celle véhiculée par les motifs (simples) : en plus de matérialiser la présence de certains éléments, on matérialise l’absence d’autres. 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28600" y="4800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chemeClr val="accent2"/>
                </a:solidFill>
                <a:latin typeface="Garamond" charset="0"/>
              </a:rPr>
              <a:t>III Fonction fréquence</a:t>
            </a:r>
            <a:endParaRPr lang="fr-FR" sz="2800" b="1" dirty="0">
              <a:solidFill>
                <a:schemeClr val="accent2"/>
              </a:solidFill>
              <a:latin typeface="Garamond" charset="0"/>
            </a:endParaRPr>
          </a:p>
        </p:txBody>
      </p:sp>
      <p:sp>
        <p:nvSpPr>
          <p:cNvPr id="12" name="Line 184"/>
          <p:cNvSpPr>
            <a:spLocks noChangeShapeType="1"/>
          </p:cNvSpPr>
          <p:nvPr/>
        </p:nvSpPr>
        <p:spPr bwMode="auto">
          <a:xfrm>
            <a:off x="4114800" y="2057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522814"/>
              </p:ext>
            </p:extLst>
          </p:nvPr>
        </p:nvGraphicFramePr>
        <p:xfrm>
          <a:off x="251520" y="5445224"/>
          <a:ext cx="8287040" cy="393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5753100" imgH="177800" progId="Word.Document.12">
                  <p:embed/>
                </p:oleObj>
              </mc:Choice>
              <mc:Fallback>
                <p:oleObj name="Document" r:id="rId3" imgW="5753100" imgH="177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5445224"/>
                        <a:ext cx="8287040" cy="3938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79388" y="2603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chemeClr val="accent2"/>
                </a:solidFill>
                <a:latin typeface="Garamond" charset="0"/>
              </a:rPr>
              <a:t>IV Extension des propriétés vues pour les motifs fréquents</a:t>
            </a:r>
            <a:endParaRPr lang="fr-FR" sz="2800" b="1" dirty="0">
              <a:solidFill>
                <a:schemeClr val="accent2"/>
              </a:solidFill>
              <a:latin typeface="Garamond" charset="0"/>
            </a:endParaRP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231775" y="2457272"/>
            <a:ext cx="858837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fr-FR" sz="2400" dirty="0" smtClean="0">
                <a:solidFill>
                  <a:schemeClr val="hlink"/>
                </a:solidFill>
              </a:rPr>
              <a:t>Propriété 2 : </a:t>
            </a:r>
          </a:p>
          <a:p>
            <a:pPr marL="342900" indent="-342900"/>
            <a:r>
              <a:rPr lang="fr-FR" sz="2400" dirty="0" smtClean="0"/>
              <a:t>La contrainte « </a:t>
            </a:r>
            <a:r>
              <a:rPr lang="fr-FR" sz="2400" i="1" dirty="0" smtClean="0"/>
              <a:t>XY est un littéral clé fréquent</a:t>
            </a:r>
            <a:r>
              <a:rPr lang="fr-FR" sz="2400" dirty="0" smtClean="0"/>
              <a:t>e » est une contrainte </a:t>
            </a:r>
            <a:r>
              <a:rPr lang="fr-FR" sz="2400" dirty="0" err="1" smtClean="0"/>
              <a:t>anti-monotone</a:t>
            </a:r>
            <a:r>
              <a:rPr lang="fr-FR" sz="2400" dirty="0" smtClean="0"/>
              <a:t>. 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4175" y="1008063"/>
            <a:ext cx="858837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fr-FR" sz="2400" dirty="0" smtClean="0">
                <a:solidFill>
                  <a:schemeClr val="hlink"/>
                </a:solidFill>
              </a:rPr>
              <a:t>Propriété 1 : </a:t>
            </a:r>
          </a:p>
          <a:p>
            <a:pPr marL="342900" indent="-342900"/>
            <a:r>
              <a:rPr lang="fr-FR" sz="2400" dirty="0" smtClean="0"/>
              <a:t>La contrainte « </a:t>
            </a:r>
            <a:r>
              <a:rPr lang="fr-FR" sz="2400" i="1" dirty="0" smtClean="0"/>
              <a:t>XY est un littéral fréquent</a:t>
            </a:r>
            <a:r>
              <a:rPr lang="fr-FR" sz="2400" dirty="0" smtClean="0"/>
              <a:t> » est une contrainte </a:t>
            </a:r>
            <a:r>
              <a:rPr lang="fr-FR" sz="2400" dirty="0" err="1" smtClean="0"/>
              <a:t>anti-monotone</a:t>
            </a:r>
            <a:r>
              <a:rPr lang="fr-FR" sz="2400" dirty="0" smtClean="0"/>
              <a:t>. </a:t>
            </a: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468313" y="4005263"/>
            <a:ext cx="1150937" cy="431800"/>
          </a:xfrm>
          <a:prstGeom prst="rightArrow">
            <a:avLst>
              <a:gd name="adj1" fmla="val 50000"/>
              <a:gd name="adj2" fmla="val 666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828800" y="3810000"/>
            <a:ext cx="6629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dirty="0" smtClean="0"/>
              <a:t>Pour extraire les littéraux (clé) fréquents, il faut adapter les algorithmes Apriori ou Pascal en utilisant la bonne définition :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300" dirty="0" smtClean="0"/>
              <a:t>de la fonction fréquence pour les littéraux;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300" dirty="0" smtClean="0"/>
              <a:t>des motifs littéraux clés.</a:t>
            </a:r>
          </a:p>
          <a:p>
            <a:endParaRPr lang="fr-FR" sz="2300" dirty="0" smtClean="0"/>
          </a:p>
        </p:txBody>
      </p:sp>
      <p:sp>
        <p:nvSpPr>
          <p:cNvPr id="7" name="Line 184"/>
          <p:cNvSpPr>
            <a:spLocks noChangeShapeType="1"/>
          </p:cNvSpPr>
          <p:nvPr/>
        </p:nvSpPr>
        <p:spPr bwMode="auto">
          <a:xfrm>
            <a:off x="2667000" y="2895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Line 184"/>
          <p:cNvSpPr>
            <a:spLocks noChangeShapeType="1"/>
          </p:cNvSpPr>
          <p:nvPr/>
        </p:nvSpPr>
        <p:spPr bwMode="auto">
          <a:xfrm>
            <a:off x="2819400" y="14478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3048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chemeClr val="accent2"/>
                </a:solidFill>
                <a:latin typeface="Garamond" charset="0"/>
              </a:rPr>
              <a:t>VII Opérateur de fermeture pour les littéraux</a:t>
            </a:r>
            <a:endParaRPr lang="fr-FR" sz="2800" b="1" dirty="0">
              <a:solidFill>
                <a:schemeClr val="accent2"/>
              </a:solidFill>
              <a:latin typeface="Garamond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" y="3733800"/>
            <a:ext cx="8713787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/>
              <a:t>On</a:t>
            </a:r>
            <a:r>
              <a:rPr lang="fr-FR" sz="2400" dirty="0" smtClean="0"/>
              <a:t> (</a:t>
            </a:r>
            <a:r>
              <a:rPr lang="fr-FR" sz="2400" dirty="0" err="1" smtClean="0"/>
              <a:t>re</a:t>
            </a:r>
            <a:r>
              <a:rPr lang="fr-FR" sz="2400" dirty="0" smtClean="0"/>
              <a:t>)définit </a:t>
            </a:r>
            <a:r>
              <a:rPr lang="fr-FR" sz="2400" dirty="0"/>
              <a:t>l’opérateur de fermeture sur une relation binaire </a:t>
            </a:r>
            <a:r>
              <a:rPr lang="fr-FR" sz="2400" b="1" dirty="0"/>
              <a:t>h</a:t>
            </a:r>
            <a:r>
              <a:rPr lang="fr-FR" sz="2400" b="1" dirty="0" smtClean="0"/>
              <a:t> </a:t>
            </a:r>
            <a:r>
              <a:rPr lang="fr-FR" sz="2400" dirty="0" smtClean="0"/>
              <a:t>mais en utilisant les littéraux :</a:t>
            </a:r>
          </a:p>
          <a:p>
            <a:pPr>
              <a:spcBef>
                <a:spcPct val="50000"/>
              </a:spcBef>
            </a:pPr>
            <a:r>
              <a:rPr lang="fr-FR" sz="2400" b="1" dirty="0"/>
              <a:t>		h</a:t>
            </a:r>
            <a:r>
              <a:rPr lang="fr-FR" sz="2400" dirty="0"/>
              <a:t>(</a:t>
            </a:r>
            <a:r>
              <a:rPr lang="fr-FR" sz="2400" dirty="0" smtClean="0"/>
              <a:t>XY) </a:t>
            </a:r>
            <a:r>
              <a:rPr lang="fr-FR" sz="2400" dirty="0"/>
              <a:t>= </a:t>
            </a:r>
            <a:r>
              <a:rPr lang="fr-FR" sz="2400" dirty="0" err="1">
                <a:sym typeface="Symbol" charset="2"/>
              </a:rPr>
              <a:t></a:t>
            </a:r>
            <a:r>
              <a:rPr lang="fr-FR" sz="2400" dirty="0">
                <a:sym typeface="Symbol" charset="2"/>
              </a:rPr>
              <a:t> t</a:t>
            </a:r>
            <a:r>
              <a:rPr lang="fr-FR" sz="2400" baseline="-25000" dirty="0">
                <a:sym typeface="Symbol" charset="2"/>
              </a:rPr>
              <a:t>i</a:t>
            </a:r>
            <a:r>
              <a:rPr lang="fr-FR" sz="2400" dirty="0">
                <a:sym typeface="Symbol" charset="2"/>
              </a:rPr>
              <a:t> | X </a:t>
            </a:r>
            <a:r>
              <a:rPr lang="fr-FR" sz="2400" dirty="0" err="1">
                <a:sym typeface="Symbol" charset="2"/>
              </a:rPr>
              <a:t></a:t>
            </a:r>
            <a:r>
              <a:rPr lang="fr-FR" sz="2400" dirty="0">
                <a:sym typeface="Symbol" charset="2"/>
              </a:rPr>
              <a:t> </a:t>
            </a:r>
            <a:r>
              <a:rPr lang="fr-FR" sz="2400" dirty="0" smtClean="0">
                <a:sym typeface="Symbol" charset="2"/>
              </a:rPr>
              <a:t>t</a:t>
            </a:r>
            <a:r>
              <a:rPr lang="fr-FR" sz="2400" baseline="-25000" dirty="0" smtClean="0">
                <a:sym typeface="Symbol" charset="2"/>
              </a:rPr>
              <a:t>i </a:t>
            </a:r>
            <a:r>
              <a:rPr lang="fr-FR" sz="2400" dirty="0" smtClean="0">
                <a:sym typeface="Symbol" charset="2"/>
              </a:rPr>
              <a:t>et il n’existe pas </a:t>
            </a:r>
            <a:r>
              <a:rPr lang="fr-FR" sz="2400" i="1" dirty="0" smtClean="0">
                <a:sym typeface="Symbol" charset="2"/>
              </a:rPr>
              <a:t>y </a:t>
            </a:r>
            <a:r>
              <a:rPr lang="fr-FR" sz="2400" dirty="0" smtClean="0">
                <a:sym typeface="Symbol" charset="2"/>
              </a:rPr>
              <a:t>dans Y tel que </a:t>
            </a:r>
            <a:r>
              <a:rPr lang="fr-FR" sz="2400" i="1" dirty="0" smtClean="0">
                <a:sym typeface="Symbol" charset="2"/>
              </a:rPr>
              <a:t>y</a:t>
            </a:r>
            <a:r>
              <a:rPr lang="fr-FR" sz="2400" dirty="0" smtClean="0">
                <a:sym typeface="Symbol" charset="2"/>
              </a:rPr>
              <a:t> </a:t>
            </a:r>
            <a:r>
              <a:rPr lang="fr-FR" sz="2400" dirty="0" err="1" smtClean="0">
                <a:sym typeface="Symbol" charset="2"/>
              </a:rPr>
              <a:t></a:t>
            </a:r>
            <a:r>
              <a:rPr lang="fr-FR" sz="2400" dirty="0" smtClean="0">
                <a:sym typeface="Symbol" charset="2"/>
              </a:rPr>
              <a:t> t</a:t>
            </a:r>
            <a:r>
              <a:rPr lang="fr-FR" sz="2400" baseline="-25000" dirty="0" smtClean="0">
                <a:sym typeface="Symbol" charset="2"/>
              </a:rPr>
              <a:t>i</a:t>
            </a:r>
            <a:r>
              <a:rPr lang="fr-FR" sz="2400" dirty="0" smtClean="0">
                <a:sym typeface="Symbol" charset="2"/>
              </a:rPr>
              <a:t>  </a:t>
            </a:r>
            <a:endParaRPr lang="fr-FR" sz="2400" dirty="0">
              <a:sym typeface="Symbol" charset="2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52400" y="381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chemeClr val="accent2"/>
                </a:solidFill>
                <a:latin typeface="Garamond" charset="0"/>
              </a:rPr>
              <a:t>VI Règles d’association pour les littéraux</a:t>
            </a:r>
            <a:endParaRPr lang="fr-FR" sz="2800" b="1" dirty="0">
              <a:solidFill>
                <a:schemeClr val="accent2"/>
              </a:solidFill>
              <a:latin typeface="Garamond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04800" y="11430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On modifie la définition d’une règle d’association en prenant en compte le contexte : </a:t>
            </a:r>
          </a:p>
          <a:p>
            <a:r>
              <a:rPr lang="fr-FR" sz="2400" dirty="0" smtClean="0"/>
              <a:t>Soit </a:t>
            </a:r>
            <a:r>
              <a:rPr lang="fr-FR" sz="2400" dirty="0" err="1" smtClean="0"/>
              <a:t>MinConf</a:t>
            </a:r>
            <a:r>
              <a:rPr lang="fr-FR" sz="2400" dirty="0" smtClean="0"/>
              <a:t> </a:t>
            </a:r>
            <a:r>
              <a:rPr lang="fr-FR" sz="2400" dirty="0" smtClean="0"/>
              <a:t>un seuil définit par l’utilisateur, la règle d’association XY =&gt; WZ \ XY est valide </a:t>
            </a:r>
            <a:r>
              <a:rPr lang="fr-FR" sz="2400" dirty="0" err="1" smtClean="0"/>
              <a:t>ssi</a:t>
            </a:r>
            <a:r>
              <a:rPr lang="fr-FR" sz="2400" dirty="0" smtClean="0"/>
              <a:t> : </a:t>
            </a:r>
            <a:endParaRPr lang="fr-FR" sz="2400" dirty="0" smtClean="0"/>
          </a:p>
          <a:p>
            <a:r>
              <a:rPr lang="fr-FR" sz="2400" dirty="0" err="1" smtClean="0"/>
              <a:t>Conf</a:t>
            </a:r>
            <a:r>
              <a:rPr lang="fr-FR" sz="2400" dirty="0" smtClean="0"/>
              <a:t> (</a:t>
            </a:r>
            <a:r>
              <a:rPr lang="fr-FR" sz="2400" dirty="0"/>
              <a:t>XY =&gt; WZ \ XY </a:t>
            </a:r>
            <a:r>
              <a:rPr lang="fr-FR" sz="2400" dirty="0" smtClean="0"/>
              <a:t>) &gt;= </a:t>
            </a:r>
            <a:r>
              <a:rPr lang="fr-FR" sz="2400" dirty="0" err="1" smtClean="0"/>
              <a:t>MinConf</a:t>
            </a:r>
            <a:endParaRPr lang="fr-FR" sz="2400" dirty="0"/>
          </a:p>
        </p:txBody>
      </p:sp>
      <p:sp>
        <p:nvSpPr>
          <p:cNvPr id="6" name="Line 184"/>
          <p:cNvSpPr>
            <a:spLocks noChangeShapeType="1"/>
          </p:cNvSpPr>
          <p:nvPr/>
        </p:nvSpPr>
        <p:spPr bwMode="auto">
          <a:xfrm>
            <a:off x="2438400" y="23622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Line 184"/>
          <p:cNvSpPr>
            <a:spLocks noChangeShapeType="1"/>
          </p:cNvSpPr>
          <p:nvPr/>
        </p:nvSpPr>
        <p:spPr bwMode="auto">
          <a:xfrm>
            <a:off x="3448050" y="23622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Line 184"/>
          <p:cNvSpPr>
            <a:spLocks noChangeShapeType="1"/>
          </p:cNvSpPr>
          <p:nvPr/>
        </p:nvSpPr>
        <p:spPr bwMode="auto">
          <a:xfrm>
            <a:off x="4114800" y="23622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Line 184"/>
          <p:cNvSpPr>
            <a:spLocks noChangeShapeType="1"/>
          </p:cNvSpPr>
          <p:nvPr/>
        </p:nvSpPr>
        <p:spPr bwMode="auto">
          <a:xfrm>
            <a:off x="2609850" y="4724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Line 184"/>
          <p:cNvSpPr>
            <a:spLocks noChangeShapeType="1"/>
          </p:cNvSpPr>
          <p:nvPr/>
        </p:nvSpPr>
        <p:spPr bwMode="auto">
          <a:xfrm>
            <a:off x="1482130" y="270892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Line 184"/>
          <p:cNvSpPr>
            <a:spLocks noChangeShapeType="1"/>
          </p:cNvSpPr>
          <p:nvPr/>
        </p:nvSpPr>
        <p:spPr bwMode="auto">
          <a:xfrm>
            <a:off x="2411760" y="270892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Line 184"/>
          <p:cNvSpPr>
            <a:spLocks noChangeShapeType="1"/>
          </p:cNvSpPr>
          <p:nvPr/>
        </p:nvSpPr>
        <p:spPr bwMode="auto">
          <a:xfrm>
            <a:off x="3066306" y="270892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dirty="0" smtClean="0">
                <a:solidFill>
                  <a:schemeClr val="accent2"/>
                </a:solidFill>
              </a:rPr>
              <a:t>Le Projet</a:t>
            </a:r>
            <a:endParaRPr lang="fr-F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978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332656"/>
            <a:ext cx="7859216" cy="5793507"/>
          </a:xfrm>
        </p:spPr>
        <p:txBody>
          <a:bodyPr/>
          <a:lstStyle/>
          <a:p>
            <a:pPr algn="just"/>
            <a:r>
              <a:rPr lang="fr-FR" sz="1800" b="1" dirty="0">
                <a:solidFill>
                  <a:schemeClr val="accent1"/>
                </a:solidFill>
              </a:rPr>
              <a:t>Objectif : </a:t>
            </a:r>
            <a:r>
              <a:rPr lang="fr-FR" sz="1800" dirty="0"/>
              <a:t>comparaison et discussion de </a:t>
            </a:r>
            <a:r>
              <a:rPr lang="fr-FR" sz="1800" dirty="0" smtClean="0"/>
              <a:t>méthodes </a:t>
            </a:r>
            <a:r>
              <a:rPr lang="fr-FR" sz="1800" dirty="0"/>
              <a:t>du data </a:t>
            </a:r>
            <a:r>
              <a:rPr lang="fr-FR" sz="1800" dirty="0" err="1" smtClean="0"/>
              <a:t>mining</a:t>
            </a:r>
            <a:endParaRPr lang="fr-FR" sz="1800" dirty="0" smtClean="0"/>
          </a:p>
          <a:p>
            <a:pPr algn="just"/>
            <a:endParaRPr lang="fr-FR" sz="1800" dirty="0"/>
          </a:p>
          <a:p>
            <a:pPr algn="just"/>
            <a:r>
              <a:rPr lang="fr-FR" sz="1800" dirty="0"/>
              <a:t>Comment : par </a:t>
            </a:r>
            <a:r>
              <a:rPr lang="fr-FR" sz="1800" dirty="0" smtClean="0"/>
              <a:t>binômes (respecter l’option)</a:t>
            </a:r>
          </a:p>
          <a:p>
            <a:pPr algn="just"/>
            <a:endParaRPr lang="fr-FR" sz="1800" dirty="0"/>
          </a:p>
          <a:p>
            <a:pPr algn="just"/>
            <a:r>
              <a:rPr lang="fr-FR" sz="1800" dirty="0" smtClean="0"/>
              <a:t>Evaluation : rendu d'un mini-rapport le Vendredi 11 Janvier au plus tard (8 pages max), présentation des projets par binômes Lundi 14 et Jeudi 17 Janvier matin (selon l’option)</a:t>
            </a:r>
          </a:p>
          <a:p>
            <a:pPr algn="just"/>
            <a:endParaRPr lang="fr-FR" sz="1800" dirty="0"/>
          </a:p>
          <a:p>
            <a:pPr algn="just"/>
            <a:r>
              <a:rPr lang="fr-FR" sz="1800" u="sng" dirty="0" smtClean="0">
                <a:solidFill>
                  <a:schemeClr val="bg2"/>
                </a:solidFill>
              </a:rPr>
              <a:t>1ere étape </a:t>
            </a:r>
            <a:r>
              <a:rPr lang="fr-FR" sz="1800" u="sng" dirty="0">
                <a:solidFill>
                  <a:schemeClr val="bg2"/>
                </a:solidFill>
              </a:rPr>
              <a:t>:</a:t>
            </a:r>
            <a:r>
              <a:rPr lang="fr-FR" sz="1800" dirty="0">
                <a:solidFill>
                  <a:schemeClr val="accent5"/>
                </a:solidFill>
              </a:rPr>
              <a:t> </a:t>
            </a:r>
            <a:r>
              <a:rPr lang="fr-FR" sz="1800" dirty="0"/>
              <a:t>constitution des </a:t>
            </a:r>
            <a:r>
              <a:rPr lang="fr-FR" sz="1800" dirty="0" smtClean="0"/>
              <a:t>binômes </a:t>
            </a:r>
            <a:r>
              <a:rPr lang="fr-FR" sz="1800" dirty="0"/>
              <a:t>et choix d'un </a:t>
            </a:r>
            <a:r>
              <a:rPr lang="fr-FR" sz="1800" dirty="0" err="1"/>
              <a:t>dataset</a:t>
            </a:r>
            <a:r>
              <a:rPr lang="fr-FR" sz="1800" dirty="0"/>
              <a:t> (par exemple sur </a:t>
            </a:r>
            <a:r>
              <a:rPr lang="fr-FR" sz="1800" u="sng" dirty="0">
                <a:hlinkClick r:id="rId2"/>
              </a:rPr>
              <a:t>http://kdnuggets.com/datasets/</a:t>
            </a:r>
            <a:r>
              <a:rPr lang="fr-FR" sz="1800" u="sng" dirty="0" smtClean="0">
                <a:hlinkClick r:id="rId2"/>
              </a:rPr>
              <a:t>) </a:t>
            </a:r>
            <a:r>
              <a:rPr lang="fr-FR" sz="1800" dirty="0" smtClean="0"/>
              <a:t>à </a:t>
            </a:r>
            <a:r>
              <a:rPr lang="fr-FR" sz="1800" dirty="0"/>
              <a:t>exploiter par </a:t>
            </a:r>
            <a:r>
              <a:rPr lang="fr-FR" sz="1800" dirty="0" smtClean="0"/>
              <a:t>différentes méthodes </a:t>
            </a:r>
            <a:r>
              <a:rPr lang="fr-FR" sz="1800" dirty="0"/>
              <a:t>pour le Vendredi 30 Novembre. Chaque </a:t>
            </a:r>
            <a:r>
              <a:rPr lang="fr-FR" sz="1800" dirty="0" err="1"/>
              <a:t>binome</a:t>
            </a:r>
            <a:r>
              <a:rPr lang="fr-FR" sz="1800" dirty="0"/>
              <a:t> devra proposer un </a:t>
            </a:r>
            <a:r>
              <a:rPr lang="fr-FR" sz="1800" dirty="0" err="1"/>
              <a:t>dataset</a:t>
            </a:r>
            <a:r>
              <a:rPr lang="fr-FR" sz="1800" dirty="0"/>
              <a:t> </a:t>
            </a:r>
            <a:r>
              <a:rPr lang="fr-FR" sz="1800" dirty="0" smtClean="0"/>
              <a:t>diffèrent, </a:t>
            </a:r>
            <a:r>
              <a:rPr lang="fr-FR" sz="1800" dirty="0"/>
              <a:t>comportant au moins 50 attributs et 500 lignes (validation </a:t>
            </a:r>
            <a:r>
              <a:rPr lang="fr-FR" sz="1800" dirty="0" smtClean="0"/>
              <a:t>pas les enseignants – AC &amp; CE)</a:t>
            </a:r>
            <a:endParaRPr lang="fr-FR" sz="1800" u="sng" dirty="0" smtClean="0">
              <a:hlinkClick r:id="rId2"/>
            </a:endParaRPr>
          </a:p>
          <a:p>
            <a:pPr algn="just"/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413467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332656"/>
            <a:ext cx="8435280" cy="5793507"/>
          </a:xfrm>
        </p:spPr>
        <p:txBody>
          <a:bodyPr/>
          <a:lstStyle/>
          <a:p>
            <a:r>
              <a:rPr lang="fr-FR" sz="1800" u="sng" dirty="0">
                <a:solidFill>
                  <a:srgbClr val="808080"/>
                </a:solidFill>
              </a:rPr>
              <a:t>2eme étape :</a:t>
            </a:r>
            <a:r>
              <a:rPr lang="fr-FR" sz="1800" dirty="0">
                <a:solidFill>
                  <a:srgbClr val="808080"/>
                </a:solidFill>
              </a:rPr>
              <a:t> </a:t>
            </a:r>
            <a:r>
              <a:rPr lang="fr-FR" sz="1800" dirty="0"/>
              <a:t>extraction depuis ce </a:t>
            </a:r>
            <a:r>
              <a:rPr lang="fr-FR" sz="1800" dirty="0" err="1"/>
              <a:t>dataset</a:t>
            </a:r>
            <a:endParaRPr lang="fr-FR" sz="1800" dirty="0"/>
          </a:p>
          <a:p>
            <a:r>
              <a:rPr lang="fr-FR" sz="1800" dirty="0"/>
              <a:t>	- de règles de décision utilisant des arbres de décision</a:t>
            </a:r>
          </a:p>
          <a:p>
            <a:r>
              <a:rPr lang="fr-FR" sz="1800" dirty="0"/>
              <a:t>	- de règles de corrélation décisionnelles (</a:t>
            </a:r>
            <a:r>
              <a:rPr lang="fr-FR" sz="1800" dirty="0" err="1"/>
              <a:t>MineCor</a:t>
            </a:r>
            <a:r>
              <a:rPr lang="fr-FR" sz="1800" dirty="0"/>
              <a:t>)</a:t>
            </a:r>
          </a:p>
          <a:p>
            <a:r>
              <a:rPr lang="fr-FR" sz="1800" dirty="0"/>
              <a:t>	- d'une classification par règles d'association</a:t>
            </a:r>
          </a:p>
          <a:p>
            <a:r>
              <a:rPr lang="fr-FR" sz="1800" dirty="0"/>
              <a:t>On étudiera également dans ce cadre l'influence que peut avoir la préparation des données sur les résultats obtenus</a:t>
            </a:r>
          </a:p>
          <a:p>
            <a:endParaRPr lang="fr-FR" sz="1800" dirty="0"/>
          </a:p>
          <a:p>
            <a:r>
              <a:rPr lang="fr-FR" sz="1800" u="sng" dirty="0">
                <a:solidFill>
                  <a:srgbClr val="808080"/>
                </a:solidFill>
              </a:rPr>
              <a:t>3eme étape :</a:t>
            </a:r>
            <a:r>
              <a:rPr lang="fr-FR" sz="1800" dirty="0">
                <a:solidFill>
                  <a:srgbClr val="808080"/>
                </a:solidFill>
              </a:rPr>
              <a:t> </a:t>
            </a:r>
            <a:r>
              <a:rPr lang="fr-FR" sz="1800" dirty="0"/>
              <a:t>rédaction du rapport incluant les résultats obtenus et une discussion de ces résultats (pertinence, ...)</a:t>
            </a:r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244465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79388" y="2603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  <a:latin typeface="Garamond" charset="0"/>
              </a:rPr>
              <a:t>III Espace convexe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0" y="908050"/>
            <a:ext cx="91440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Définition mathématique :</a:t>
            </a:r>
            <a:r>
              <a:rPr lang="fr-FR" sz="2400"/>
              <a:t> soit E </a:t>
            </a:r>
            <a:r>
              <a:rPr lang="fr-FR" sz="2400">
                <a:sym typeface="Symbol" charset="2"/>
              </a:rPr>
              <a:t></a:t>
            </a:r>
            <a:r>
              <a:rPr lang="fr-FR" sz="2400"/>
              <a:t> </a:t>
            </a:r>
            <a:r>
              <a:rPr lang="fr-FR" sz="2400">
                <a:latin typeface="Blackadder ITC" pitchFamily="82" charset="0"/>
              </a:rPr>
              <a:t>P</a:t>
            </a:r>
            <a:r>
              <a:rPr lang="fr-FR" sz="2400"/>
              <a:t>(</a:t>
            </a:r>
            <a:r>
              <a:rPr lang="fr-FR" sz="2400" b="1" i="1"/>
              <a:t>I), </a:t>
            </a:r>
            <a:r>
              <a:rPr lang="fr-FR" sz="2400" b="1"/>
              <a:t>E est</a:t>
            </a:r>
            <a:r>
              <a:rPr lang="fr-FR" sz="2400" b="1" i="1"/>
              <a:t> </a:t>
            </a:r>
            <a:r>
              <a:rPr lang="fr-FR" sz="2400"/>
              <a:t> un espace convexe ssi </a:t>
            </a:r>
            <a:r>
              <a:rPr lang="fr-FR" sz="2400">
                <a:sym typeface="Symbol" charset="2"/>
              </a:rPr>
              <a:t> X,Y </a:t>
            </a:r>
            <a:r>
              <a:rPr lang="en-US" sz="2400">
                <a:sym typeface="Symbol" charset="2"/>
              </a:rPr>
              <a:t> E s’il existe Z </a:t>
            </a:r>
            <a:r>
              <a:rPr lang="fr-FR" sz="2400">
                <a:sym typeface="Symbol" charset="2"/>
              </a:rPr>
              <a:t> </a:t>
            </a:r>
            <a:r>
              <a:rPr lang="fr-FR" sz="2400" i="1">
                <a:sym typeface="Symbol" charset="2"/>
              </a:rPr>
              <a:t>I</a:t>
            </a:r>
            <a:r>
              <a:rPr lang="fr-FR" sz="2400">
                <a:sym typeface="Symbol" charset="2"/>
              </a:rPr>
              <a:t>  tel que X  Z  Y, alors Z </a:t>
            </a:r>
            <a:r>
              <a:rPr lang="en-US" sz="2400">
                <a:sym typeface="Symbol" charset="2"/>
              </a:rPr>
              <a:t> E.</a:t>
            </a:r>
          </a:p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  <a:sym typeface="Symbol" charset="2"/>
              </a:rPr>
              <a:t>Théorème :</a:t>
            </a:r>
            <a:r>
              <a:rPr lang="fr-FR" sz="2400">
                <a:sym typeface="Symbol" charset="2"/>
              </a:rPr>
              <a:t> l’ensemble des motifs satisfaisant une contrainte anti-monotone forme un espace convexe.</a:t>
            </a:r>
          </a:p>
          <a:p>
            <a:pPr algn="just">
              <a:spcBef>
                <a:spcPct val="50000"/>
              </a:spcBef>
            </a:pPr>
            <a:endParaRPr lang="en-US" sz="2400">
              <a:solidFill>
                <a:schemeClr val="hlink"/>
              </a:solidFill>
              <a:sym typeface="Symbol" charset="2"/>
            </a:endParaRPr>
          </a:p>
          <a:p>
            <a:pPr algn="just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sym typeface="Symbol" charset="2"/>
              </a:rPr>
              <a:t>Implication :</a:t>
            </a:r>
            <a:r>
              <a:rPr lang="en-US" sz="2400">
                <a:sym typeface="Symbol" charset="2"/>
              </a:rPr>
              <a:t> </a:t>
            </a:r>
            <a:r>
              <a:rPr lang="fr-FR" sz="2400">
                <a:sym typeface="Symbol" charset="2"/>
              </a:rPr>
              <a:t>étant donné une contrainte anti-monotone, la seule connaissance des ensembles maximaux (selon l’inclusion) satisfaisant cette contrainte permet de décider si un motif inconnu satisfait, ou pas, la contrainte anti-monotone.</a:t>
            </a:r>
            <a:r>
              <a:rPr lang="en-US" sz="2400">
                <a:sym typeface="Symbol" charset="2"/>
              </a:rPr>
              <a:t> </a:t>
            </a:r>
          </a:p>
          <a:p>
            <a:pPr algn="just">
              <a:spcBef>
                <a:spcPct val="50000"/>
              </a:spcBef>
            </a:pPr>
            <a:endParaRPr lang="en-US" sz="2400">
              <a:sym typeface="Symbol" charset="2"/>
            </a:endParaRPr>
          </a:p>
          <a:p>
            <a:pPr algn="just">
              <a:spcBef>
                <a:spcPct val="50000"/>
              </a:spcBef>
            </a:pPr>
            <a:r>
              <a:rPr lang="en-US" sz="2400">
                <a:sym typeface="Symbol" charset="2"/>
              </a:rPr>
              <a:t>ex : </a:t>
            </a:r>
            <a:r>
              <a:rPr lang="en-US" sz="2400">
                <a:latin typeface="Garamond" charset="0"/>
                <a:ea typeface="Arial" charset="0"/>
                <a:cs typeface="Arial" charset="0"/>
                <a:sym typeface="Symbol" charset="2"/>
              </a:rPr>
              <a:t>ℱ</a:t>
            </a:r>
            <a:r>
              <a:rPr lang="fr-FR" sz="2400">
                <a:latin typeface="Garamond" charset="0"/>
                <a:ea typeface="Arial" charset="0"/>
                <a:cs typeface="Arial" charset="0"/>
                <a:sym typeface="Symbol" charset="2"/>
              </a:rPr>
              <a:t> = {A, B, C, E, AB, AC, AE, BC, BE, CE, ABC, ABE, ACE, BCE, ABCE }		</a:t>
            </a:r>
            <a:r>
              <a:rPr lang="fr-FR" sz="2400">
                <a:ea typeface="Arial" charset="0"/>
                <a:cs typeface="Arial" charset="0"/>
                <a:sym typeface="Symbol" charset="2"/>
              </a:rPr>
              <a:t>max(</a:t>
            </a:r>
            <a:r>
              <a:rPr lang="en-US">
                <a:latin typeface="Garamond" charset="0"/>
                <a:ea typeface="Arial" charset="0"/>
                <a:cs typeface="Arial" charset="0"/>
                <a:sym typeface="Symbol" charset="2"/>
              </a:rPr>
              <a:t>ℱ</a:t>
            </a:r>
            <a:r>
              <a:rPr lang="fr-FR" sz="2400">
                <a:ea typeface="Arial" charset="0"/>
                <a:cs typeface="Arial" charset="0"/>
                <a:sym typeface="Symbol" charset="2"/>
              </a:rPr>
              <a:t>) = ABCE</a:t>
            </a:r>
            <a:endParaRPr lang="fr-FR" sz="2400">
              <a:sym typeface="Symbol" charset="2"/>
            </a:endParaRPr>
          </a:p>
        </p:txBody>
      </p:sp>
      <p:sp>
        <p:nvSpPr>
          <p:cNvPr id="4100" name="AutoShape 7"/>
          <p:cNvSpPr>
            <a:spLocks noChangeArrowheads="1"/>
          </p:cNvSpPr>
          <p:nvPr/>
        </p:nvSpPr>
        <p:spPr bwMode="auto">
          <a:xfrm>
            <a:off x="1258888" y="5876925"/>
            <a:ext cx="1295400" cy="360363"/>
          </a:xfrm>
          <a:prstGeom prst="rightArrow">
            <a:avLst>
              <a:gd name="adj1" fmla="val 50000"/>
              <a:gd name="adj2" fmla="val 898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555875" y="5805488"/>
            <a:ext cx="4392613" cy="1052512"/>
            <a:chOff x="1610" y="3657"/>
            <a:chExt cx="2767" cy="663"/>
          </a:xfrm>
        </p:grpSpPr>
        <p:sp>
          <p:nvSpPr>
            <p:cNvPr id="4102" name="Text Box 8"/>
            <p:cNvSpPr txBox="1">
              <a:spLocks noChangeArrowheads="1"/>
            </p:cNvSpPr>
            <p:nvPr/>
          </p:nvSpPr>
          <p:spPr bwMode="auto">
            <a:xfrm>
              <a:off x="2744" y="4032"/>
              <a:ext cx="16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400">
                  <a:solidFill>
                    <a:schemeClr val="hlink"/>
                  </a:solidFill>
                </a:rPr>
                <a:t>Bordure positive</a:t>
              </a:r>
            </a:p>
          </p:txBody>
        </p:sp>
        <p:sp>
          <p:nvSpPr>
            <p:cNvPr id="4103" name="Oval 9"/>
            <p:cNvSpPr>
              <a:spLocks noChangeArrowheads="1"/>
            </p:cNvSpPr>
            <p:nvPr/>
          </p:nvSpPr>
          <p:spPr bwMode="auto">
            <a:xfrm>
              <a:off x="1610" y="3657"/>
              <a:ext cx="953" cy="408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>
                <a:solidFill>
                  <a:schemeClr val="accent2"/>
                </a:solidFill>
              </a:rPr>
              <a:t>Couverture pour les motifs fréquents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50825" y="404813"/>
            <a:ext cx="849788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Problème :</a:t>
            </a:r>
            <a:r>
              <a:rPr lang="fr-FR" sz="2400"/>
              <a:t> l’ensemble des motifs fréquents peux être extrêmement volumineux selon les bases utilisées et le seuil de fréquence choisi. </a:t>
            </a:r>
          </a:p>
          <a:p>
            <a:pPr algn="just">
              <a:spcBef>
                <a:spcPct val="50000"/>
              </a:spcBef>
            </a:pPr>
            <a:endParaRPr lang="fr-FR" sz="2400"/>
          </a:p>
          <a:p>
            <a:pPr algn="just"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Solution :</a:t>
            </a:r>
            <a:r>
              <a:rPr lang="fr-FR" sz="2400"/>
              <a:t> trouver une couverture pour les motifs fréquents, c.a.d. un sous-ensemble de </a:t>
            </a:r>
            <a:r>
              <a:rPr lang="en-US" sz="2400">
                <a:latin typeface="Garamond" charset="0"/>
                <a:ea typeface="Arial" charset="0"/>
                <a:cs typeface="Arial" charset="0"/>
                <a:sym typeface="Symbol" charset="2"/>
              </a:rPr>
              <a:t>ℱ</a:t>
            </a:r>
            <a:r>
              <a:rPr lang="fr-FR" sz="2400">
                <a:latin typeface="Garamond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fr-FR" sz="2400">
                <a:ea typeface="Arial" charset="0"/>
                <a:cs typeface="Arial" charset="0"/>
                <a:sym typeface="Symbol" charset="2"/>
              </a:rPr>
              <a:t>à partir duquel on puisse dériver la fréquence de tous les autres motifs.</a:t>
            </a:r>
            <a:endParaRPr lang="fr-FR" sz="2400">
              <a:latin typeface="Garamond" charset="0"/>
              <a:ea typeface="Arial" charset="0"/>
              <a:cs typeface="Arial" charset="0"/>
              <a:sym typeface="Symbol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79388" y="2603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  <a:latin typeface="Garamond" charset="0"/>
              </a:rPr>
              <a:t>I Clé fréquente &amp; bordure positive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231775" y="855663"/>
            <a:ext cx="85883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fr-FR" sz="2400">
                <a:solidFill>
                  <a:schemeClr val="hlink"/>
                </a:solidFill>
              </a:rPr>
              <a:t>Définition d’une clé : </a:t>
            </a:r>
          </a:p>
          <a:p>
            <a:pPr marL="342900" indent="-342900">
              <a:buFontTx/>
              <a:buAutoNum type="arabicPeriod"/>
            </a:pPr>
            <a:r>
              <a:rPr lang="fr-FR" sz="2400"/>
              <a:t>S’il existe un motif fréquent Y de niveau </a:t>
            </a:r>
            <a:r>
              <a:rPr lang="fr-FR" sz="2400" i="1"/>
              <a:t>i-1 </a:t>
            </a:r>
            <a:r>
              <a:rPr lang="fr-FR" sz="2400"/>
              <a:t>tel que Y </a:t>
            </a:r>
            <a:r>
              <a:rPr lang="fr-FR" sz="2400">
                <a:sym typeface="Symbol" charset="2"/>
              </a:rPr>
              <a:t> X </a:t>
            </a:r>
            <a:br>
              <a:rPr lang="fr-FR" sz="2400">
                <a:sym typeface="Symbol" charset="2"/>
              </a:rPr>
            </a:br>
            <a:r>
              <a:rPr lang="fr-FR" sz="2400">
                <a:sym typeface="Symbol" charset="2"/>
              </a:rPr>
              <a:t>	et Freq(Y) = Freq(X) alors X n’est pas une clé</a:t>
            </a:r>
          </a:p>
          <a:p>
            <a:pPr marL="342900" indent="-342900">
              <a:buFontTx/>
              <a:buAutoNum type="arabicPeriod"/>
            </a:pPr>
            <a:r>
              <a:rPr lang="fr-FR" sz="2400">
                <a:sym typeface="Symbol" charset="2"/>
              </a:rPr>
              <a:t>Sinon, X est une clé (fréquente ou non)</a:t>
            </a:r>
          </a:p>
          <a:p>
            <a:pPr marL="342900" indent="-342900"/>
            <a:endParaRPr lang="fr-FR" sz="2400">
              <a:sym typeface="Symbol" charset="2"/>
            </a:endParaRPr>
          </a:p>
          <a:p>
            <a:pPr marL="342900" indent="-342900"/>
            <a:r>
              <a:rPr lang="fr-FR" sz="2400">
                <a:solidFill>
                  <a:schemeClr val="hlink"/>
                </a:solidFill>
                <a:sym typeface="Symbol" charset="2"/>
              </a:rPr>
              <a:t>Propriété :</a:t>
            </a:r>
            <a:r>
              <a:rPr lang="fr-FR" sz="2400">
                <a:sym typeface="Symbol" charset="2"/>
              </a:rPr>
              <a:t> la contrainte X est une clé est une contrainte anti-monotone (selon l’inclusion)</a:t>
            </a:r>
          </a:p>
          <a:p>
            <a:pPr marL="342900" indent="-342900"/>
            <a:endParaRPr lang="fr-FR" sz="2400"/>
          </a:p>
        </p:txBody>
      </p:sp>
      <p:sp>
        <p:nvSpPr>
          <p:cNvPr id="7172" name="AutoShape 6"/>
          <p:cNvSpPr>
            <a:spLocks noChangeArrowheads="1"/>
          </p:cNvSpPr>
          <p:nvPr/>
        </p:nvSpPr>
        <p:spPr bwMode="auto">
          <a:xfrm>
            <a:off x="468313" y="4005263"/>
            <a:ext cx="1150937" cy="431800"/>
          </a:xfrm>
          <a:prstGeom prst="rightArrow">
            <a:avLst>
              <a:gd name="adj1" fmla="val 50000"/>
              <a:gd name="adj2" fmla="val 666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1835150" y="3860800"/>
            <a:ext cx="6864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2400"/>
              <a:t>On va utiliser l’algorithme précédent pour trouver </a:t>
            </a:r>
          </a:p>
          <a:p>
            <a:r>
              <a:rPr lang="fr-FR" sz="2400"/>
              <a:t>l’ensemble des clés fréquentes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468313" y="5013325"/>
            <a:ext cx="8351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Rappel :</a:t>
            </a:r>
            <a:r>
              <a:rPr lang="fr-FR" sz="2400"/>
              <a:t> une conjonction de contrainte anti-monotone est une contrainte anti-monotone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9388" y="1125538"/>
            <a:ext cx="8748712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fr-FR"/>
          </a:p>
          <a:p>
            <a:r>
              <a:rPr lang="fr-FR"/>
              <a:t>C</a:t>
            </a:r>
            <a:r>
              <a:rPr lang="fr-FR" baseline="-25000"/>
              <a:t>1</a:t>
            </a:r>
            <a:r>
              <a:rPr lang="fr-FR"/>
              <a:t> := { A </a:t>
            </a:r>
            <a:r>
              <a:rPr lang="fr-FR">
                <a:sym typeface="Symbol" charset="2"/>
              </a:rPr>
              <a:t> </a:t>
            </a:r>
            <a:r>
              <a:rPr lang="fr-FR" b="1" i="1">
                <a:sym typeface="Symbol" charset="2"/>
              </a:rPr>
              <a:t>I</a:t>
            </a:r>
            <a:r>
              <a:rPr lang="fr-FR">
                <a:sym typeface="Symbol" charset="2"/>
              </a:rPr>
              <a:t> : |A| = 1 }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tant  que C</a:t>
            </a:r>
            <a:r>
              <a:rPr lang="fr-FR" baseline="-25000">
                <a:sym typeface="Symbol" charset="2"/>
              </a:rPr>
              <a:t>i</a:t>
            </a:r>
            <a:r>
              <a:rPr lang="fr-FR">
                <a:sym typeface="Symbol" charset="2"/>
              </a:rPr>
              <a:t> ≠ {</a:t>
            </a:r>
            <a:r>
              <a:rPr lang="el-GR"/>
              <a:t>Φ</a:t>
            </a:r>
            <a:r>
              <a:rPr lang="fr-FR"/>
              <a:t>}</a:t>
            </a:r>
          </a:p>
          <a:p>
            <a:r>
              <a:rPr lang="fr-FR"/>
              <a:t>	//balayer la relation </a:t>
            </a:r>
            <a:r>
              <a:rPr lang="fr-FR" i="1"/>
              <a:t>r</a:t>
            </a:r>
          </a:p>
          <a:p>
            <a:r>
              <a:rPr lang="fr-FR"/>
              <a:t>	L</a:t>
            </a:r>
            <a:r>
              <a:rPr lang="fr-FR" baseline="-25000"/>
              <a:t>i</a:t>
            </a:r>
            <a:r>
              <a:rPr lang="fr-FR"/>
              <a:t> := { X </a:t>
            </a:r>
            <a:r>
              <a:rPr lang="en-US">
                <a:sym typeface="Symbol" charset="2"/>
              </a:rPr>
              <a:t> C</a:t>
            </a:r>
            <a:r>
              <a:rPr lang="en-US" baseline="-25000">
                <a:sym typeface="Symbol" charset="2"/>
              </a:rPr>
              <a:t>i</a:t>
            </a:r>
            <a:r>
              <a:rPr lang="en-US">
                <a:sym typeface="Symbol" charset="2"/>
              </a:rPr>
              <a:t> | Freq(X) </a:t>
            </a:r>
            <a:r>
              <a:rPr lang="fr-FR">
                <a:ea typeface="Arial" charset="0"/>
                <a:cs typeface="Arial" charset="0"/>
                <a:sym typeface="Symbol" charset="2"/>
              </a:rPr>
              <a:t>&gt;= </a:t>
            </a:r>
            <a:r>
              <a:rPr lang="fr-FR" i="1">
                <a:ea typeface="Arial" charset="0"/>
                <a:cs typeface="Arial" charset="0"/>
                <a:sym typeface="Symbol" charset="2"/>
              </a:rPr>
              <a:t>minsup</a:t>
            </a:r>
            <a:r>
              <a:rPr lang="en-US">
                <a:sym typeface="Symbol" charset="2"/>
              </a:rPr>
              <a:t>}</a:t>
            </a:r>
          </a:p>
          <a:p>
            <a:r>
              <a:rPr lang="en-US">
                <a:sym typeface="Symbol" charset="2"/>
              </a:rPr>
              <a:t>	</a:t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/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/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>	</a:t>
            </a:r>
          </a:p>
          <a:p>
            <a:r>
              <a:rPr lang="en-US">
                <a:sym typeface="Symbol" charset="2"/>
              </a:rPr>
              <a:t>	// Génération des candidats</a:t>
            </a:r>
          </a:p>
          <a:p>
            <a:r>
              <a:rPr lang="en-US">
                <a:sym typeface="Symbol" charset="2"/>
              </a:rPr>
              <a:t>	C</a:t>
            </a:r>
            <a:r>
              <a:rPr lang="en-US" baseline="-25000">
                <a:sym typeface="Symbol" charset="2"/>
              </a:rPr>
              <a:t>i+1</a:t>
            </a:r>
            <a:r>
              <a:rPr lang="en-US">
                <a:sym typeface="Symbol" charset="2"/>
              </a:rPr>
              <a:t> := AprioriGen(L</a:t>
            </a:r>
            <a:r>
              <a:rPr lang="en-US" baseline="-25000">
                <a:sym typeface="Symbol" charset="2"/>
              </a:rPr>
              <a:t>i</a:t>
            </a:r>
            <a:r>
              <a:rPr lang="en-US">
                <a:sym typeface="Symbol" charset="2"/>
              </a:rPr>
              <a:t>) </a:t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>	i := i + 1</a:t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>fin </a:t>
            </a:r>
            <a:r>
              <a:rPr lang="fr-FR">
                <a:sym typeface="Symbol" charset="2"/>
              </a:rPr>
              <a:t>tant que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Retournez  L</a:t>
            </a:r>
            <a:r>
              <a:rPr lang="fr-FR" baseline="-25000">
                <a:sym typeface="Symbol" charset="2"/>
              </a:rPr>
              <a:t>i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79388" y="333375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Algorithme d’extraction des clés fréquentes</a:t>
            </a:r>
            <a:r>
              <a:rPr lang="fr-FR" sz="2400" i="1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79388" y="2420938"/>
            <a:ext cx="84804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ym typeface="Symbol" charset="2"/>
              </a:rPr>
              <a:t>	//on ne garde que les clés</a:t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>	pour tout </a:t>
            </a:r>
            <a:r>
              <a:rPr lang="fr-FR"/>
              <a:t>X </a:t>
            </a:r>
            <a:r>
              <a:rPr lang="en-US">
                <a:sym typeface="Symbol" charset="2"/>
              </a:rPr>
              <a:t> L</a:t>
            </a:r>
            <a:r>
              <a:rPr lang="en-US" baseline="-25000">
                <a:sym typeface="Symbol" charset="2"/>
              </a:rPr>
              <a:t>i</a:t>
            </a:r>
            <a:r>
              <a:rPr lang="en-US">
                <a:sym typeface="Symbol" charset="2"/>
              </a:rPr>
              <a:t> faire</a:t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>		si x  X | Freq(X) = Freq(X \ x) alors L</a:t>
            </a:r>
            <a:r>
              <a:rPr lang="en-US" baseline="-25000">
                <a:sym typeface="Symbol" charset="2"/>
              </a:rPr>
              <a:t>i</a:t>
            </a:r>
            <a:r>
              <a:rPr lang="en-US">
                <a:sym typeface="Symbol" charset="2"/>
              </a:rPr>
              <a:t> := L</a:t>
            </a:r>
            <a:r>
              <a:rPr lang="en-US" baseline="-25000">
                <a:sym typeface="Symbol" charset="2"/>
              </a:rPr>
              <a:t>i</a:t>
            </a:r>
            <a:r>
              <a:rPr lang="en-US">
                <a:sym typeface="Symbol" charset="2"/>
              </a:rPr>
              <a:t> \ X</a:t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>	fin pour</a:t>
            </a:r>
            <a:br>
              <a:rPr lang="en-US">
                <a:sym typeface="Symbol" charset="2"/>
              </a:rPr>
            </a:br>
            <a:endParaRPr lang="fr-FR">
              <a:sym typeface="Symbol" charset="2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58888" y="3789363"/>
            <a:ext cx="7561262" cy="1949450"/>
            <a:chOff x="793" y="2478"/>
            <a:chExt cx="4763" cy="1228"/>
          </a:xfrm>
        </p:grpSpPr>
        <p:sp>
          <p:nvSpPr>
            <p:cNvPr id="8198" name="Line 6"/>
            <p:cNvSpPr>
              <a:spLocks noChangeShapeType="1"/>
            </p:cNvSpPr>
            <p:nvPr/>
          </p:nvSpPr>
          <p:spPr bwMode="auto">
            <a:xfrm flipH="1" flipV="1">
              <a:off x="793" y="2478"/>
              <a:ext cx="1906" cy="113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2699" y="3475"/>
              <a:ext cx="285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accent2"/>
                  </a:solidFill>
                </a:rPr>
                <a:t>L</a:t>
              </a:r>
              <a:r>
                <a:rPr lang="fr-FR" baseline="-25000">
                  <a:solidFill>
                    <a:schemeClr val="accent2"/>
                  </a:solidFill>
                </a:rPr>
                <a:t>i</a:t>
              </a:r>
              <a:r>
                <a:rPr lang="fr-FR">
                  <a:solidFill>
                    <a:schemeClr val="accent2"/>
                  </a:solidFill>
                </a:rPr>
                <a:t> ne contient plus que des clés fréquentes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179388" y="476250"/>
            <a:ext cx="871378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>
                <a:solidFill>
                  <a:schemeClr val="hlink"/>
                </a:solidFill>
              </a:rPr>
              <a:t>Dérivation de la fréquence d’un motif :</a:t>
            </a:r>
            <a:r>
              <a:rPr lang="fr-FR" sz="2800"/>
              <a:t> 	      </a:t>
            </a:r>
            <a:br>
              <a:rPr lang="fr-FR" sz="2800"/>
            </a:br>
            <a:r>
              <a:rPr lang="fr-FR" sz="2800"/>
              <a:t>Trouver la clé incluse dans le motif ayant la plus petite fréquence.</a:t>
            </a: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179388" y="2133600"/>
            <a:ext cx="8748712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/>
              <a:t>Clés fréquentes = {A 3, B 5, C 5, E 5, AB 2, AE 2, BC 4, CE 4}</a:t>
            </a:r>
          </a:p>
          <a:p>
            <a:pPr>
              <a:spcBef>
                <a:spcPct val="50000"/>
              </a:spcBef>
            </a:pPr>
            <a:endParaRPr lang="fr-FR" sz="2400"/>
          </a:p>
          <a:p>
            <a:pPr>
              <a:spcBef>
                <a:spcPct val="50000"/>
              </a:spcBef>
            </a:pPr>
            <a:r>
              <a:rPr lang="fr-FR" sz="2400"/>
              <a:t>Ex : </a:t>
            </a:r>
            <a:r>
              <a:rPr lang="fr-FR" sz="2400">
                <a:solidFill>
                  <a:schemeClr val="accent2"/>
                </a:solidFill>
              </a:rPr>
              <a:t>ABCE </a:t>
            </a:r>
            <a:r>
              <a:rPr lang="fr-FR" sz="2400"/>
              <a:t>	</a:t>
            </a:r>
          </a:p>
          <a:p>
            <a:pPr>
              <a:spcBef>
                <a:spcPct val="50000"/>
              </a:spcBef>
            </a:pPr>
            <a:r>
              <a:rPr lang="fr-FR" sz="2400"/>
              <a:t>	clé incluse ayant la plus petit fréquence : AB ou AE</a:t>
            </a:r>
            <a:br>
              <a:rPr lang="fr-FR" sz="2400"/>
            </a:br>
            <a:r>
              <a:rPr lang="fr-FR" sz="2400"/>
              <a:t>	Freq(ABCE) = 2</a:t>
            </a:r>
          </a:p>
          <a:p>
            <a:pPr>
              <a:spcBef>
                <a:spcPct val="50000"/>
              </a:spcBef>
            </a:pPr>
            <a:r>
              <a:rPr lang="fr-FR" sz="2400"/>
              <a:t>        </a:t>
            </a:r>
            <a:r>
              <a:rPr lang="fr-FR" sz="2400">
                <a:solidFill>
                  <a:schemeClr val="accent2"/>
                </a:solidFill>
              </a:rPr>
              <a:t>ABCDE	</a:t>
            </a:r>
          </a:p>
          <a:p>
            <a:pPr>
              <a:spcBef>
                <a:spcPct val="50000"/>
              </a:spcBef>
            </a:pPr>
            <a:r>
              <a:rPr lang="fr-FR" sz="2400"/>
              <a:t>	clé incluse ayant la plus petit fréquence : AB ou AE</a:t>
            </a:r>
            <a:br>
              <a:rPr lang="fr-FR" sz="2400"/>
            </a:br>
            <a:r>
              <a:rPr lang="fr-FR" sz="2400"/>
              <a:t>	Freq(ABCDE) = 2</a:t>
            </a:r>
          </a:p>
          <a:p>
            <a:pPr>
              <a:spcBef>
                <a:spcPct val="50000"/>
              </a:spcBef>
            </a:pPr>
            <a:endParaRPr lang="fr-FR" sz="2400"/>
          </a:p>
        </p:txBody>
      </p:sp>
      <p:sp>
        <p:nvSpPr>
          <p:cNvPr id="9220" name="AutoShape 8"/>
          <p:cNvSpPr>
            <a:spLocks noChangeArrowheads="1"/>
          </p:cNvSpPr>
          <p:nvPr/>
        </p:nvSpPr>
        <p:spPr bwMode="auto">
          <a:xfrm>
            <a:off x="179388" y="3860800"/>
            <a:ext cx="936625" cy="288925"/>
          </a:xfrm>
          <a:prstGeom prst="rightArrow">
            <a:avLst>
              <a:gd name="adj1" fmla="val 50000"/>
              <a:gd name="adj2" fmla="val 810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221" name="AutoShape 9"/>
          <p:cNvSpPr>
            <a:spLocks noChangeArrowheads="1"/>
          </p:cNvSpPr>
          <p:nvPr/>
        </p:nvSpPr>
        <p:spPr bwMode="auto">
          <a:xfrm>
            <a:off x="179388" y="5300663"/>
            <a:ext cx="936625" cy="288925"/>
          </a:xfrm>
          <a:prstGeom prst="rightArrow">
            <a:avLst>
              <a:gd name="adj1" fmla="val 49454"/>
              <a:gd name="adj2" fmla="val 1010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23850" y="6165850"/>
            <a:ext cx="842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FF3300"/>
                </a:solidFill>
              </a:rPr>
              <a:t>FAUX !!! ABCDE n’est pas fréquent car D n’est pas fréquent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568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Exemple avec </a:t>
            </a:r>
            <a:r>
              <a:rPr lang="fr-FR" dirty="0" err="1"/>
              <a:t>minsup</a:t>
            </a:r>
            <a:r>
              <a:rPr lang="fr-FR" dirty="0"/>
              <a:t> = </a:t>
            </a:r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708400" y="494030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Φ</a:t>
            </a:r>
            <a:endParaRPr lang="fr-FR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1260475" y="4364038"/>
            <a:ext cx="5832475" cy="366712"/>
            <a:chOff x="839" y="3566"/>
            <a:chExt cx="3674" cy="231"/>
          </a:xfrm>
        </p:grpSpPr>
        <p:sp>
          <p:nvSpPr>
            <p:cNvPr id="10285" name="Text Box 5"/>
            <p:cNvSpPr txBox="1">
              <a:spLocks noChangeArrowheads="1"/>
            </p:cNvSpPr>
            <p:nvPr/>
          </p:nvSpPr>
          <p:spPr bwMode="auto">
            <a:xfrm>
              <a:off x="839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</a:t>
              </a:r>
            </a:p>
          </p:txBody>
        </p:sp>
        <p:sp>
          <p:nvSpPr>
            <p:cNvPr id="10286" name="Text Box 6"/>
            <p:cNvSpPr txBox="1">
              <a:spLocks noChangeArrowheads="1"/>
            </p:cNvSpPr>
            <p:nvPr/>
          </p:nvSpPr>
          <p:spPr bwMode="auto">
            <a:xfrm>
              <a:off x="1519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</a:t>
              </a:r>
            </a:p>
          </p:txBody>
        </p:sp>
        <p:sp>
          <p:nvSpPr>
            <p:cNvPr id="10287" name="Text Box 7"/>
            <p:cNvSpPr txBox="1">
              <a:spLocks noChangeArrowheads="1"/>
            </p:cNvSpPr>
            <p:nvPr/>
          </p:nvSpPr>
          <p:spPr bwMode="auto">
            <a:xfrm>
              <a:off x="2381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</a:t>
              </a:r>
            </a:p>
          </p:txBody>
        </p:sp>
        <p:sp>
          <p:nvSpPr>
            <p:cNvPr id="10288" name="Text Box 8"/>
            <p:cNvSpPr txBox="1">
              <a:spLocks noChangeArrowheads="1"/>
            </p:cNvSpPr>
            <p:nvPr/>
          </p:nvSpPr>
          <p:spPr bwMode="auto">
            <a:xfrm>
              <a:off x="4286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E</a:t>
              </a:r>
            </a:p>
          </p:txBody>
        </p:sp>
        <p:sp>
          <p:nvSpPr>
            <p:cNvPr id="10289" name="Text Box 9"/>
            <p:cNvSpPr txBox="1">
              <a:spLocks noChangeArrowheads="1"/>
            </p:cNvSpPr>
            <p:nvPr/>
          </p:nvSpPr>
          <p:spPr bwMode="auto">
            <a:xfrm>
              <a:off x="3334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D</a:t>
              </a:r>
            </a:p>
          </p:txBody>
        </p:sp>
      </p:grp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12775" y="34274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AB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763713" y="34274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AC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2844800" y="34274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AE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995738" y="34274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BC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076825" y="34274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BE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229350" y="34274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CE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1547813" y="43640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2628900" y="43640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3995738" y="43640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5508625" y="43640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7092950" y="43640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V="1">
            <a:off x="5221288" y="4364038"/>
            <a:ext cx="287337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044575" y="3427413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197100" y="3427413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3276600" y="3427413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5580063" y="3427413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4500563" y="3427413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732588" y="3427413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1692275" y="249237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ABE</a:t>
            </a:r>
          </a:p>
        </p:txBody>
      </p:sp>
      <p:graphicFrame>
        <p:nvGraphicFramePr>
          <p:cNvPr id="17440" name="Group 32"/>
          <p:cNvGraphicFramePr>
            <a:graphicFrameLocks noGrp="1"/>
          </p:cNvGraphicFramePr>
          <p:nvPr/>
        </p:nvGraphicFramePr>
        <p:xfrm>
          <a:off x="5940425" y="404813"/>
          <a:ext cx="2543175" cy="2590800"/>
        </p:xfrm>
        <a:graphic>
          <a:graphicData uri="http://schemas.openxmlformats.org/drawingml/2006/table">
            <a:tbl>
              <a:tblPr/>
              <a:tblGrid>
                <a:gridCol w="1273175"/>
                <a:gridCol w="1270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RowId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75" name="Line 67"/>
          <p:cNvSpPr>
            <a:spLocks noChangeShapeType="1"/>
          </p:cNvSpPr>
          <p:nvPr/>
        </p:nvSpPr>
        <p:spPr bwMode="auto">
          <a:xfrm flipV="1">
            <a:off x="5148263" y="3429000"/>
            <a:ext cx="287337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476" name="Line 68"/>
          <p:cNvSpPr>
            <a:spLocks noChangeShapeType="1"/>
          </p:cNvSpPr>
          <p:nvPr/>
        </p:nvSpPr>
        <p:spPr bwMode="auto">
          <a:xfrm flipV="1">
            <a:off x="1908175" y="3429000"/>
            <a:ext cx="287338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478" name="Line 70"/>
          <p:cNvSpPr>
            <a:spLocks noChangeShapeType="1"/>
          </p:cNvSpPr>
          <p:nvPr/>
        </p:nvSpPr>
        <p:spPr bwMode="auto">
          <a:xfrm flipV="1">
            <a:off x="1835150" y="2492375"/>
            <a:ext cx="287338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4" name="Text Box 73"/>
          <p:cNvSpPr txBox="1">
            <a:spLocks noChangeArrowheads="1"/>
          </p:cNvSpPr>
          <p:nvPr/>
        </p:nvSpPr>
        <p:spPr bwMode="auto">
          <a:xfrm>
            <a:off x="179388" y="5876925"/>
            <a:ext cx="8640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Clés fréquentes = {</a:t>
            </a:r>
            <a:r>
              <a:rPr lang="el-GR"/>
              <a:t>Φ</a:t>
            </a:r>
            <a:r>
              <a:rPr lang="fr-FR"/>
              <a:t>, A, B, C, E, AB, AE, BC, CE}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17419" grpId="0"/>
      <p:bldP spid="17420" grpId="0"/>
      <p:bldP spid="17421" grpId="0"/>
      <p:bldP spid="17422" grpId="0"/>
      <p:bldP spid="17423" grpId="0"/>
      <p:bldP spid="17424" grpId="0"/>
      <p:bldP spid="17425" grpId="0"/>
      <p:bldP spid="17426" grpId="0"/>
      <p:bldP spid="17427" grpId="0"/>
      <p:bldP spid="17428" grpId="0"/>
      <p:bldP spid="17429" grpId="0" animBg="1"/>
      <p:bldP spid="17430" grpId="0"/>
      <p:bldP spid="17431" grpId="0"/>
      <p:bldP spid="17432" grpId="0"/>
      <p:bldP spid="17433" grpId="0"/>
      <p:bldP spid="17434" grpId="0"/>
      <p:bldP spid="17435" grpId="0"/>
      <p:bldP spid="17438" grpId="0"/>
      <p:bldP spid="17475" grpId="0" animBg="1"/>
      <p:bldP spid="17476" grpId="0" animBg="1"/>
      <p:bldP spid="17478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</TotalTime>
  <Words>1706</Words>
  <Application>Microsoft Macintosh PowerPoint</Application>
  <PresentationFormat>Présentation à l'écran (4:3)</PresentationFormat>
  <Paragraphs>469</Paragraphs>
  <Slides>29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1" baseType="lpstr">
      <vt:lpstr>Modèle par défaut</vt:lpstr>
      <vt:lpstr>Document Microsoft Word</vt:lpstr>
      <vt:lpstr>Présentation PowerPoint</vt:lpstr>
      <vt:lpstr>Présentation PowerPoint</vt:lpstr>
      <vt:lpstr>Présentation PowerPoint</vt:lpstr>
      <vt:lpstr>Couverture pour les motifs fréquents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littéraux</vt:lpstr>
      <vt:lpstr>Présentation PowerPoint</vt:lpstr>
      <vt:lpstr>Présentation PowerPoint</vt:lpstr>
      <vt:lpstr>Présentation PowerPoint</vt:lpstr>
      <vt:lpstr>Le Projet</vt:lpstr>
      <vt:lpstr>Présentation PowerPoint</vt:lpstr>
      <vt:lpstr>Présentation PowerPoint</vt:lpstr>
    </vt:vector>
  </TitlesOfParts>
  <Company>LIF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</dc:creator>
  <cp:lastModifiedBy>Alain Casali</cp:lastModifiedBy>
  <cp:revision>24</cp:revision>
  <dcterms:created xsi:type="dcterms:W3CDTF">2010-11-08T07:43:43Z</dcterms:created>
  <dcterms:modified xsi:type="dcterms:W3CDTF">2012-11-21T10:19:45Z</dcterms:modified>
</cp:coreProperties>
</file>