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41"/>
  </p:notesMasterIdLst>
  <p:sldIdLst>
    <p:sldId id="257" r:id="rId2"/>
    <p:sldId id="258" r:id="rId3"/>
    <p:sldId id="259" r:id="rId4"/>
    <p:sldId id="260" r:id="rId5"/>
    <p:sldId id="261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72C97C-EDD6-8244-88B6-F2F8779FD2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1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BE2CB-9DF3-5C44-AF71-7A093089D9C3}" type="slidenum">
              <a:rPr lang="fr-FR"/>
              <a:pPr/>
              <a:t>2</a:t>
            </a:fld>
            <a:endParaRPr lang="fr-FR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03C227-8DDF-0340-B1E2-E10FD2714455}" type="slidenum">
              <a:rPr lang="fr-FR"/>
              <a:pPr/>
              <a:t>6</a:t>
            </a:fld>
            <a:endParaRPr lang="fr-F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22532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30788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BE2CB-9DF3-5C44-AF71-7A093089D9C3}" type="slidenum">
              <a:rPr lang="fr-FR"/>
              <a:pPr/>
              <a:t>8</a:t>
            </a:fld>
            <a:endParaRPr lang="fr-FR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E810D-3585-9543-B8D4-5EC187C69C94}" type="slidenum">
              <a:rPr lang="fr-FR"/>
              <a:pPr/>
              <a:t>11</a:t>
            </a:fld>
            <a:endParaRPr lang="fr-F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674BA-CA21-EB49-BE45-E898F337F995}" type="slidenum">
              <a:rPr lang="fr-FR"/>
              <a:pPr/>
              <a:t>12</a:t>
            </a:fld>
            <a:endParaRPr lang="fr-FR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9DADC-16C2-FC4E-8A8F-DD443B005B10}" type="slidenum">
              <a:rPr lang="fr-FR"/>
              <a:pPr/>
              <a:t>13</a:t>
            </a:fld>
            <a:endParaRPr 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E810D-3585-9543-B8D4-5EC187C69C94}" type="slidenum">
              <a:rPr lang="fr-FR"/>
              <a:pPr/>
              <a:t>22</a:t>
            </a:fld>
            <a:endParaRPr lang="fr-F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EE9B-5054-DC41-858A-DE00F5B6080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778C4-725B-E84B-8459-985E8187E6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4086-A590-284A-AF05-B0BC394D1ED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88B1A-06BD-074A-94B7-752AFA5083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E9D65-74BA-3A44-AC17-28666F85D61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C8EA9-1207-A54F-BC17-6C30701C123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3F7C2-115E-9A4E-A582-D6482F3E46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53C99-53AE-0D45-9283-9CAC545FC1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ADA39-F06B-4246-AE41-523858FA56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CAA24-18B5-8B47-8AEF-F82F9422B14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8C794-F027-A349-AEF9-53490BDF8EF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568CA-3667-5E4B-99DD-33ABC6A915F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6AEF3C8-4FAF-5A44-B7D2-26860C5D23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chemeClr val="accent2"/>
                </a:solidFill>
              </a:rPr>
              <a:t>Couverture pour les règles d’association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schemeClr val="hlink"/>
                </a:solidFill>
              </a:rPr>
              <a:t>4 Calcul de la confiance des autres règles </a:t>
            </a:r>
            <a:r>
              <a:rPr lang="fr-FR" sz="2400" dirty="0" smtClean="0">
                <a:solidFill>
                  <a:schemeClr val="hlink"/>
                </a:solidFill>
              </a:rPr>
              <a:t>d’association littérales</a:t>
            </a:r>
            <a:endParaRPr lang="fr-FR" sz="2400" dirty="0">
              <a:solidFill>
                <a:schemeClr val="hlink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0825" y="1187450"/>
            <a:ext cx="83597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FF0000"/>
                </a:solidFill>
              </a:rPr>
              <a:t>Théorème</a:t>
            </a:r>
            <a:r>
              <a:rPr lang="fr-FR" dirty="0"/>
              <a:t> : l’ensembles des règles d’association informative</a:t>
            </a:r>
            <a:r>
              <a:rPr lang="fr-FR" dirty="0" smtClean="0"/>
              <a:t> littérales (</a:t>
            </a:r>
            <a:r>
              <a:rPr lang="fr-FR" dirty="0"/>
              <a:t>exactes et approximatives) forme une couverture pour les règles d’associations</a:t>
            </a:r>
            <a:r>
              <a:rPr lang="fr-FR" dirty="0" smtClean="0"/>
              <a:t> littérales valides</a:t>
            </a:r>
            <a:r>
              <a:rPr lang="fr-FR" dirty="0"/>
              <a:t>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31913" y="1844675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On peut déduire la confiance des autres </a:t>
            </a:r>
            <a:r>
              <a:rPr lang="fr-FR" dirty="0" smtClean="0"/>
              <a:t>règles sur des littéraux </a:t>
            </a:r>
            <a:r>
              <a:rPr lang="fr-FR" dirty="0"/>
              <a:t>à partir des règles d’association </a:t>
            </a:r>
            <a:r>
              <a:rPr lang="fr-FR" dirty="0" smtClean="0"/>
              <a:t>informatives littérales.</a:t>
            </a:r>
            <a:endParaRPr lang="fr-FR" dirty="0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50825" y="1989138"/>
            <a:ext cx="1008063" cy="360362"/>
          </a:xfrm>
          <a:prstGeom prst="rightArrow">
            <a:avLst>
              <a:gd name="adj1" fmla="val 50000"/>
              <a:gd name="adj2" fmla="val 699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23850" y="2781300"/>
            <a:ext cx="8424863" cy="383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dirty="0"/>
              <a:t>Soit </a:t>
            </a:r>
            <a:r>
              <a:rPr lang="fr-FR" dirty="0" smtClean="0"/>
              <a:t>XY </a:t>
            </a:r>
            <a:r>
              <a:rPr lang="fr-FR" dirty="0" err="1" smtClean="0">
                <a:sym typeface="Symbol" charset="2"/>
              </a:rPr>
              <a:t></a:t>
            </a:r>
            <a:r>
              <a:rPr lang="fr-FR" dirty="0" smtClean="0">
                <a:sym typeface="Symbol" charset="2"/>
              </a:rPr>
              <a:t> WZ, WZ </a:t>
            </a:r>
            <a:r>
              <a:rPr lang="fr-FR" dirty="0">
                <a:sym typeface="Symbol" charset="2"/>
              </a:rPr>
              <a:t>est </a:t>
            </a:r>
            <a:r>
              <a:rPr lang="fr-FR" b="1" dirty="0">
                <a:sym typeface="Symbol" charset="2"/>
              </a:rPr>
              <a:t>fréquent, </a:t>
            </a:r>
            <a:r>
              <a:rPr lang="fr-FR" dirty="0">
                <a:sym typeface="Symbol" charset="2"/>
              </a:rPr>
              <a:t>Conf(</a:t>
            </a:r>
            <a:r>
              <a:rPr lang="fr-FR" dirty="0" smtClean="0">
                <a:sym typeface="Symbol" charset="2"/>
              </a:rPr>
              <a:t>XY </a:t>
            </a:r>
            <a:r>
              <a:rPr lang="fr-FR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WZ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\ </a:t>
            </a:r>
            <a:r>
              <a:rPr lang="fr-FR" dirty="0" smtClean="0">
                <a:sym typeface="Symbol" charset="2"/>
              </a:rPr>
              <a:t>XY) </a:t>
            </a:r>
            <a:r>
              <a:rPr lang="fr-FR" dirty="0">
                <a:sym typeface="Symbol" charset="2"/>
              </a:rPr>
              <a:t>= 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>
                <a:sym typeface="Symbol" charset="2"/>
              </a:rPr>
              <a:t>Calculer h</a:t>
            </a:r>
            <a:r>
              <a:rPr lang="fr-FR" dirty="0" smtClean="0">
                <a:sym typeface="Symbol" charset="2"/>
              </a:rPr>
              <a:t>(XY) </a:t>
            </a:r>
            <a:r>
              <a:rPr lang="fr-FR" dirty="0">
                <a:sym typeface="Symbol" charset="2"/>
              </a:rPr>
              <a:t>et h</a:t>
            </a:r>
            <a:r>
              <a:rPr lang="fr-FR" dirty="0" smtClean="0">
                <a:sym typeface="Symbol" charset="2"/>
              </a:rPr>
              <a:t>(WZ)</a:t>
            </a:r>
            <a:r>
              <a:rPr lang="fr-FR" dirty="0">
                <a:sym typeface="Symbol" charset="2"/>
              </a:rPr>
              <a:t/>
            </a:r>
            <a:br>
              <a:rPr lang="fr-FR" dirty="0">
                <a:sym typeface="Symbol" charset="2"/>
              </a:rPr>
            </a:br>
            <a:r>
              <a:rPr lang="fr-FR" dirty="0">
                <a:sym typeface="Symbol" charset="2"/>
              </a:rPr>
              <a:t>Si h</a:t>
            </a:r>
            <a:r>
              <a:rPr lang="fr-FR" dirty="0" smtClean="0">
                <a:sym typeface="Symbol" charset="2"/>
              </a:rPr>
              <a:t>(XY) </a:t>
            </a:r>
            <a:r>
              <a:rPr lang="fr-FR" dirty="0">
                <a:sym typeface="Symbol" charset="2"/>
              </a:rPr>
              <a:t>= h</a:t>
            </a:r>
            <a:r>
              <a:rPr lang="fr-FR" dirty="0" smtClean="0">
                <a:sym typeface="Symbol" charset="2"/>
              </a:rPr>
              <a:t>(WZ)</a:t>
            </a:r>
            <a:r>
              <a:rPr lang="fr-FR" dirty="0">
                <a:sym typeface="Symbol" charset="2"/>
              </a:rPr>
              <a:t>, alors Conf</a:t>
            </a:r>
            <a:r>
              <a:rPr lang="fr-FR" dirty="0" smtClean="0">
                <a:sym typeface="Symbol" charset="2"/>
              </a:rPr>
              <a:t>(XY </a:t>
            </a:r>
            <a:r>
              <a:rPr lang="fr-FR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WZ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\ </a:t>
            </a:r>
            <a:r>
              <a:rPr lang="fr-FR" dirty="0" smtClean="0">
                <a:sym typeface="Symbol" charset="2"/>
              </a:rPr>
              <a:t>XY) </a:t>
            </a:r>
            <a:r>
              <a:rPr lang="fr-FR" dirty="0">
                <a:sym typeface="Symbol" charset="2"/>
              </a:rPr>
              <a:t>= 100</a:t>
            </a:r>
            <a:r>
              <a:rPr lang="fr-FR" dirty="0" smtClean="0">
                <a:sym typeface="Symbol" charset="2"/>
              </a:rPr>
              <a:t>% (FIN);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>
                <a:sym typeface="Symbol" charset="2"/>
              </a:rPr>
              <a:t>Trouver la chaîne S = {h(</a:t>
            </a:r>
            <a:r>
              <a:rPr lang="fr-FR" dirty="0" smtClean="0">
                <a:sym typeface="Symbol" charset="2"/>
              </a:rPr>
              <a:t>XY) </a:t>
            </a:r>
            <a:r>
              <a:rPr lang="fr-FR" dirty="0">
                <a:sym typeface="Symbol" charset="2"/>
              </a:rPr>
              <a:t>=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, X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, </a:t>
            </a:r>
            <a:r>
              <a:rPr lang="fr-FR" dirty="0">
                <a:sym typeface="Symbol" charset="2"/>
              </a:rPr>
              <a:t>…, </a:t>
            </a:r>
            <a:r>
              <a:rPr lang="fr-FR" dirty="0" err="1" smtClean="0">
                <a:sym typeface="Symbol" charset="2"/>
              </a:rPr>
              <a:t>X</a:t>
            </a:r>
            <a:r>
              <a:rPr lang="fr-FR" baseline="-25000" dirty="0" err="1" smtClean="0">
                <a:sym typeface="Symbol" charset="2"/>
              </a:rPr>
              <a:t>n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n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= h</a:t>
            </a:r>
            <a:r>
              <a:rPr lang="fr-FR" dirty="0" smtClean="0">
                <a:sym typeface="Symbol" charset="2"/>
              </a:rPr>
              <a:t>(WZ) telle que </a:t>
            </a:r>
          </a:p>
          <a:p>
            <a:pPr marL="342900" indent="-342900">
              <a:spcBef>
                <a:spcPct val="50000"/>
              </a:spcBef>
            </a:pPr>
            <a:r>
              <a:rPr lang="fr-FR" dirty="0" smtClean="0">
                <a:sym typeface="Symbol" charset="2"/>
              </a:rPr>
              <a:t>	</a:t>
            </a:r>
            <a:r>
              <a:rPr lang="fr-FR" dirty="0" err="1" smtClean="0">
                <a:sym typeface="Symbol" charset="2"/>
              </a:rPr>
              <a:t>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DLB(X</a:t>
            </a:r>
            <a:r>
              <a:rPr lang="en-US" baseline="-25000" dirty="0">
                <a:sym typeface="Symbol" charset="2"/>
              </a:rPr>
              <a:t>i+</a:t>
            </a:r>
            <a:r>
              <a:rPr lang="en-US" baseline="-25000" dirty="0" smtClean="0">
                <a:sym typeface="Symbol" charset="2"/>
              </a:rPr>
              <a:t>1</a:t>
            </a:r>
            <a:r>
              <a:rPr lang="en-US" dirty="0" smtClean="0">
                <a:sym typeface="Symbol" charset="2"/>
              </a:rPr>
              <a:t>Y</a:t>
            </a:r>
            <a:r>
              <a:rPr lang="en-US" baseline="-25000" dirty="0" smtClean="0">
                <a:sym typeface="Symbol" charset="2"/>
              </a:rPr>
              <a:t>i+1</a:t>
            </a:r>
            <a:r>
              <a:rPr lang="en-US" dirty="0" smtClean="0">
                <a:sym typeface="Symbol" charset="2"/>
              </a:rPr>
              <a:t>)} </a:t>
            </a:r>
            <a:r>
              <a:rPr lang="fr-FR" dirty="0" smtClean="0">
                <a:solidFill>
                  <a:schemeClr val="accent2"/>
                </a:solidFill>
                <a:sym typeface="Symbol" charset="2"/>
              </a:rPr>
              <a:t>Chaque </a:t>
            </a:r>
            <a:r>
              <a:rPr lang="fr-FR" dirty="0" err="1" smtClean="0">
                <a:solidFill>
                  <a:schemeClr val="accent2"/>
                </a:solidFill>
                <a:sym typeface="Symbol" charset="2"/>
              </a:rPr>
              <a:t>X</a:t>
            </a:r>
            <a:r>
              <a:rPr lang="fr-FR" baseline="-25000" dirty="0" err="1" smtClean="0">
                <a:solidFill>
                  <a:schemeClr val="accent2"/>
                </a:solidFill>
                <a:sym typeface="Symbol" charset="2"/>
              </a:rPr>
              <a:t>i</a:t>
            </a:r>
            <a:r>
              <a:rPr lang="fr-FR" dirty="0" err="1" smtClean="0">
                <a:solidFill>
                  <a:schemeClr val="accent2"/>
                </a:solidFill>
                <a:sym typeface="Symbol" charset="2"/>
              </a:rPr>
              <a:t>Y</a:t>
            </a:r>
            <a:r>
              <a:rPr lang="fr-FR" baseline="-25000" dirty="0" err="1" smtClean="0">
                <a:solidFill>
                  <a:schemeClr val="accent2"/>
                </a:solidFill>
                <a:sym typeface="Symbol" charset="2"/>
              </a:rPr>
              <a:t>i</a:t>
            </a:r>
            <a:r>
              <a:rPr lang="fr-FR" dirty="0" smtClean="0">
                <a:solidFill>
                  <a:schemeClr val="accent2"/>
                </a:solidFill>
                <a:sym typeface="Symbol" charset="2"/>
              </a:rPr>
              <a:t> </a:t>
            </a:r>
            <a:r>
              <a:rPr lang="fr-FR" dirty="0">
                <a:solidFill>
                  <a:schemeClr val="accent2"/>
                </a:solidFill>
                <a:sym typeface="Symbol" charset="2"/>
              </a:rPr>
              <a:t>est un</a:t>
            </a:r>
            <a:r>
              <a:rPr lang="fr-FR" dirty="0" smtClean="0">
                <a:solidFill>
                  <a:schemeClr val="accent2"/>
                </a:solidFill>
                <a:sym typeface="Symbol" charset="2"/>
              </a:rPr>
              <a:t> littéral fermé </a:t>
            </a:r>
            <a:r>
              <a:rPr lang="fr-FR" dirty="0">
                <a:solidFill>
                  <a:schemeClr val="accent2"/>
                </a:solidFill>
                <a:sym typeface="Symbol" charset="2"/>
              </a:rPr>
              <a:t>fréquent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>
                <a:sym typeface="Symbol" charset="2"/>
              </a:rPr>
              <a:t>Conf</a:t>
            </a:r>
            <a:r>
              <a:rPr lang="fr-FR" dirty="0" smtClean="0">
                <a:sym typeface="Symbol" charset="2"/>
              </a:rPr>
              <a:t>(X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WZ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\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) </a:t>
            </a:r>
            <a:r>
              <a:rPr lang="fr-FR" dirty="0">
                <a:sym typeface="Symbol" charset="2"/>
              </a:rPr>
              <a:t>=</a:t>
            </a:r>
            <a:r>
              <a:rPr lang="fr-FR" dirty="0" smtClean="0">
                <a:sym typeface="Symbol" charset="2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fr-FR" dirty="0">
                <a:sym typeface="Symbol" charset="2"/>
              </a:rPr>
              <a:t>	</a:t>
            </a:r>
            <a:r>
              <a:rPr lang="fr-FR" dirty="0" smtClean="0">
                <a:sym typeface="Symbol" charset="2"/>
              </a:rPr>
              <a:t>Conf</a:t>
            </a:r>
            <a:r>
              <a:rPr lang="fr-FR" dirty="0">
                <a:sym typeface="Symbol" charset="2"/>
              </a:rPr>
              <a:t>(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\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) </a:t>
            </a:r>
            <a:r>
              <a:rPr lang="fr-FR" dirty="0">
                <a:sym typeface="Symbol" charset="2"/>
              </a:rPr>
              <a:t>* Conf(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3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3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\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) </a:t>
            </a:r>
            <a:r>
              <a:rPr lang="fr-FR" dirty="0">
                <a:sym typeface="Symbol" charset="2"/>
              </a:rPr>
              <a:t>* … </a:t>
            </a:r>
            <a:r>
              <a:rPr lang="fr-FR" dirty="0" smtClean="0">
                <a:sym typeface="Symbol" charset="2"/>
              </a:rPr>
              <a:t>* </a:t>
            </a:r>
          </a:p>
          <a:p>
            <a:pPr marL="342900" indent="-342900">
              <a:spcBef>
                <a:spcPct val="50000"/>
              </a:spcBef>
            </a:pPr>
            <a:r>
              <a:rPr lang="fr-FR" dirty="0">
                <a:sym typeface="Symbol" charset="2"/>
              </a:rPr>
              <a:t>	</a:t>
            </a:r>
            <a:r>
              <a:rPr lang="fr-FR" dirty="0" err="1" smtClean="0">
                <a:sym typeface="Symbol" charset="2"/>
              </a:rPr>
              <a:t>Conf(X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 smtClean="0">
                <a:sym typeface="Symbol" charset="2"/>
              </a:rPr>
              <a:t></a:t>
            </a:r>
            <a:r>
              <a:rPr lang="fr-FR" dirty="0" smtClean="0">
                <a:sym typeface="Symbol" charset="2"/>
              </a:rPr>
              <a:t> X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 \ </a:t>
            </a:r>
            <a:r>
              <a:rPr lang="fr-FR" dirty="0" err="1" smtClean="0">
                <a:sym typeface="Symbol" charset="2"/>
              </a:rPr>
              <a:t>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)  </a:t>
            </a:r>
            <a:r>
              <a:rPr lang="fr-FR" dirty="0">
                <a:sym typeface="Symbol" charset="2"/>
              </a:rPr>
              <a:t>* … * Conf(X</a:t>
            </a:r>
            <a:r>
              <a:rPr lang="fr-FR" baseline="-25000" dirty="0">
                <a:sym typeface="Symbol" charset="2"/>
              </a:rPr>
              <a:t>n-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n-1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 smtClean="0">
                <a:sym typeface="Symbol" charset="2"/>
              </a:rPr>
              <a:t> h(WZ) \ X</a:t>
            </a:r>
            <a:r>
              <a:rPr lang="fr-FR" baseline="-25000" dirty="0" smtClean="0">
                <a:sym typeface="Symbol" charset="2"/>
              </a:rPr>
              <a:t>n</a:t>
            </a:r>
            <a:r>
              <a:rPr lang="fr-FR" baseline="-25000" dirty="0">
                <a:sym typeface="Symbol" charset="2"/>
              </a:rPr>
              <a:t>-</a:t>
            </a:r>
            <a:r>
              <a:rPr lang="fr-FR" baseline="-25000" dirty="0" smtClean="0">
                <a:sym typeface="Symbol" charset="2"/>
              </a:rPr>
              <a:t>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n-1</a:t>
            </a:r>
            <a:r>
              <a:rPr lang="fr-FR" dirty="0" smtClean="0">
                <a:sym typeface="Symbol" charset="2"/>
              </a:rPr>
              <a:t>)</a:t>
            </a:r>
            <a:endParaRPr lang="fr-FR" dirty="0">
              <a:sym typeface="Symbol" charset="2"/>
            </a:endParaRPr>
          </a:p>
          <a:p>
            <a:pPr marL="342900" indent="-342900">
              <a:spcBef>
                <a:spcPct val="50000"/>
              </a:spcBef>
            </a:pPr>
            <a:r>
              <a:rPr lang="fr-FR" dirty="0">
                <a:sym typeface="Symbol" charset="2"/>
              </a:rPr>
              <a:t>Si il existe une règle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 smtClean="0">
                <a:sym typeface="Symbol" charset="2"/>
              </a:rPr>
              <a:t>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 smtClean="0">
                <a:sym typeface="Symbol" charset="2"/>
              </a:rPr>
              <a:t></a:t>
            </a:r>
            <a:r>
              <a:rPr lang="fr-FR" dirty="0" smtClean="0">
                <a:sym typeface="Symbol" charset="2"/>
              </a:rPr>
              <a:t> X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 \ </a:t>
            </a:r>
            <a:r>
              <a:rPr lang="fr-FR" dirty="0" err="1" smtClean="0">
                <a:sym typeface="Symbol" charset="2"/>
              </a:rPr>
              <a:t>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baseline="-25000" dirty="0" smtClean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telle </a:t>
            </a:r>
            <a:r>
              <a:rPr lang="fr-FR" dirty="0">
                <a:sym typeface="Symbol" charset="2"/>
              </a:rPr>
              <a:t>que </a:t>
            </a:r>
            <a:r>
              <a:rPr lang="fr-FR" dirty="0" err="1">
                <a:sym typeface="Symbol" charset="2"/>
              </a:rPr>
              <a:t>Conf</a:t>
            </a:r>
            <a:r>
              <a:rPr lang="fr-FR" dirty="0" err="1" smtClean="0">
                <a:sym typeface="Symbol" charset="2"/>
              </a:rPr>
              <a:t>(X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 smtClean="0">
                <a:sym typeface="Symbol" charset="2"/>
              </a:rPr>
              <a:t></a:t>
            </a:r>
            <a:r>
              <a:rPr lang="fr-FR" dirty="0" smtClean="0">
                <a:sym typeface="Symbol" charset="2"/>
              </a:rPr>
              <a:t> X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Y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 \ </a:t>
            </a:r>
            <a:r>
              <a:rPr lang="fr-FR" dirty="0" err="1" smtClean="0">
                <a:sym typeface="Symbol" charset="2"/>
              </a:rPr>
              <a:t>X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err="1" smtClean="0">
                <a:sym typeface="Symbol" charset="2"/>
              </a:rPr>
              <a:t>Y</a:t>
            </a:r>
            <a:r>
              <a:rPr lang="fr-FR" baseline="-25000" dirty="0" err="1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) </a:t>
            </a:r>
            <a:r>
              <a:rPr lang="fr-FR" dirty="0">
                <a:sym typeface="Symbol" charset="2"/>
              </a:rPr>
              <a:t>&lt; </a:t>
            </a:r>
            <a:r>
              <a:rPr lang="fr-FR" i="1" dirty="0" err="1">
                <a:sym typeface="Symbol" charset="2"/>
              </a:rPr>
              <a:t>minconf</a:t>
            </a:r>
            <a:r>
              <a:rPr lang="fr-FR" i="1" dirty="0">
                <a:sym typeface="Symbol" charset="2"/>
              </a:rPr>
              <a:t>, </a:t>
            </a:r>
            <a:r>
              <a:rPr lang="fr-FR" dirty="0">
                <a:sym typeface="Symbol" charset="2"/>
              </a:rPr>
              <a:t>alors</a:t>
            </a:r>
            <a:r>
              <a:rPr lang="fr-FR" i="1" dirty="0" smtClean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Conf(</a:t>
            </a:r>
            <a:r>
              <a:rPr lang="fr-FR" dirty="0" smtClean="0"/>
              <a:t>XY </a:t>
            </a:r>
            <a:r>
              <a:rPr lang="fr-FR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 smtClean="0">
                <a:sym typeface="Symbol" charset="2"/>
              </a:rPr>
              <a:t> WZ) </a:t>
            </a:r>
            <a:r>
              <a:rPr lang="fr-FR" dirty="0">
                <a:sym typeface="Symbol" charset="2"/>
              </a:rPr>
              <a:t>&lt; </a:t>
            </a:r>
            <a:r>
              <a:rPr lang="fr-FR" i="1" dirty="0" err="1">
                <a:sym typeface="Symbol" charset="2"/>
              </a:rPr>
              <a:t>minconf</a:t>
            </a:r>
            <a:r>
              <a:rPr lang="fr-FR" dirty="0">
                <a:sym typeface="Symbol" charset="2"/>
              </a:rPr>
              <a:t> .</a:t>
            </a:r>
          </a:p>
        </p:txBody>
      </p:sp>
      <p:sp>
        <p:nvSpPr>
          <p:cNvPr id="7" name="Line 184"/>
          <p:cNvSpPr>
            <a:spLocks noChangeShapeType="1"/>
          </p:cNvSpPr>
          <p:nvPr/>
        </p:nvSpPr>
        <p:spPr bwMode="auto">
          <a:xfrm>
            <a:off x="990600" y="2819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184"/>
          <p:cNvSpPr>
            <a:spLocks noChangeShapeType="1"/>
          </p:cNvSpPr>
          <p:nvPr/>
        </p:nvSpPr>
        <p:spPr bwMode="auto">
          <a:xfrm>
            <a:off x="1600200" y="2819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Line 184"/>
          <p:cNvSpPr>
            <a:spLocks noChangeShapeType="1"/>
          </p:cNvSpPr>
          <p:nvPr/>
        </p:nvSpPr>
        <p:spPr bwMode="auto">
          <a:xfrm>
            <a:off x="2152650" y="2819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Line 184"/>
          <p:cNvSpPr>
            <a:spLocks noChangeShapeType="1"/>
          </p:cNvSpPr>
          <p:nvPr/>
        </p:nvSpPr>
        <p:spPr bwMode="auto">
          <a:xfrm>
            <a:off x="4438650" y="2819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Line 184"/>
          <p:cNvSpPr>
            <a:spLocks noChangeShapeType="1"/>
          </p:cNvSpPr>
          <p:nvPr/>
        </p:nvSpPr>
        <p:spPr bwMode="auto">
          <a:xfrm>
            <a:off x="5200650" y="2819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Line 184"/>
          <p:cNvSpPr>
            <a:spLocks noChangeShapeType="1"/>
          </p:cNvSpPr>
          <p:nvPr/>
        </p:nvSpPr>
        <p:spPr bwMode="auto">
          <a:xfrm>
            <a:off x="5657850" y="2819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Line 184"/>
          <p:cNvSpPr>
            <a:spLocks noChangeShapeType="1"/>
          </p:cNvSpPr>
          <p:nvPr/>
        </p:nvSpPr>
        <p:spPr bwMode="auto">
          <a:xfrm>
            <a:off x="2000250" y="3276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Line 184"/>
          <p:cNvSpPr>
            <a:spLocks noChangeShapeType="1"/>
          </p:cNvSpPr>
          <p:nvPr/>
        </p:nvSpPr>
        <p:spPr bwMode="auto">
          <a:xfrm>
            <a:off x="2990850" y="3276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Line 184"/>
          <p:cNvSpPr>
            <a:spLocks noChangeShapeType="1"/>
          </p:cNvSpPr>
          <p:nvPr/>
        </p:nvSpPr>
        <p:spPr bwMode="auto">
          <a:xfrm>
            <a:off x="1390650" y="3505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Line 184"/>
          <p:cNvSpPr>
            <a:spLocks noChangeShapeType="1"/>
          </p:cNvSpPr>
          <p:nvPr/>
        </p:nvSpPr>
        <p:spPr bwMode="auto">
          <a:xfrm>
            <a:off x="2286000" y="3505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Line 184"/>
          <p:cNvSpPr>
            <a:spLocks noChangeShapeType="1"/>
          </p:cNvSpPr>
          <p:nvPr/>
        </p:nvSpPr>
        <p:spPr bwMode="auto">
          <a:xfrm>
            <a:off x="3905250" y="3505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Line 184"/>
          <p:cNvSpPr>
            <a:spLocks noChangeShapeType="1"/>
          </p:cNvSpPr>
          <p:nvPr/>
        </p:nvSpPr>
        <p:spPr bwMode="auto">
          <a:xfrm>
            <a:off x="4591050" y="3505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Line 184"/>
          <p:cNvSpPr>
            <a:spLocks noChangeShapeType="1"/>
          </p:cNvSpPr>
          <p:nvPr/>
        </p:nvSpPr>
        <p:spPr bwMode="auto">
          <a:xfrm>
            <a:off x="5105400" y="3505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Line 184"/>
          <p:cNvSpPr>
            <a:spLocks noChangeShapeType="1"/>
          </p:cNvSpPr>
          <p:nvPr/>
        </p:nvSpPr>
        <p:spPr bwMode="auto">
          <a:xfrm>
            <a:off x="3429000" y="3962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Line 184"/>
          <p:cNvSpPr>
            <a:spLocks noChangeShapeType="1"/>
          </p:cNvSpPr>
          <p:nvPr/>
        </p:nvSpPr>
        <p:spPr bwMode="auto">
          <a:xfrm>
            <a:off x="4133850" y="3962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Line 184"/>
          <p:cNvSpPr>
            <a:spLocks noChangeShapeType="1"/>
          </p:cNvSpPr>
          <p:nvPr/>
        </p:nvSpPr>
        <p:spPr bwMode="auto">
          <a:xfrm>
            <a:off x="4743450" y="3962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Line 184"/>
          <p:cNvSpPr>
            <a:spLocks noChangeShapeType="1"/>
          </p:cNvSpPr>
          <p:nvPr/>
        </p:nvSpPr>
        <p:spPr bwMode="auto">
          <a:xfrm>
            <a:off x="5734050" y="3962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184"/>
          <p:cNvSpPr>
            <a:spLocks noChangeShapeType="1"/>
          </p:cNvSpPr>
          <p:nvPr/>
        </p:nvSpPr>
        <p:spPr bwMode="auto">
          <a:xfrm>
            <a:off x="6629400" y="3962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184"/>
          <p:cNvSpPr>
            <a:spLocks noChangeShapeType="1"/>
          </p:cNvSpPr>
          <p:nvPr/>
        </p:nvSpPr>
        <p:spPr bwMode="auto">
          <a:xfrm>
            <a:off x="933450" y="4343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184"/>
          <p:cNvSpPr>
            <a:spLocks noChangeShapeType="1"/>
          </p:cNvSpPr>
          <p:nvPr/>
        </p:nvSpPr>
        <p:spPr bwMode="auto">
          <a:xfrm>
            <a:off x="2305050" y="4343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Line 184"/>
          <p:cNvSpPr>
            <a:spLocks noChangeShapeType="1"/>
          </p:cNvSpPr>
          <p:nvPr/>
        </p:nvSpPr>
        <p:spPr bwMode="auto">
          <a:xfrm>
            <a:off x="3886200" y="43434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Line 184"/>
          <p:cNvSpPr>
            <a:spLocks noChangeShapeType="1"/>
          </p:cNvSpPr>
          <p:nvPr/>
        </p:nvSpPr>
        <p:spPr bwMode="auto">
          <a:xfrm>
            <a:off x="1524000" y="4800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Line 184"/>
          <p:cNvSpPr>
            <a:spLocks noChangeShapeType="1"/>
          </p:cNvSpPr>
          <p:nvPr/>
        </p:nvSpPr>
        <p:spPr bwMode="auto">
          <a:xfrm>
            <a:off x="2286000" y="4800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Line 184"/>
          <p:cNvSpPr>
            <a:spLocks noChangeShapeType="1"/>
          </p:cNvSpPr>
          <p:nvPr/>
        </p:nvSpPr>
        <p:spPr bwMode="auto">
          <a:xfrm>
            <a:off x="2914650" y="4800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Line 184"/>
          <p:cNvSpPr>
            <a:spLocks noChangeShapeType="1"/>
          </p:cNvSpPr>
          <p:nvPr/>
        </p:nvSpPr>
        <p:spPr bwMode="auto">
          <a:xfrm>
            <a:off x="1524000" y="5181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Line 184"/>
          <p:cNvSpPr>
            <a:spLocks noChangeShapeType="1"/>
          </p:cNvSpPr>
          <p:nvPr/>
        </p:nvSpPr>
        <p:spPr bwMode="auto">
          <a:xfrm>
            <a:off x="2381250" y="5181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Line 184"/>
          <p:cNvSpPr>
            <a:spLocks noChangeShapeType="1"/>
          </p:cNvSpPr>
          <p:nvPr/>
        </p:nvSpPr>
        <p:spPr bwMode="auto">
          <a:xfrm>
            <a:off x="3048000" y="5181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Line 184"/>
          <p:cNvSpPr>
            <a:spLocks noChangeShapeType="1"/>
          </p:cNvSpPr>
          <p:nvPr/>
        </p:nvSpPr>
        <p:spPr bwMode="auto">
          <a:xfrm>
            <a:off x="4362450" y="5181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6" name="Line 184"/>
          <p:cNvSpPr>
            <a:spLocks noChangeShapeType="1"/>
          </p:cNvSpPr>
          <p:nvPr/>
        </p:nvSpPr>
        <p:spPr bwMode="auto">
          <a:xfrm>
            <a:off x="5200650" y="5181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Line 184"/>
          <p:cNvSpPr>
            <a:spLocks noChangeShapeType="1"/>
          </p:cNvSpPr>
          <p:nvPr/>
        </p:nvSpPr>
        <p:spPr bwMode="auto">
          <a:xfrm>
            <a:off x="5886450" y="5181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Line 184"/>
          <p:cNvSpPr>
            <a:spLocks noChangeShapeType="1"/>
          </p:cNvSpPr>
          <p:nvPr/>
        </p:nvSpPr>
        <p:spPr bwMode="auto">
          <a:xfrm>
            <a:off x="154305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Line 184"/>
          <p:cNvSpPr>
            <a:spLocks noChangeShapeType="1"/>
          </p:cNvSpPr>
          <p:nvPr/>
        </p:nvSpPr>
        <p:spPr bwMode="auto">
          <a:xfrm>
            <a:off x="238125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" name="Line 184"/>
          <p:cNvSpPr>
            <a:spLocks noChangeShapeType="1"/>
          </p:cNvSpPr>
          <p:nvPr/>
        </p:nvSpPr>
        <p:spPr bwMode="auto">
          <a:xfrm>
            <a:off x="312420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Line 184"/>
          <p:cNvSpPr>
            <a:spLocks noChangeShapeType="1"/>
          </p:cNvSpPr>
          <p:nvPr/>
        </p:nvSpPr>
        <p:spPr bwMode="auto">
          <a:xfrm>
            <a:off x="314325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Line 184"/>
          <p:cNvSpPr>
            <a:spLocks noChangeShapeType="1"/>
          </p:cNvSpPr>
          <p:nvPr/>
        </p:nvSpPr>
        <p:spPr bwMode="auto">
          <a:xfrm>
            <a:off x="504825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3" name="Line 184"/>
          <p:cNvSpPr>
            <a:spLocks noChangeShapeType="1"/>
          </p:cNvSpPr>
          <p:nvPr/>
        </p:nvSpPr>
        <p:spPr bwMode="auto">
          <a:xfrm>
            <a:off x="619125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Line 184"/>
          <p:cNvSpPr>
            <a:spLocks noChangeShapeType="1"/>
          </p:cNvSpPr>
          <p:nvPr/>
        </p:nvSpPr>
        <p:spPr bwMode="auto">
          <a:xfrm>
            <a:off x="6953250" y="5562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Line 184"/>
          <p:cNvSpPr>
            <a:spLocks noChangeShapeType="1"/>
          </p:cNvSpPr>
          <p:nvPr/>
        </p:nvSpPr>
        <p:spPr bwMode="auto">
          <a:xfrm>
            <a:off x="2686050" y="6019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Line 184"/>
          <p:cNvSpPr>
            <a:spLocks noChangeShapeType="1"/>
          </p:cNvSpPr>
          <p:nvPr/>
        </p:nvSpPr>
        <p:spPr bwMode="auto">
          <a:xfrm>
            <a:off x="3600450" y="6019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Line 184"/>
          <p:cNvSpPr>
            <a:spLocks noChangeShapeType="1"/>
          </p:cNvSpPr>
          <p:nvPr/>
        </p:nvSpPr>
        <p:spPr bwMode="auto">
          <a:xfrm>
            <a:off x="4362450" y="6019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Line 184"/>
          <p:cNvSpPr>
            <a:spLocks noChangeShapeType="1"/>
          </p:cNvSpPr>
          <p:nvPr/>
        </p:nvSpPr>
        <p:spPr bwMode="auto">
          <a:xfrm>
            <a:off x="6267450" y="6019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Line 184"/>
          <p:cNvSpPr>
            <a:spLocks noChangeShapeType="1"/>
          </p:cNvSpPr>
          <p:nvPr/>
        </p:nvSpPr>
        <p:spPr bwMode="auto">
          <a:xfrm>
            <a:off x="7105650" y="6019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Line 184"/>
          <p:cNvSpPr>
            <a:spLocks noChangeShapeType="1"/>
          </p:cNvSpPr>
          <p:nvPr/>
        </p:nvSpPr>
        <p:spPr bwMode="auto">
          <a:xfrm>
            <a:off x="7867650" y="6019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Line 184"/>
          <p:cNvSpPr>
            <a:spLocks noChangeShapeType="1"/>
          </p:cNvSpPr>
          <p:nvPr/>
        </p:nvSpPr>
        <p:spPr bwMode="auto">
          <a:xfrm>
            <a:off x="2895600" y="632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Line 184"/>
          <p:cNvSpPr>
            <a:spLocks noChangeShapeType="1"/>
          </p:cNvSpPr>
          <p:nvPr/>
        </p:nvSpPr>
        <p:spPr bwMode="auto">
          <a:xfrm>
            <a:off x="3676650" y="632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5400" b="1">
                <a:solidFill>
                  <a:schemeClr val="accent2"/>
                </a:solidFill>
              </a:rPr>
              <a:t>Analyse de tendances</a:t>
            </a:r>
          </a:p>
        </p:txBody>
      </p:sp>
    </p:spTree>
    <p:extLst>
      <p:ext uri="{BB962C8B-B14F-4D97-AF65-F5344CB8AC3E}">
        <p14:creationId xmlns:p14="http://schemas.microsoft.com/office/powerpoint/2010/main" val="307354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0" y="333375"/>
            <a:ext cx="7488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 Contraintes monotones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44463" y="981075"/>
            <a:ext cx="813593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Une contrainte </a:t>
            </a:r>
            <a:r>
              <a:rPr lang="fr-FR" i="1"/>
              <a:t>cont</a:t>
            </a:r>
            <a:r>
              <a:rPr lang="fr-FR"/>
              <a:t> est </a:t>
            </a:r>
            <a:r>
              <a:rPr lang="fr-FR" b="1"/>
              <a:t>monotone</a:t>
            </a:r>
            <a:r>
              <a:rPr lang="fr-FR"/>
              <a:t> w.r.t.  </a:t>
            </a:r>
            <a:r>
              <a:rPr lang="fr-FR">
                <a:sym typeface="Symbol" charset="2"/>
              </a:rPr>
              <a:t> ssi  X,Y </a:t>
            </a:r>
            <a:r>
              <a:rPr lang="en-US">
                <a:sym typeface="Symbol" charset="2"/>
              </a:rPr>
              <a:t></a:t>
            </a:r>
            <a:r>
              <a:rPr lang="fr-FR">
                <a:sym typeface="Symbol" charset="2"/>
              </a:rPr>
              <a:t> ℘(</a:t>
            </a:r>
            <a:r>
              <a:rPr lang="fr-FR" i="1">
                <a:sym typeface="Symbol" charset="2"/>
              </a:rPr>
              <a:t>I</a:t>
            </a:r>
            <a:r>
              <a:rPr lang="fr-FR">
                <a:sym typeface="Symbol" charset="2"/>
              </a:rPr>
              <a:t>) :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	[X  Y et </a:t>
            </a:r>
            <a:r>
              <a:rPr lang="fr-FR" i="1">
                <a:sym typeface="Symbol" charset="2"/>
              </a:rPr>
              <a:t>cont</a:t>
            </a:r>
            <a:r>
              <a:rPr lang="fr-FR">
                <a:sym typeface="Symbol" charset="2"/>
              </a:rPr>
              <a:t>(X)] 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⇒ </a:t>
            </a:r>
            <a:r>
              <a:rPr lang="fr-FR" i="1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cont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(Y)</a:t>
            </a:r>
          </a:p>
          <a:p>
            <a:pPr>
              <a:spcBef>
                <a:spcPct val="50000"/>
              </a:spcBef>
            </a:pPr>
            <a:r>
              <a:rPr lang="fr-FR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Ex : la contrainte « X est un transversal » est une contrainte monotone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44463" y="2278063"/>
            <a:ext cx="863600" cy="287337"/>
          </a:xfrm>
          <a:prstGeom prst="rightArrow">
            <a:avLst>
              <a:gd name="adj1" fmla="val 50000"/>
              <a:gd name="adj2" fmla="val 7513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295400" y="2133600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Seule la connaissance des minimaux satisfaisant la contrainte est importante puisque tout sûr ensemble vérifiera la contrainte</a:t>
            </a:r>
          </a:p>
        </p:txBody>
      </p:sp>
    </p:spTree>
    <p:extLst>
      <p:ext uri="{BB962C8B-B14F-4D97-AF65-F5344CB8AC3E}">
        <p14:creationId xmlns:p14="http://schemas.microsoft.com/office/powerpoint/2010/main" val="1549459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Extractions des minimaux transversaux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850" y="836613"/>
            <a:ext cx="8496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u="sng"/>
              <a:t>Rappel :</a:t>
            </a:r>
            <a:r>
              <a:rPr lang="fr-FR"/>
              <a:t> étant donné une relation binaire </a:t>
            </a:r>
            <a:r>
              <a:rPr lang="fr-FR" i="1"/>
              <a:t>r</a:t>
            </a:r>
            <a:r>
              <a:rPr lang="fr-FR"/>
              <a:t>, un motif X </a:t>
            </a:r>
            <a:r>
              <a:rPr lang="en-US">
                <a:sym typeface="Symbol" charset="2"/>
              </a:rPr>
              <a:t></a:t>
            </a:r>
            <a:r>
              <a:rPr lang="fr-FR">
                <a:sym typeface="Symbol" charset="2"/>
              </a:rPr>
              <a:t> ℘(</a:t>
            </a:r>
            <a:r>
              <a:rPr lang="fr-FR" i="1">
                <a:sym typeface="Symbol" charset="2"/>
              </a:rPr>
              <a:t>I</a:t>
            </a:r>
            <a:r>
              <a:rPr lang="fr-FR">
                <a:sym typeface="Symbol" charset="2"/>
              </a:rPr>
              <a:t>)</a:t>
            </a:r>
            <a:r>
              <a:rPr lang="fr-FR"/>
              <a:t> est un transversal de </a:t>
            </a:r>
            <a:r>
              <a:rPr lang="fr-FR" i="1"/>
              <a:t>r</a:t>
            </a:r>
            <a:r>
              <a:rPr lang="fr-FR"/>
              <a:t> ssi : X ∩ t</a:t>
            </a:r>
            <a:r>
              <a:rPr lang="fr-FR" baseline="-25000"/>
              <a:t>i</a:t>
            </a:r>
            <a:r>
              <a:rPr lang="fr-FR"/>
              <a:t> ≠ {</a:t>
            </a:r>
            <a:r>
              <a:rPr lang="el-GR"/>
              <a:t>Φ</a:t>
            </a:r>
            <a:r>
              <a:rPr lang="fr-FR"/>
              <a:t>}, </a:t>
            </a:r>
            <a:r>
              <a:rPr lang="fr-FR">
                <a:sym typeface="Symbol" charset="2"/>
              </a:rPr>
              <a:t> i = 1..|r|</a:t>
            </a:r>
          </a:p>
          <a:p>
            <a:pPr>
              <a:spcBef>
                <a:spcPct val="50000"/>
              </a:spcBef>
            </a:pPr>
            <a:endParaRPr lang="fr-FR"/>
          </a:p>
        </p:txBody>
      </p:sp>
      <p:graphicFrame>
        <p:nvGraphicFramePr>
          <p:cNvPr id="18436" name="Group 4"/>
          <p:cNvGraphicFramePr>
            <a:graphicFrameLocks noGrp="1"/>
          </p:cNvGraphicFramePr>
          <p:nvPr/>
        </p:nvGraphicFramePr>
        <p:xfrm>
          <a:off x="755650" y="1484313"/>
          <a:ext cx="1047750" cy="1463040"/>
        </p:xfrm>
        <a:graphic>
          <a:graphicData uri="http://schemas.openxmlformats.org/drawingml/2006/table">
            <a:tbl>
              <a:tblPr/>
              <a:tblGrid>
                <a:gridCol w="104775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48" name="Group 16"/>
          <p:cNvGraphicFramePr>
            <a:graphicFrameLocks noGrp="1"/>
          </p:cNvGraphicFramePr>
          <p:nvPr/>
        </p:nvGraphicFramePr>
        <p:xfrm>
          <a:off x="468313" y="1484313"/>
          <a:ext cx="265112" cy="1463040"/>
        </p:xfrm>
        <a:graphic>
          <a:graphicData uri="http://schemas.openxmlformats.org/drawingml/2006/table">
            <a:tbl>
              <a:tblPr/>
              <a:tblGrid>
                <a:gridCol w="2651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Text Box 31"/>
          <p:cNvSpPr txBox="1">
            <a:spLocks noChangeArrowheads="1"/>
          </p:cNvSpPr>
          <p:nvPr/>
        </p:nvSpPr>
        <p:spPr bwMode="auto">
          <a:xfrm>
            <a:off x="3132138" y="1700213"/>
            <a:ext cx="525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On va parcourir les treillis des parties de ABCDE</a:t>
            </a:r>
          </a:p>
        </p:txBody>
      </p:sp>
      <p:sp>
        <p:nvSpPr>
          <p:cNvPr id="19472" name="AutoShape 32"/>
          <p:cNvSpPr>
            <a:spLocks noChangeArrowheads="1"/>
          </p:cNvSpPr>
          <p:nvPr/>
        </p:nvSpPr>
        <p:spPr bwMode="auto">
          <a:xfrm>
            <a:off x="1835150" y="1700213"/>
            <a:ext cx="1150938" cy="360362"/>
          </a:xfrm>
          <a:prstGeom prst="rightArrow">
            <a:avLst>
              <a:gd name="adj1" fmla="val 50000"/>
              <a:gd name="adj2" fmla="val 7984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73" name="Text Box 33"/>
          <p:cNvSpPr txBox="1">
            <a:spLocks noChangeArrowheads="1"/>
          </p:cNvSpPr>
          <p:nvPr/>
        </p:nvSpPr>
        <p:spPr bwMode="auto">
          <a:xfrm>
            <a:off x="3779838" y="62372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Φ</a:t>
            </a:r>
            <a:endParaRPr lang="fr-FR"/>
          </a:p>
        </p:txBody>
      </p:sp>
      <p:grpSp>
        <p:nvGrpSpPr>
          <p:cNvPr id="19474" name="Group 34"/>
          <p:cNvGrpSpPr>
            <a:grpSpLocks/>
          </p:cNvGrpSpPr>
          <p:nvPr/>
        </p:nvGrpSpPr>
        <p:grpSpPr bwMode="auto">
          <a:xfrm>
            <a:off x="1331913" y="5661025"/>
            <a:ext cx="5832475" cy="366713"/>
            <a:chOff x="839" y="3566"/>
            <a:chExt cx="3674" cy="231"/>
          </a:xfrm>
        </p:grpSpPr>
        <p:sp>
          <p:nvSpPr>
            <p:cNvPr id="19514" name="Text Box 35"/>
            <p:cNvSpPr txBox="1">
              <a:spLocks noChangeArrowheads="1"/>
            </p:cNvSpPr>
            <p:nvPr/>
          </p:nvSpPr>
          <p:spPr bwMode="auto">
            <a:xfrm>
              <a:off x="839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</a:t>
              </a:r>
            </a:p>
          </p:txBody>
        </p:sp>
        <p:sp>
          <p:nvSpPr>
            <p:cNvPr id="19515" name="Text Box 36"/>
            <p:cNvSpPr txBox="1">
              <a:spLocks noChangeArrowheads="1"/>
            </p:cNvSpPr>
            <p:nvPr/>
          </p:nvSpPr>
          <p:spPr bwMode="auto">
            <a:xfrm>
              <a:off x="1519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</a:t>
              </a:r>
            </a:p>
          </p:txBody>
        </p:sp>
        <p:sp>
          <p:nvSpPr>
            <p:cNvPr id="19516" name="Text Box 37"/>
            <p:cNvSpPr txBox="1">
              <a:spLocks noChangeArrowheads="1"/>
            </p:cNvSpPr>
            <p:nvPr/>
          </p:nvSpPr>
          <p:spPr bwMode="auto">
            <a:xfrm>
              <a:off x="2381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</a:t>
              </a:r>
            </a:p>
          </p:txBody>
        </p:sp>
        <p:sp>
          <p:nvSpPr>
            <p:cNvPr id="19517" name="Text Box 38"/>
            <p:cNvSpPr txBox="1">
              <a:spLocks noChangeArrowheads="1"/>
            </p:cNvSpPr>
            <p:nvPr/>
          </p:nvSpPr>
          <p:spPr bwMode="auto">
            <a:xfrm>
              <a:off x="4286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E</a:t>
              </a:r>
            </a:p>
          </p:txBody>
        </p:sp>
        <p:sp>
          <p:nvSpPr>
            <p:cNvPr id="19518" name="Text Box 39"/>
            <p:cNvSpPr txBox="1">
              <a:spLocks noChangeArrowheads="1"/>
            </p:cNvSpPr>
            <p:nvPr/>
          </p:nvSpPr>
          <p:spPr bwMode="auto">
            <a:xfrm>
              <a:off x="3334" y="3566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D</a:t>
              </a: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07950" y="4724400"/>
            <a:ext cx="8137525" cy="366713"/>
            <a:chOff x="68" y="2976"/>
            <a:chExt cx="5126" cy="231"/>
          </a:xfrm>
        </p:grpSpPr>
        <p:sp>
          <p:nvSpPr>
            <p:cNvPr id="19504" name="Text Box 41"/>
            <p:cNvSpPr txBox="1">
              <a:spLocks noChangeArrowheads="1"/>
            </p:cNvSpPr>
            <p:nvPr/>
          </p:nvSpPr>
          <p:spPr bwMode="auto">
            <a:xfrm>
              <a:off x="68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AB</a:t>
              </a:r>
            </a:p>
          </p:txBody>
        </p:sp>
        <p:sp>
          <p:nvSpPr>
            <p:cNvPr id="19505" name="Text Box 42"/>
            <p:cNvSpPr txBox="1">
              <a:spLocks noChangeArrowheads="1"/>
            </p:cNvSpPr>
            <p:nvPr/>
          </p:nvSpPr>
          <p:spPr bwMode="auto">
            <a:xfrm>
              <a:off x="612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</a:t>
              </a:r>
            </a:p>
          </p:txBody>
        </p:sp>
        <p:sp>
          <p:nvSpPr>
            <p:cNvPr id="19506" name="Text Box 43"/>
            <p:cNvSpPr txBox="1">
              <a:spLocks noChangeArrowheads="1"/>
            </p:cNvSpPr>
            <p:nvPr/>
          </p:nvSpPr>
          <p:spPr bwMode="auto">
            <a:xfrm>
              <a:off x="1610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AE</a:t>
              </a:r>
            </a:p>
          </p:txBody>
        </p:sp>
        <p:sp>
          <p:nvSpPr>
            <p:cNvPr id="19507" name="Text Box 44"/>
            <p:cNvSpPr txBox="1">
              <a:spLocks noChangeArrowheads="1"/>
            </p:cNvSpPr>
            <p:nvPr/>
          </p:nvSpPr>
          <p:spPr bwMode="auto">
            <a:xfrm>
              <a:off x="1156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AD</a:t>
              </a:r>
            </a:p>
          </p:txBody>
        </p:sp>
        <p:sp>
          <p:nvSpPr>
            <p:cNvPr id="19508" name="Text Box 45"/>
            <p:cNvSpPr txBox="1">
              <a:spLocks noChangeArrowheads="1"/>
            </p:cNvSpPr>
            <p:nvPr/>
          </p:nvSpPr>
          <p:spPr bwMode="auto">
            <a:xfrm>
              <a:off x="2154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BC</a:t>
              </a:r>
            </a:p>
          </p:txBody>
        </p:sp>
        <p:sp>
          <p:nvSpPr>
            <p:cNvPr id="19509" name="Text Box 46"/>
            <p:cNvSpPr txBox="1">
              <a:spLocks noChangeArrowheads="1"/>
            </p:cNvSpPr>
            <p:nvPr/>
          </p:nvSpPr>
          <p:spPr bwMode="auto">
            <a:xfrm>
              <a:off x="3243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BE</a:t>
              </a:r>
            </a:p>
          </p:txBody>
        </p:sp>
        <p:sp>
          <p:nvSpPr>
            <p:cNvPr id="19510" name="Text Box 47"/>
            <p:cNvSpPr txBox="1">
              <a:spLocks noChangeArrowheads="1"/>
            </p:cNvSpPr>
            <p:nvPr/>
          </p:nvSpPr>
          <p:spPr bwMode="auto">
            <a:xfrm>
              <a:off x="2653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BD</a:t>
              </a:r>
            </a:p>
          </p:txBody>
        </p:sp>
        <p:sp>
          <p:nvSpPr>
            <p:cNvPr id="19511" name="Text Box 48"/>
            <p:cNvSpPr txBox="1">
              <a:spLocks noChangeArrowheads="1"/>
            </p:cNvSpPr>
            <p:nvPr/>
          </p:nvSpPr>
          <p:spPr bwMode="auto">
            <a:xfrm>
              <a:off x="3787" y="2976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CD</a:t>
              </a:r>
            </a:p>
          </p:txBody>
        </p:sp>
        <p:sp>
          <p:nvSpPr>
            <p:cNvPr id="19512" name="Text Box 49"/>
            <p:cNvSpPr txBox="1">
              <a:spLocks noChangeArrowheads="1"/>
            </p:cNvSpPr>
            <p:nvPr/>
          </p:nvSpPr>
          <p:spPr bwMode="auto">
            <a:xfrm>
              <a:off x="4876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DE</a:t>
              </a:r>
            </a:p>
          </p:txBody>
        </p:sp>
        <p:sp>
          <p:nvSpPr>
            <p:cNvPr id="19513" name="Text Box 50"/>
            <p:cNvSpPr txBox="1">
              <a:spLocks noChangeArrowheads="1"/>
            </p:cNvSpPr>
            <p:nvPr/>
          </p:nvSpPr>
          <p:spPr bwMode="auto">
            <a:xfrm>
              <a:off x="4377" y="2976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CE</a:t>
              </a:r>
            </a:p>
          </p:txBody>
        </p:sp>
      </p:grp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107950" y="4724400"/>
            <a:ext cx="50323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3419475" y="4724400"/>
            <a:ext cx="50323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4211638" y="4724400"/>
            <a:ext cx="503237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6948488" y="4724400"/>
            <a:ext cx="503237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2555875" y="4724400"/>
            <a:ext cx="50323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7740650" y="4724400"/>
            <a:ext cx="50323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89" name="Rectangle 57"/>
          <p:cNvSpPr>
            <a:spLocks noChangeArrowheads="1"/>
          </p:cNvSpPr>
          <p:nvPr/>
        </p:nvSpPr>
        <p:spPr bwMode="auto">
          <a:xfrm>
            <a:off x="2339975" y="5661025"/>
            <a:ext cx="43338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0" name="Rectangle 58"/>
          <p:cNvSpPr>
            <a:spLocks noChangeArrowheads="1"/>
          </p:cNvSpPr>
          <p:nvPr/>
        </p:nvSpPr>
        <p:spPr bwMode="auto">
          <a:xfrm>
            <a:off x="3708400" y="5661025"/>
            <a:ext cx="43338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1" name="Rectangle 59"/>
          <p:cNvSpPr>
            <a:spLocks noChangeArrowheads="1"/>
          </p:cNvSpPr>
          <p:nvPr/>
        </p:nvSpPr>
        <p:spPr bwMode="auto">
          <a:xfrm>
            <a:off x="5219700" y="5661025"/>
            <a:ext cx="43338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6732588" y="5661025"/>
            <a:ext cx="433387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971550" y="4724400"/>
            <a:ext cx="50323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1835150" y="4724400"/>
            <a:ext cx="503238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5" name="Rectangle 63"/>
          <p:cNvSpPr>
            <a:spLocks noChangeArrowheads="1"/>
          </p:cNvSpPr>
          <p:nvPr/>
        </p:nvSpPr>
        <p:spPr bwMode="auto">
          <a:xfrm>
            <a:off x="5148263" y="4724400"/>
            <a:ext cx="503237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96" name="Rectangle 64"/>
          <p:cNvSpPr>
            <a:spLocks noChangeArrowheads="1"/>
          </p:cNvSpPr>
          <p:nvPr/>
        </p:nvSpPr>
        <p:spPr bwMode="auto">
          <a:xfrm>
            <a:off x="6011863" y="4724400"/>
            <a:ext cx="503237" cy="36036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79388" y="5661025"/>
            <a:ext cx="2016125" cy="1217613"/>
            <a:chOff x="113" y="3566"/>
            <a:chExt cx="1270" cy="767"/>
          </a:xfrm>
        </p:grpSpPr>
        <p:sp>
          <p:nvSpPr>
            <p:cNvPr id="19500" name="Rectangle 66"/>
            <p:cNvSpPr>
              <a:spLocks noChangeArrowheads="1"/>
            </p:cNvSpPr>
            <p:nvPr/>
          </p:nvSpPr>
          <p:spPr bwMode="auto">
            <a:xfrm>
              <a:off x="793" y="3566"/>
              <a:ext cx="273" cy="227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9501" name="Group 67"/>
            <p:cNvGrpSpPr>
              <a:grpSpLocks/>
            </p:cNvGrpSpPr>
            <p:nvPr/>
          </p:nvGrpSpPr>
          <p:grpSpPr bwMode="auto">
            <a:xfrm>
              <a:off x="113" y="3748"/>
              <a:ext cx="1270" cy="585"/>
              <a:chOff x="113" y="3748"/>
              <a:chExt cx="1270" cy="585"/>
            </a:xfrm>
          </p:grpSpPr>
          <p:sp>
            <p:nvSpPr>
              <p:cNvPr id="19502" name="Line 68"/>
              <p:cNvSpPr>
                <a:spLocks noChangeShapeType="1"/>
              </p:cNvSpPr>
              <p:nvPr/>
            </p:nvSpPr>
            <p:spPr bwMode="auto">
              <a:xfrm flipV="1">
                <a:off x="476" y="3748"/>
                <a:ext cx="317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03" name="Text Box 69"/>
              <p:cNvSpPr txBox="1">
                <a:spLocks noChangeArrowheads="1"/>
              </p:cNvSpPr>
              <p:nvPr/>
            </p:nvSpPr>
            <p:spPr bwMode="auto">
              <a:xfrm>
                <a:off x="113" y="3929"/>
                <a:ext cx="127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/>
                  <a:t>On teste si A est un transversal</a:t>
                </a:r>
              </a:p>
            </p:txBody>
          </p:sp>
        </p:grp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1258888" y="3716338"/>
            <a:ext cx="4968875" cy="1008062"/>
            <a:chOff x="793" y="2341"/>
            <a:chExt cx="3130" cy="635"/>
          </a:xfrm>
        </p:grpSpPr>
        <p:sp>
          <p:nvSpPr>
            <p:cNvPr id="19496" name="Text Box 71"/>
            <p:cNvSpPr txBox="1">
              <a:spLocks noChangeArrowheads="1"/>
            </p:cNvSpPr>
            <p:nvPr/>
          </p:nvSpPr>
          <p:spPr bwMode="auto">
            <a:xfrm>
              <a:off x="930" y="2341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ACD</a:t>
              </a:r>
            </a:p>
          </p:txBody>
        </p:sp>
        <p:sp>
          <p:nvSpPr>
            <p:cNvPr id="19497" name="Line 72"/>
            <p:cNvSpPr>
              <a:spLocks noChangeShapeType="1"/>
            </p:cNvSpPr>
            <p:nvPr/>
          </p:nvSpPr>
          <p:spPr bwMode="auto">
            <a:xfrm flipV="1">
              <a:off x="793" y="2523"/>
              <a:ext cx="318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498" name="Line 73"/>
            <p:cNvSpPr>
              <a:spLocks noChangeShapeType="1"/>
            </p:cNvSpPr>
            <p:nvPr/>
          </p:nvSpPr>
          <p:spPr bwMode="auto">
            <a:xfrm flipH="1" flipV="1">
              <a:off x="1111" y="2523"/>
              <a:ext cx="227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499" name="Line 74"/>
            <p:cNvSpPr>
              <a:spLocks noChangeShapeType="1"/>
            </p:cNvSpPr>
            <p:nvPr/>
          </p:nvSpPr>
          <p:spPr bwMode="auto">
            <a:xfrm flipH="1" flipV="1">
              <a:off x="1111" y="2523"/>
              <a:ext cx="281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250825" y="3429000"/>
            <a:ext cx="2233613" cy="1079500"/>
            <a:chOff x="158" y="2296"/>
            <a:chExt cx="1407" cy="680"/>
          </a:xfrm>
        </p:grpSpPr>
        <p:sp>
          <p:nvSpPr>
            <p:cNvPr id="19494" name="Line 84"/>
            <p:cNvSpPr>
              <a:spLocks noChangeShapeType="1"/>
            </p:cNvSpPr>
            <p:nvPr/>
          </p:nvSpPr>
          <p:spPr bwMode="auto">
            <a:xfrm flipH="1">
              <a:off x="295" y="2614"/>
              <a:ext cx="226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495" name="Text Box 85"/>
            <p:cNvSpPr txBox="1">
              <a:spLocks noChangeArrowheads="1"/>
            </p:cNvSpPr>
            <p:nvPr/>
          </p:nvSpPr>
          <p:spPr bwMode="auto">
            <a:xfrm>
              <a:off x="158" y="2296"/>
              <a:ext cx="140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On marque AB car c’est un transversal</a:t>
              </a:r>
            </a:p>
          </p:txBody>
        </p:sp>
      </p:grpSp>
      <p:sp>
        <p:nvSpPr>
          <p:cNvPr id="18518" name="Text Box 86"/>
          <p:cNvSpPr txBox="1">
            <a:spLocks noChangeArrowheads="1"/>
          </p:cNvSpPr>
          <p:nvPr/>
        </p:nvSpPr>
        <p:spPr bwMode="auto">
          <a:xfrm>
            <a:off x="3708400" y="3500438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Les minimaux transversaux sont encadrés en bleu.</a:t>
            </a:r>
          </a:p>
        </p:txBody>
      </p:sp>
    </p:spTree>
    <p:extLst>
      <p:ext uri="{BB962C8B-B14F-4D97-AF65-F5344CB8AC3E}">
        <p14:creationId xmlns:p14="http://schemas.microsoft.com/office/powerpoint/2010/main" val="235884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3" grpId="0" animBg="1"/>
      <p:bldP spid="18484" grpId="0" animBg="1"/>
      <p:bldP spid="18485" grpId="0" animBg="1"/>
      <p:bldP spid="18486" grpId="0" animBg="1"/>
      <p:bldP spid="18487" grpId="0" animBg="1"/>
      <p:bldP spid="18488" grpId="0" animBg="1"/>
      <p:bldP spid="18489" grpId="0" animBg="1"/>
      <p:bldP spid="18489" grpId="1" animBg="1"/>
      <p:bldP spid="18490" grpId="0" animBg="1"/>
      <p:bldP spid="18490" grpId="1" animBg="1"/>
      <p:bldP spid="18491" grpId="0" animBg="1"/>
      <p:bldP spid="18491" grpId="1" animBg="1"/>
      <p:bldP spid="18492" grpId="0" animBg="1"/>
      <p:bldP spid="18492" grpId="1" animBg="1"/>
      <p:bldP spid="18493" grpId="0" animBg="1"/>
      <p:bldP spid="18493" grpId="1" animBg="1"/>
      <p:bldP spid="18494" grpId="0" animBg="1"/>
      <p:bldP spid="18494" grpId="1" animBg="1"/>
      <p:bldP spid="18495" grpId="0" animBg="1"/>
      <p:bldP spid="18495" grpId="1" animBg="1"/>
      <p:bldP spid="18496" grpId="0" animBg="1"/>
      <p:bldP spid="18496" grpId="1" animBg="1"/>
      <p:bldP spid="185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388" y="1052513"/>
            <a:ext cx="8748712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dirty="0"/>
              <a:t>Entrée : une relation </a:t>
            </a:r>
            <a:r>
              <a:rPr lang="fr-FR" i="1" dirty="0"/>
              <a:t>r</a:t>
            </a:r>
            <a:r>
              <a:rPr lang="fr-FR" dirty="0"/>
              <a:t>, ensemble de motifs </a:t>
            </a:r>
            <a:r>
              <a:rPr lang="fr-FR" i="1" dirty="0"/>
              <a:t>I</a:t>
            </a:r>
            <a:r>
              <a:rPr lang="fr-FR" dirty="0"/>
              <a:t>, une contrainte monotone </a:t>
            </a:r>
            <a:r>
              <a:rPr lang="fr-FR" i="1" dirty="0"/>
              <a:t>cm</a:t>
            </a:r>
          </a:p>
          <a:p>
            <a:r>
              <a:rPr lang="fr-FR" dirty="0"/>
              <a:t>Sortie : ensemble de motifs </a:t>
            </a:r>
            <a:r>
              <a:rPr lang="fr-FR" dirty="0" smtClean="0"/>
              <a:t>minimaux satisfaisant </a:t>
            </a:r>
            <a:r>
              <a:rPr lang="fr-FR" i="1" dirty="0"/>
              <a:t>cm</a:t>
            </a:r>
          </a:p>
          <a:p>
            <a:endParaRPr lang="fr-FR" dirty="0"/>
          </a:p>
          <a:p>
            <a:r>
              <a:rPr lang="fr-FR" dirty="0"/>
              <a:t>C</a:t>
            </a:r>
            <a:r>
              <a:rPr lang="fr-FR" baseline="-25000" dirty="0"/>
              <a:t>1</a:t>
            </a:r>
            <a:r>
              <a:rPr lang="fr-FR" dirty="0"/>
              <a:t> := { A </a:t>
            </a:r>
            <a:r>
              <a:rPr lang="fr-FR" dirty="0" err="1">
                <a:sym typeface="Symbol" charset="2"/>
              </a:rPr>
              <a:t></a:t>
            </a:r>
            <a:r>
              <a:rPr lang="fr-FR" dirty="0">
                <a:sym typeface="Symbol" charset="2"/>
              </a:rPr>
              <a:t> </a:t>
            </a:r>
            <a:r>
              <a:rPr lang="fr-FR" b="1" i="1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 : |A| = 1 }</a:t>
            </a:r>
            <a:br>
              <a:rPr lang="fr-FR" dirty="0">
                <a:sym typeface="Symbol" charset="2"/>
              </a:rPr>
            </a:br>
            <a:r>
              <a:rPr lang="fr-FR" dirty="0">
                <a:sym typeface="Symbol" charset="2"/>
              </a:rPr>
              <a:t>tant  que C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 ≠ {</a:t>
            </a:r>
            <a:r>
              <a:rPr lang="el-GR" dirty="0"/>
              <a:t>Φ</a:t>
            </a:r>
            <a:r>
              <a:rPr lang="fr-FR" dirty="0"/>
              <a:t>}</a:t>
            </a:r>
          </a:p>
          <a:p>
            <a:r>
              <a:rPr lang="fr-FR" dirty="0"/>
              <a:t>	// Balayer la relation</a:t>
            </a:r>
          </a:p>
          <a:p>
            <a:r>
              <a:rPr lang="fr-FR" dirty="0"/>
              <a:t>	L</a:t>
            </a:r>
            <a:r>
              <a:rPr lang="fr-FR" baseline="-25000" dirty="0"/>
              <a:t>i</a:t>
            </a:r>
            <a:r>
              <a:rPr lang="fr-FR" dirty="0"/>
              <a:t> := { X </a:t>
            </a:r>
            <a:r>
              <a:rPr lang="fr-FR" dirty="0" err="1">
                <a:sym typeface="Symbol" charset="2"/>
              </a:rPr>
              <a:t></a:t>
            </a:r>
            <a:r>
              <a:rPr lang="fr-FR" dirty="0">
                <a:sym typeface="Symbol" charset="2"/>
              </a:rPr>
              <a:t> C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 | </a:t>
            </a:r>
            <a:r>
              <a:rPr lang="fr-FR" i="1" dirty="0">
                <a:sym typeface="Symbol" charset="2"/>
              </a:rPr>
              <a:t>cm(X)</a:t>
            </a:r>
            <a:r>
              <a:rPr lang="fr-FR" dirty="0">
                <a:sym typeface="Symbol" charset="2"/>
              </a:rPr>
              <a:t>}</a:t>
            </a:r>
          </a:p>
          <a:p>
            <a:r>
              <a:rPr lang="fr-FR" dirty="0">
                <a:sym typeface="Symbol" charset="2"/>
              </a:rPr>
              <a:t>	// Génération des candidats de niveau suivant</a:t>
            </a:r>
            <a:br>
              <a:rPr lang="fr-FR" dirty="0">
                <a:sym typeface="Symbol" charset="2"/>
              </a:rPr>
            </a:br>
            <a:r>
              <a:rPr lang="fr-FR" dirty="0">
                <a:sym typeface="Symbol" charset="2"/>
              </a:rPr>
              <a:t>	C</a:t>
            </a:r>
            <a:r>
              <a:rPr lang="fr-FR" baseline="-25000" dirty="0">
                <a:sym typeface="Symbol" charset="2"/>
              </a:rPr>
              <a:t>i+1</a:t>
            </a:r>
            <a:r>
              <a:rPr lang="fr-FR" dirty="0">
                <a:sym typeface="Symbol" charset="2"/>
              </a:rPr>
              <a:t> := </a:t>
            </a:r>
            <a:r>
              <a:rPr lang="fr-FR" dirty="0" err="1">
                <a:sym typeface="Symbol" charset="2"/>
              </a:rPr>
              <a:t>AprioriGen</a:t>
            </a:r>
            <a:r>
              <a:rPr lang="fr-FR" dirty="0">
                <a:sym typeface="Symbol" charset="2"/>
              </a:rPr>
              <a:t>(C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\L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)</a:t>
            </a:r>
          </a:p>
          <a:p>
            <a:r>
              <a:rPr lang="en-US" dirty="0">
                <a:sym typeface="Symbol" charset="2"/>
              </a:rPr>
              <a:t>	</a:t>
            </a:r>
            <a:r>
              <a:rPr lang="en-US" dirty="0" err="1">
                <a:sym typeface="Symbol" charset="2"/>
              </a:rPr>
              <a:t>i</a:t>
            </a:r>
            <a:r>
              <a:rPr lang="en-US" dirty="0">
                <a:sym typeface="Symbol" charset="2"/>
              </a:rPr>
              <a:t> := </a:t>
            </a:r>
            <a:r>
              <a:rPr lang="en-US" dirty="0" err="1">
                <a:sym typeface="Symbol" charset="2"/>
              </a:rPr>
              <a:t>i</a:t>
            </a:r>
            <a:r>
              <a:rPr lang="en-US" dirty="0">
                <a:sym typeface="Symbol" charset="2"/>
              </a:rPr>
              <a:t> + 1</a:t>
            </a:r>
            <a:br>
              <a:rPr lang="en-US" dirty="0">
                <a:sym typeface="Symbol" charset="2"/>
              </a:rPr>
            </a:br>
            <a:r>
              <a:rPr lang="en-US" dirty="0">
                <a:sym typeface="Symbol" charset="2"/>
              </a:rPr>
              <a:t>fin </a:t>
            </a:r>
            <a:r>
              <a:rPr lang="fr-FR" dirty="0">
                <a:sym typeface="Symbol" charset="2"/>
              </a:rPr>
              <a:t>tant que</a:t>
            </a:r>
            <a:br>
              <a:rPr lang="fr-FR" dirty="0">
                <a:sym typeface="Symbol" charset="2"/>
              </a:rPr>
            </a:br>
            <a:r>
              <a:rPr lang="fr-FR" dirty="0">
                <a:sym typeface="Symbol" charset="2"/>
              </a:rPr>
              <a:t>Retournez </a:t>
            </a:r>
            <a:r>
              <a:rPr lang="fr-FR" dirty="0" err="1">
                <a:sym typeface="Symbol" charset="2"/>
              </a:rPr>
              <a:t></a:t>
            </a:r>
            <a:r>
              <a:rPr lang="fr-FR" dirty="0">
                <a:sym typeface="Symbol" charset="2"/>
              </a:rPr>
              <a:t> L</a:t>
            </a:r>
            <a:r>
              <a:rPr lang="fr-FR" baseline="-25000" dirty="0">
                <a:sym typeface="Symbol" charset="2"/>
              </a:rPr>
              <a:t>i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II Algorithme général pour les contraintes monotones</a:t>
            </a:r>
          </a:p>
        </p:txBody>
      </p:sp>
    </p:spTree>
    <p:extLst>
      <p:ext uri="{BB962C8B-B14F-4D97-AF65-F5344CB8AC3E}">
        <p14:creationId xmlns:p14="http://schemas.microsoft.com/office/powerpoint/2010/main" val="143746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7488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Approche par partitions et fusions pour l’extractions des minimaux transversaux du complément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0" y="126841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000">
                <a:solidFill>
                  <a:srgbClr val="FF0000"/>
                </a:solidFill>
              </a:rPr>
              <a:t>Théorème :</a:t>
            </a:r>
            <a:r>
              <a:rPr lang="fr-FR" sz="2000"/>
              <a:t> Soit r</a:t>
            </a:r>
            <a:r>
              <a:rPr lang="fr-FR" sz="2000" baseline="-25000"/>
              <a:t>1</a:t>
            </a:r>
            <a:r>
              <a:rPr lang="fr-FR" sz="2000" baseline="-25000">
                <a:sym typeface="Symbol" charset="2"/>
              </a:rPr>
              <a:t> </a:t>
            </a:r>
            <a:r>
              <a:rPr lang="fr-FR" sz="2000">
                <a:sym typeface="Symbol" charset="2"/>
              </a:rPr>
              <a:t>et</a:t>
            </a:r>
            <a:r>
              <a:rPr lang="fr-FR" sz="2000"/>
              <a:t> r</a:t>
            </a:r>
            <a:r>
              <a:rPr lang="fr-FR" sz="2000" baseline="-25000"/>
              <a:t>2</a:t>
            </a:r>
            <a:r>
              <a:rPr lang="fr-FR" sz="2000"/>
              <a:t> 2 relations bases de transactions telles que r = r1</a:t>
            </a:r>
            <a:r>
              <a:rPr lang="fr-FR" sz="2000">
                <a:sym typeface="Symbol" charset="2"/>
              </a:rPr>
              <a:t></a:t>
            </a:r>
            <a:r>
              <a:rPr lang="fr-FR" sz="2000"/>
              <a:t> r2. Alors Tr(r) = min ({ X </a:t>
            </a:r>
            <a:r>
              <a:rPr lang="fr-FR">
                <a:sym typeface="Symbol" charset="2"/>
              </a:rPr>
              <a:t></a:t>
            </a:r>
            <a:r>
              <a:rPr lang="fr-FR" sz="2000"/>
              <a:t> Y </a:t>
            </a:r>
            <a:r>
              <a:rPr lang="fr-FR" sz="2000">
                <a:sym typeface="Symbol" charset="2"/>
              </a:rPr>
              <a:t></a:t>
            </a:r>
            <a:r>
              <a:rPr lang="fr-FR" sz="2000"/>
              <a:t> </a:t>
            </a:r>
            <a:r>
              <a:rPr lang="fr-FR" sz="2000" i="1"/>
              <a:t>I</a:t>
            </a:r>
            <a:r>
              <a:rPr lang="fr-FR" sz="2000"/>
              <a:t> : X </a:t>
            </a:r>
            <a:r>
              <a:rPr lang="fr-FR" sz="2000">
                <a:sym typeface="Symbol" charset="2"/>
              </a:rPr>
              <a:t></a:t>
            </a:r>
            <a:r>
              <a:rPr lang="fr-FR" sz="2000"/>
              <a:t> Tr(r</a:t>
            </a:r>
            <a:r>
              <a:rPr lang="fr-FR" sz="2000" baseline="-25000"/>
              <a:t>1</a:t>
            </a:r>
            <a:r>
              <a:rPr lang="fr-FR" sz="2000"/>
              <a:t>) et Y </a:t>
            </a:r>
            <a:r>
              <a:rPr lang="fr-FR" sz="2000">
                <a:sym typeface="Symbol" charset="2"/>
              </a:rPr>
              <a:t></a:t>
            </a:r>
            <a:r>
              <a:rPr lang="fr-FR" sz="2000"/>
              <a:t> Tr(r</a:t>
            </a:r>
            <a:r>
              <a:rPr lang="fr-FR" sz="2000" baseline="-25000"/>
              <a:t>2</a:t>
            </a:r>
            <a:r>
              <a:rPr lang="fr-FR" sz="2000"/>
              <a:t>)})</a:t>
            </a:r>
          </a:p>
        </p:txBody>
      </p:sp>
      <p:sp>
        <p:nvSpPr>
          <p:cNvPr id="22532" name="Line 6"/>
          <p:cNvSpPr>
            <a:spLocks noChangeShapeType="1"/>
          </p:cNvSpPr>
          <p:nvPr/>
        </p:nvSpPr>
        <p:spPr bwMode="auto">
          <a:xfrm>
            <a:off x="1042988" y="162877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4211638" y="16287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534" name="Line 36"/>
          <p:cNvSpPr>
            <a:spLocks noChangeShapeType="1"/>
          </p:cNvSpPr>
          <p:nvPr/>
        </p:nvSpPr>
        <p:spPr bwMode="auto">
          <a:xfrm>
            <a:off x="5651500" y="16287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535" name="AutoShape 52"/>
          <p:cNvSpPr>
            <a:spLocks noChangeArrowheads="1"/>
          </p:cNvSpPr>
          <p:nvPr/>
        </p:nvSpPr>
        <p:spPr bwMode="auto">
          <a:xfrm>
            <a:off x="969963" y="2636838"/>
            <a:ext cx="1081087" cy="360362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536" name="Text Box 53"/>
          <p:cNvSpPr txBox="1">
            <a:spLocks noChangeArrowheads="1"/>
          </p:cNvSpPr>
          <p:nvPr/>
        </p:nvSpPr>
        <p:spPr bwMode="auto">
          <a:xfrm>
            <a:off x="2195513" y="2636838"/>
            <a:ext cx="532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1 unique balayage pour trouver Tr</a:t>
            </a:r>
          </a:p>
        </p:txBody>
      </p:sp>
    </p:spTree>
    <p:extLst>
      <p:ext uri="{BB962C8B-B14F-4D97-AF65-F5344CB8AC3E}">
        <p14:creationId xmlns:p14="http://schemas.microsoft.com/office/powerpoint/2010/main" val="400899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III De la bordure positive à la bordure négative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395288" y="4365625"/>
            <a:ext cx="82089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sz="2000"/>
              <a:t>Test pour savoir si X est fréquent :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sz="2000"/>
              <a:t>oui s’il est inclus dans au moins un motif de BD</a:t>
            </a:r>
            <a:r>
              <a:rPr lang="fr-FR" sz="2000" baseline="30000"/>
              <a:t>+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sz="2000"/>
              <a:t>oui s’il ne contient aucun motif de BD</a:t>
            </a:r>
            <a:r>
              <a:rPr lang="fr-FR" sz="2000" baseline="30000"/>
              <a:t>-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80645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Bordure positive (BD</a:t>
            </a:r>
            <a:r>
              <a:rPr lang="fr-FR" sz="2000" baseline="30000" dirty="0"/>
              <a:t>+</a:t>
            </a:r>
            <a:r>
              <a:rPr lang="fr-FR" sz="2000" dirty="0"/>
              <a:t>) = ensemble des motifs maximaux fréquents</a:t>
            </a:r>
          </a:p>
          <a:p>
            <a:pPr>
              <a:spcBef>
                <a:spcPct val="50000"/>
              </a:spcBef>
            </a:pPr>
            <a:r>
              <a:rPr lang="fr-FR" sz="2000" dirty="0"/>
              <a:t>Bordure négative (BD</a:t>
            </a:r>
            <a:r>
              <a:rPr lang="fr-FR" sz="2000" baseline="30000" dirty="0"/>
              <a:t>-</a:t>
            </a:r>
            <a:r>
              <a:rPr lang="fr-FR" sz="2000" dirty="0"/>
              <a:t>) = ensemble des motifs minimaux non fréquents</a:t>
            </a: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323850" y="981075"/>
            <a:ext cx="820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folHlink"/>
                </a:solidFill>
              </a:rPr>
              <a:t>2 bordures pour la contrainte  de fréquence</a:t>
            </a: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250825" y="3573463"/>
            <a:ext cx="820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folHlink"/>
                </a:solidFill>
              </a:rPr>
              <a:t>utilisation de ces 2 bordures</a:t>
            </a:r>
          </a:p>
        </p:txBody>
      </p: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539750" y="6021388"/>
            <a:ext cx="475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solidFill>
                  <a:srgbClr val="FF0000"/>
                </a:solidFill>
              </a:rPr>
              <a:t>Théorème</a:t>
            </a:r>
            <a:r>
              <a:rPr lang="fr-FR" sz="2000" b="1"/>
              <a:t> </a:t>
            </a:r>
            <a:r>
              <a:rPr lang="fr-FR" sz="2000" b="1">
                <a:solidFill>
                  <a:srgbClr val="FF0000"/>
                </a:solidFill>
              </a:rPr>
              <a:t>:</a:t>
            </a:r>
            <a:r>
              <a:rPr lang="fr-FR" sz="2000"/>
              <a:t> BD</a:t>
            </a:r>
            <a:r>
              <a:rPr lang="fr-FR" sz="2000" baseline="30000"/>
              <a:t>-</a:t>
            </a:r>
            <a:r>
              <a:rPr lang="fr-FR" sz="2000"/>
              <a:t> = Tr(BD</a:t>
            </a:r>
            <a:r>
              <a:rPr lang="fr-FR" sz="2000" baseline="30000"/>
              <a:t>+</a:t>
            </a:r>
            <a:r>
              <a:rPr lang="fr-FR" sz="2000"/>
              <a:t>)</a:t>
            </a:r>
          </a:p>
        </p:txBody>
      </p:sp>
      <p:sp>
        <p:nvSpPr>
          <p:cNvPr id="23560" name="Line 10"/>
          <p:cNvSpPr>
            <a:spLocks noChangeShapeType="1"/>
          </p:cNvSpPr>
          <p:nvPr/>
        </p:nvSpPr>
        <p:spPr bwMode="auto">
          <a:xfrm>
            <a:off x="3132138" y="60928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7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908050"/>
            <a:ext cx="8839200" cy="596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2400" dirty="0">
                <a:solidFill>
                  <a:schemeClr val="folHlink"/>
                </a:solidFill>
              </a:rPr>
              <a:t>Autre définition du problème</a:t>
            </a:r>
          </a:p>
          <a:p>
            <a:pPr eaLnBrk="0" hangingPunct="0"/>
            <a:r>
              <a:rPr lang="fr-FR" sz="2000" dirty="0"/>
              <a:t>2 contraintes :</a:t>
            </a:r>
          </a:p>
          <a:p>
            <a:pPr eaLnBrk="0" hangingPunct="0"/>
            <a:r>
              <a:rPr lang="fr-FR" sz="2000" dirty="0"/>
              <a:t>	(C</a:t>
            </a:r>
            <a:r>
              <a:rPr lang="fr-FR" sz="2000" baseline="-25000" dirty="0"/>
              <a:t>1</a:t>
            </a:r>
            <a:r>
              <a:rPr lang="fr-FR" sz="2000" dirty="0"/>
              <a:t>) Freq(</a:t>
            </a:r>
            <a:r>
              <a:rPr lang="fr-FR" sz="2000" i="1" dirty="0"/>
              <a:t>X</a:t>
            </a:r>
            <a:r>
              <a:rPr lang="fr-FR" sz="2000" dirty="0"/>
              <a:t>,r</a:t>
            </a:r>
            <a:r>
              <a:rPr lang="fr-FR" sz="2000" baseline="-25000" dirty="0"/>
              <a:t>1</a:t>
            </a:r>
            <a:r>
              <a:rPr lang="fr-FR" sz="2000" dirty="0"/>
              <a:t>) &lt; </a:t>
            </a:r>
            <a:r>
              <a:rPr lang="fr-FR" sz="2000" i="1" dirty="0" err="1" smtClean="0"/>
              <a:t>Maxfreq</a:t>
            </a:r>
            <a:r>
              <a:rPr lang="fr-FR" sz="2000" dirty="0" smtClean="0"/>
              <a:t> </a:t>
            </a:r>
            <a:r>
              <a:rPr lang="fr-FR" sz="2000" dirty="0" err="1">
                <a:sym typeface="Symbol" charset="2"/>
              </a:rPr>
              <a:t></a:t>
            </a:r>
            <a:r>
              <a:rPr lang="fr-FR" sz="2000" dirty="0"/>
              <a:t> monotone</a:t>
            </a:r>
          </a:p>
          <a:p>
            <a:pPr eaLnBrk="0" hangingPunct="0"/>
            <a:r>
              <a:rPr lang="fr-FR" sz="2000" dirty="0"/>
              <a:t>	(C</a:t>
            </a:r>
            <a:r>
              <a:rPr lang="fr-FR" sz="2000" baseline="-25000" dirty="0"/>
              <a:t>2</a:t>
            </a:r>
            <a:r>
              <a:rPr lang="fr-FR" sz="2000" dirty="0"/>
              <a:t>) Freq(</a:t>
            </a:r>
            <a:r>
              <a:rPr lang="fr-FR" sz="2000" i="1" dirty="0"/>
              <a:t>X</a:t>
            </a:r>
            <a:r>
              <a:rPr lang="fr-FR" sz="2000" dirty="0"/>
              <a:t>,r</a:t>
            </a:r>
            <a:r>
              <a:rPr lang="fr-FR" sz="2000" baseline="-25000" dirty="0"/>
              <a:t>2</a:t>
            </a:r>
            <a:r>
              <a:rPr lang="fr-FR" sz="2000" dirty="0"/>
              <a:t>) </a:t>
            </a:r>
            <a:r>
              <a:rPr lang="fr-FR" sz="2000" dirty="0" err="1">
                <a:sym typeface="Symbol" charset="2"/>
              </a:rPr>
              <a:t></a:t>
            </a:r>
            <a:r>
              <a:rPr lang="fr-FR" sz="2000" dirty="0">
                <a:sym typeface="Symbol" charset="2"/>
              </a:rPr>
              <a:t> </a:t>
            </a:r>
            <a:r>
              <a:rPr lang="fr-FR" sz="2000" i="1" dirty="0" err="1" smtClean="0"/>
              <a:t>minfreq</a:t>
            </a:r>
            <a:r>
              <a:rPr lang="fr-FR" sz="2000" dirty="0" err="1" smtClean="0">
                <a:sym typeface="Symbol" charset="2"/>
              </a:rPr>
              <a:t></a:t>
            </a:r>
            <a:r>
              <a:rPr lang="fr-FR" sz="2000" dirty="0" smtClean="0"/>
              <a:t> </a:t>
            </a:r>
            <a:r>
              <a:rPr lang="fr-FR" sz="2000" dirty="0" err="1"/>
              <a:t>anti-monotone</a:t>
            </a:r>
            <a:endParaRPr lang="fr-FR" sz="2000" dirty="0"/>
          </a:p>
          <a:p>
            <a:pPr eaLnBrk="0" hangingPunct="0"/>
            <a:endParaRPr lang="fr-FR" sz="2000" dirty="0"/>
          </a:p>
          <a:p>
            <a:pPr eaLnBrk="0" hangingPunct="0"/>
            <a:r>
              <a:rPr lang="fr-FR" sz="2000" i="1" dirty="0"/>
              <a:t>X</a:t>
            </a:r>
            <a:r>
              <a:rPr lang="fr-FR" sz="2000" dirty="0"/>
              <a:t> est motif émergent </a:t>
            </a:r>
            <a:r>
              <a:rPr lang="fr-FR" sz="2000" dirty="0" err="1"/>
              <a:t>ssi</a:t>
            </a:r>
            <a:r>
              <a:rPr lang="fr-FR" sz="2000" dirty="0"/>
              <a:t> il satisfait les deux contraintes.</a:t>
            </a:r>
          </a:p>
          <a:p>
            <a:pPr eaLnBrk="0" hangingPunct="0"/>
            <a:endParaRPr lang="fr-FR" sz="2000" dirty="0"/>
          </a:p>
          <a:p>
            <a:pPr eaLnBrk="0" hangingPunct="0"/>
            <a:r>
              <a:rPr lang="fr-FR" sz="2400" dirty="0">
                <a:solidFill>
                  <a:schemeClr val="folHlink"/>
                </a:solidFill>
              </a:rPr>
              <a:t>Représentation avec </a:t>
            </a:r>
            <a:r>
              <a:rPr lang="fr-FR" sz="2400" dirty="0" smtClean="0">
                <a:solidFill>
                  <a:schemeClr val="folHlink"/>
                </a:solidFill>
              </a:rPr>
              <a:t>bordures</a:t>
            </a:r>
          </a:p>
          <a:p>
            <a:pPr eaLnBrk="0" hangingPunct="0"/>
            <a:r>
              <a:rPr lang="fr-FR" sz="2000" dirty="0" err="1"/>
              <a:t>Diff</a:t>
            </a:r>
            <a:r>
              <a:rPr lang="fr-FR" sz="2000" dirty="0"/>
              <a:t> (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2</a:t>
            </a:r>
            <a:r>
              <a:rPr lang="fr-FR" sz="2000" dirty="0" smtClean="0">
                <a:sym typeface="Symbol" charset="2"/>
              </a:rPr>
              <a:t> 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1</a:t>
            </a:r>
            <a:r>
              <a:rPr lang="fr-FR" sz="2000" dirty="0"/>
              <a:t>) = {</a:t>
            </a:r>
            <a:r>
              <a:rPr lang="fr-FR" sz="2000" i="1" dirty="0"/>
              <a:t>X</a:t>
            </a:r>
            <a:r>
              <a:rPr lang="fr-FR" sz="2000" dirty="0"/>
              <a:t> </a:t>
            </a:r>
            <a:r>
              <a:rPr lang="fr-FR" sz="2000" dirty="0" err="1">
                <a:sym typeface="Symbol" charset="2"/>
              </a:rPr>
              <a:t></a:t>
            </a:r>
            <a:r>
              <a:rPr lang="fr-FR" sz="2000" dirty="0"/>
              <a:t> </a:t>
            </a:r>
            <a:r>
              <a:rPr lang="fr-FR" dirty="0">
                <a:sym typeface="Symbol" charset="2"/>
              </a:rPr>
              <a:t>℘(</a:t>
            </a:r>
            <a:r>
              <a:rPr lang="fr-FR" i="1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)</a:t>
            </a:r>
            <a:r>
              <a:rPr lang="fr-FR" dirty="0"/>
              <a:t> </a:t>
            </a:r>
            <a:r>
              <a:rPr lang="fr-FR" sz="2000" dirty="0"/>
              <a:t>| </a:t>
            </a:r>
            <a:r>
              <a:rPr lang="fr-FR" sz="2000" i="1" dirty="0"/>
              <a:t>X</a:t>
            </a:r>
            <a:r>
              <a:rPr lang="fr-FR" sz="2000" dirty="0"/>
              <a:t> est un motif émergent</a:t>
            </a:r>
            <a:r>
              <a:rPr lang="fr-FR" dirty="0"/>
              <a:t> </a:t>
            </a:r>
            <a:r>
              <a:rPr lang="fr-FR" sz="2000" dirty="0"/>
              <a:t>} </a:t>
            </a:r>
          </a:p>
          <a:p>
            <a:pPr eaLnBrk="0" hangingPunct="0"/>
            <a:endParaRPr lang="fr-FR" sz="2000" dirty="0"/>
          </a:p>
          <a:p>
            <a:pPr eaLnBrk="0" hangingPunct="0"/>
            <a:r>
              <a:rPr lang="fr-FR" sz="2000" dirty="0"/>
              <a:t>Diff(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2</a:t>
            </a:r>
            <a:r>
              <a:rPr lang="fr-FR" sz="2000" dirty="0" smtClean="0">
                <a:sym typeface="Symbol" charset="2"/>
              </a:rPr>
              <a:t> 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1</a:t>
            </a:r>
            <a:r>
              <a:rPr lang="fr-FR" sz="2000" dirty="0"/>
              <a:t>) est un espace convexe         représentation avec 2 bordures </a:t>
            </a:r>
          </a:p>
          <a:p>
            <a:pPr eaLnBrk="0" hangingPunct="0"/>
            <a:r>
              <a:rPr lang="fr-FR" sz="2000" dirty="0"/>
              <a:t>S = max </a:t>
            </a:r>
            <a:r>
              <a:rPr lang="fr-FR" sz="2000" dirty="0">
                <a:sym typeface="Symbol" charset="2"/>
              </a:rPr>
              <a:t>(</a:t>
            </a:r>
            <a:r>
              <a:rPr lang="fr-FR" sz="2000" dirty="0"/>
              <a:t>Diff(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2 </a:t>
            </a:r>
            <a:r>
              <a:rPr lang="fr-FR" sz="2000" dirty="0" err="1" smtClean="0">
                <a:sym typeface="Symbol" charset="2"/>
              </a:rPr>
              <a:t></a:t>
            </a:r>
            <a:r>
              <a:rPr lang="fr-FR" sz="2000" dirty="0" smtClean="0">
                <a:sym typeface="Symbol" charset="2"/>
              </a:rPr>
              <a:t> 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1</a:t>
            </a:r>
            <a:r>
              <a:rPr lang="fr-FR" sz="2000" dirty="0"/>
              <a:t>)</a:t>
            </a:r>
            <a:r>
              <a:rPr lang="fr-FR" sz="2000" dirty="0">
                <a:sym typeface="Symbol" charset="2"/>
              </a:rPr>
              <a:t>) et G = min (</a:t>
            </a:r>
            <a:r>
              <a:rPr lang="fr-FR" sz="2000" dirty="0"/>
              <a:t>Diff(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2</a:t>
            </a:r>
            <a:r>
              <a:rPr lang="fr-FR" sz="2000" dirty="0" smtClean="0"/>
              <a:t> </a:t>
            </a:r>
            <a:r>
              <a:rPr lang="fr-FR" sz="2000" dirty="0" err="1" smtClean="0">
                <a:sym typeface="Symbol" charset="2"/>
              </a:rPr>
              <a:t></a:t>
            </a:r>
            <a:r>
              <a:rPr lang="fr-FR" sz="2000" dirty="0" smtClean="0">
                <a:sym typeface="Symbol" charset="2"/>
              </a:rPr>
              <a:t> </a:t>
            </a:r>
            <a:r>
              <a:rPr lang="fr-FR" sz="2000" dirty="0" smtClean="0"/>
              <a:t>r</a:t>
            </a:r>
            <a:r>
              <a:rPr lang="fr-FR" sz="2000" baseline="-25000" dirty="0" smtClean="0"/>
              <a:t>1</a:t>
            </a:r>
            <a:r>
              <a:rPr lang="fr-FR" sz="2000" dirty="0"/>
              <a:t>)</a:t>
            </a:r>
            <a:r>
              <a:rPr lang="fr-FR" sz="2000" dirty="0">
                <a:sym typeface="Symbol" charset="2"/>
              </a:rPr>
              <a:t>)</a:t>
            </a:r>
          </a:p>
          <a:p>
            <a:pPr eaLnBrk="0" hangingPunct="0"/>
            <a:r>
              <a:rPr lang="fr-FR" sz="2000" b="1" dirty="0">
                <a:solidFill>
                  <a:srgbClr val="CC3300"/>
                </a:solidFill>
              </a:rPr>
              <a:t/>
            </a:r>
            <a:br>
              <a:rPr lang="fr-FR" sz="2000" b="1" dirty="0">
                <a:solidFill>
                  <a:srgbClr val="CC3300"/>
                </a:solidFill>
              </a:rPr>
            </a:br>
            <a:r>
              <a:rPr lang="fr-FR" sz="2000" b="1" dirty="0">
                <a:solidFill>
                  <a:srgbClr val="CC3300"/>
                </a:solidFill>
              </a:rPr>
              <a:t>Théorème :</a:t>
            </a:r>
            <a:endParaRPr lang="fr-FR" sz="2000" dirty="0">
              <a:sym typeface="Symbol" charset="2"/>
            </a:endParaRPr>
          </a:p>
          <a:p>
            <a:pPr eaLnBrk="0" hangingPunct="0"/>
            <a:r>
              <a:rPr lang="fr-FR" sz="2000" dirty="0">
                <a:sym typeface="Symbol" charset="2"/>
              </a:rPr>
              <a:t>Soit </a:t>
            </a:r>
            <a:r>
              <a:rPr lang="fr-FR" sz="2000" dirty="0" smtClean="0">
                <a:sym typeface="Symbol" charset="2"/>
              </a:rPr>
              <a:t>M</a:t>
            </a:r>
            <a:r>
              <a:rPr lang="fr-FR" sz="2000" baseline="-25000" dirty="0" smtClean="0">
                <a:sym typeface="Symbol" charset="2"/>
              </a:rPr>
              <a:t>1</a:t>
            </a:r>
            <a:r>
              <a:rPr lang="fr-FR" sz="2000" dirty="0" smtClean="0">
                <a:sym typeface="Symbol" charset="2"/>
              </a:rPr>
              <a:t> </a:t>
            </a:r>
            <a:r>
              <a:rPr lang="fr-FR" sz="2000" dirty="0">
                <a:sym typeface="Symbol" charset="2"/>
              </a:rPr>
              <a:t>= max ({X</a:t>
            </a:r>
            <a:r>
              <a:rPr lang="fr-FR" sz="2000" i="1" dirty="0">
                <a:sym typeface="Symbol" charset="2"/>
              </a:rPr>
              <a:t> </a:t>
            </a:r>
            <a:r>
              <a:rPr lang="fr-FR" sz="2000" i="1" dirty="0" err="1">
                <a:sym typeface="Symbol" charset="2"/>
              </a:rPr>
              <a:t></a:t>
            </a:r>
            <a:r>
              <a:rPr lang="fr-FR" sz="2000" dirty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℘(</a:t>
            </a:r>
            <a:r>
              <a:rPr lang="fr-FR" i="1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)</a:t>
            </a:r>
            <a:r>
              <a:rPr lang="fr-FR" sz="2000" dirty="0">
                <a:sym typeface="Symbol" charset="2"/>
              </a:rPr>
              <a:t> | freq(X,</a:t>
            </a:r>
            <a:r>
              <a:rPr lang="fr-FR" sz="2000" dirty="0" smtClean="0">
                <a:sym typeface="Symbol" charset="2"/>
              </a:rPr>
              <a:t>r</a:t>
            </a:r>
            <a:r>
              <a:rPr lang="fr-FR" sz="2000" baseline="-25000" dirty="0" smtClean="0">
                <a:sym typeface="Symbol" charset="2"/>
              </a:rPr>
              <a:t>1</a:t>
            </a:r>
            <a:r>
              <a:rPr lang="fr-FR" sz="2000" dirty="0" smtClean="0">
                <a:sym typeface="Symbol" charset="2"/>
              </a:rPr>
              <a:t>) </a:t>
            </a:r>
            <a:r>
              <a:rPr lang="fr-FR" sz="2000" dirty="0" err="1">
                <a:sym typeface="Symbol" charset="2"/>
              </a:rPr>
              <a:t></a:t>
            </a:r>
            <a:r>
              <a:rPr lang="fr-FR" sz="2000" dirty="0" smtClean="0">
                <a:sym typeface="Symbol" charset="2"/>
              </a:rPr>
              <a:t> </a:t>
            </a:r>
            <a:r>
              <a:rPr lang="fr-FR" sz="2000" i="1" dirty="0" err="1" smtClean="0">
                <a:sym typeface="Symbol" charset="2"/>
              </a:rPr>
              <a:t>Maxfreq</a:t>
            </a:r>
            <a:r>
              <a:rPr lang="fr-FR" sz="2000" dirty="0">
                <a:sym typeface="Symbol" charset="2"/>
              </a:rPr>
              <a:t>}</a:t>
            </a:r>
            <a:r>
              <a:rPr lang="fr-FR" sz="2000" dirty="0" smtClean="0">
                <a:sym typeface="Symbol" charset="2"/>
              </a:rPr>
              <a:t>)</a:t>
            </a:r>
          </a:p>
          <a:p>
            <a:pPr eaLnBrk="0" hangingPunct="0"/>
            <a:r>
              <a:rPr lang="fr-FR" sz="2000" dirty="0" smtClean="0">
                <a:sym typeface="Symbol" charset="2"/>
              </a:rPr>
              <a:t>M</a:t>
            </a:r>
            <a:r>
              <a:rPr lang="fr-FR" sz="2000" baseline="-25000" dirty="0" smtClean="0">
                <a:sym typeface="Symbol" charset="2"/>
              </a:rPr>
              <a:t>2 </a:t>
            </a:r>
            <a:r>
              <a:rPr lang="fr-FR" sz="2000" dirty="0" smtClean="0">
                <a:sym typeface="Symbol" charset="2"/>
              </a:rPr>
              <a:t>=</a:t>
            </a:r>
            <a:r>
              <a:rPr lang="fr-FR" sz="2000" baseline="-25000" dirty="0" smtClean="0">
                <a:sym typeface="Symbol" charset="2"/>
              </a:rPr>
              <a:t> </a:t>
            </a:r>
            <a:r>
              <a:rPr lang="fr-FR" sz="2000" dirty="0" smtClean="0">
                <a:sym typeface="Symbol" charset="2"/>
              </a:rPr>
              <a:t> max ({X</a:t>
            </a:r>
            <a:r>
              <a:rPr lang="fr-FR" sz="2000" i="1" dirty="0" smtClean="0">
                <a:sym typeface="Symbol" charset="2"/>
              </a:rPr>
              <a:t> </a:t>
            </a:r>
            <a:r>
              <a:rPr lang="fr-FR" sz="2000" i="1" dirty="0" err="1" smtClean="0">
                <a:sym typeface="Symbol" charset="2"/>
              </a:rPr>
              <a:t></a:t>
            </a:r>
            <a:r>
              <a:rPr lang="fr-FR" sz="2000" dirty="0" smtClean="0">
                <a:sym typeface="Symbol" charset="2"/>
              </a:rPr>
              <a:t> ℘(</a:t>
            </a:r>
            <a:r>
              <a:rPr lang="fr-FR" sz="2000" i="1" dirty="0" smtClean="0">
                <a:sym typeface="Symbol" charset="2"/>
              </a:rPr>
              <a:t>I</a:t>
            </a:r>
            <a:r>
              <a:rPr lang="fr-FR" sz="2000" dirty="0" smtClean="0">
                <a:sym typeface="Symbol" charset="2"/>
              </a:rPr>
              <a:t>) | freq(X,r</a:t>
            </a:r>
            <a:r>
              <a:rPr lang="fr-FR" sz="2000" baseline="-25000" dirty="0" smtClean="0">
                <a:sym typeface="Symbol" charset="2"/>
              </a:rPr>
              <a:t>2</a:t>
            </a:r>
            <a:r>
              <a:rPr lang="fr-FR" sz="2000" dirty="0" smtClean="0">
                <a:sym typeface="Symbol" charset="2"/>
              </a:rPr>
              <a:t>) </a:t>
            </a:r>
            <a:r>
              <a:rPr lang="fr-FR" sz="2000" dirty="0" err="1" smtClean="0">
                <a:sym typeface="Symbol" charset="2"/>
              </a:rPr>
              <a:t></a:t>
            </a:r>
            <a:r>
              <a:rPr lang="fr-FR" sz="2000" dirty="0" smtClean="0">
                <a:sym typeface="Symbol" charset="2"/>
              </a:rPr>
              <a:t> </a:t>
            </a:r>
            <a:r>
              <a:rPr lang="fr-FR" sz="2000" i="1" dirty="0" err="1" smtClean="0">
                <a:sym typeface="Symbol" charset="2"/>
              </a:rPr>
              <a:t>minfreq</a:t>
            </a:r>
            <a:r>
              <a:rPr lang="fr-FR" sz="2000" dirty="0" smtClean="0">
                <a:sym typeface="Symbol" charset="2"/>
              </a:rPr>
              <a:t>})</a:t>
            </a:r>
          </a:p>
          <a:p>
            <a:pPr eaLnBrk="0" hangingPunct="0"/>
            <a:endParaRPr lang="fr-FR" sz="2000" baseline="-25000" dirty="0" smtClean="0">
              <a:sym typeface="Symbol" charset="2"/>
            </a:endParaRPr>
          </a:p>
          <a:p>
            <a:pPr eaLnBrk="0" hangingPunct="0">
              <a:buFontTx/>
              <a:buChar char="•"/>
            </a:pPr>
            <a:r>
              <a:rPr lang="fr-FR" sz="2000" dirty="0" smtClean="0">
                <a:sym typeface="Symbol" charset="2"/>
              </a:rPr>
              <a:t>S = { t </a:t>
            </a:r>
            <a:r>
              <a:rPr lang="fr-FR" sz="2000" i="1" dirty="0" err="1" smtClean="0">
                <a:sym typeface="Symbol" charset="2"/>
              </a:rPr>
              <a:t></a:t>
            </a:r>
            <a:r>
              <a:rPr lang="fr-FR" sz="2000" i="1" dirty="0" smtClean="0">
                <a:sym typeface="Symbol" charset="2"/>
              </a:rPr>
              <a:t> </a:t>
            </a:r>
            <a:r>
              <a:rPr lang="fr-FR" sz="2000" dirty="0" smtClean="0">
                <a:sym typeface="Symbol" charset="2"/>
              </a:rPr>
              <a:t>M</a:t>
            </a:r>
            <a:r>
              <a:rPr lang="fr-FR" sz="2000" baseline="-25000" dirty="0" smtClean="0">
                <a:sym typeface="Symbol" charset="2"/>
              </a:rPr>
              <a:t>2</a:t>
            </a:r>
            <a:r>
              <a:rPr lang="fr-FR" sz="2000" dirty="0" smtClean="0">
                <a:sym typeface="Symbol" charset="2"/>
              </a:rPr>
              <a:t> | il existe t’ </a:t>
            </a:r>
            <a:r>
              <a:rPr lang="fr-FR" sz="2000" i="1" dirty="0" err="1" smtClean="0">
                <a:sym typeface="Symbol" charset="2"/>
              </a:rPr>
              <a:t></a:t>
            </a:r>
            <a:r>
              <a:rPr lang="fr-FR" sz="2000" i="1" dirty="0" smtClean="0">
                <a:sym typeface="Symbol" charset="2"/>
              </a:rPr>
              <a:t> </a:t>
            </a:r>
            <a:r>
              <a:rPr lang="fr-FR" sz="2000" dirty="0" smtClean="0">
                <a:sym typeface="Symbol" charset="2"/>
              </a:rPr>
              <a:t>M</a:t>
            </a:r>
            <a:r>
              <a:rPr lang="fr-FR" sz="2000" baseline="-25000" dirty="0" smtClean="0">
                <a:sym typeface="Symbol" charset="2"/>
              </a:rPr>
              <a:t>1 </a:t>
            </a:r>
            <a:r>
              <a:rPr lang="fr-FR" sz="2000" dirty="0" smtClean="0">
                <a:sym typeface="Symbol" charset="2"/>
              </a:rPr>
              <a:t>: t’ </a:t>
            </a:r>
            <a:r>
              <a:rPr lang="fr-FR" sz="2000" dirty="0" err="1" smtClean="0">
                <a:sym typeface="Symbol" charset="2"/>
              </a:rPr>
              <a:t></a:t>
            </a:r>
            <a:r>
              <a:rPr lang="fr-FR" sz="2000" dirty="0" smtClean="0">
                <a:sym typeface="Symbol" charset="2"/>
              </a:rPr>
              <a:t> t }</a:t>
            </a:r>
          </a:p>
          <a:p>
            <a:pPr eaLnBrk="0" hangingPunct="0">
              <a:buFontTx/>
              <a:buChar char="•"/>
            </a:pPr>
            <a:r>
              <a:rPr lang="fr-FR" sz="2000" dirty="0" smtClean="0">
                <a:sym typeface="Symbol" charset="2"/>
              </a:rPr>
              <a:t>G </a:t>
            </a:r>
            <a:r>
              <a:rPr lang="fr-FR" sz="2000" dirty="0">
                <a:sym typeface="Symbol" charset="2"/>
              </a:rPr>
              <a:t>= { t </a:t>
            </a:r>
            <a:r>
              <a:rPr lang="fr-FR" sz="2000" i="1" dirty="0" err="1">
                <a:sym typeface="Symbol" charset="2"/>
              </a:rPr>
              <a:t></a:t>
            </a:r>
            <a:r>
              <a:rPr lang="fr-FR" sz="2000" i="1" dirty="0">
                <a:sym typeface="Symbol" charset="2"/>
              </a:rPr>
              <a:t> </a:t>
            </a:r>
            <a:r>
              <a:rPr lang="fr-FR" sz="2000" dirty="0">
                <a:sym typeface="Symbol" charset="2"/>
              </a:rPr>
              <a:t>Tr</a:t>
            </a:r>
            <a:r>
              <a:rPr lang="fr-FR" sz="2000" dirty="0" smtClean="0">
                <a:sym typeface="Symbol" charset="2"/>
              </a:rPr>
              <a:t>(M</a:t>
            </a:r>
            <a:r>
              <a:rPr lang="fr-FR" sz="2000" baseline="-25000" dirty="0" smtClean="0">
                <a:sym typeface="Symbol" charset="2"/>
              </a:rPr>
              <a:t>1</a:t>
            </a:r>
            <a:r>
              <a:rPr lang="fr-FR" sz="2000" dirty="0" smtClean="0">
                <a:sym typeface="Symbol" charset="2"/>
              </a:rPr>
              <a:t>,S) </a:t>
            </a:r>
            <a:r>
              <a:rPr lang="fr-FR" sz="2000" dirty="0">
                <a:sym typeface="Symbol" charset="2"/>
              </a:rPr>
              <a:t>sur </a:t>
            </a:r>
            <a:r>
              <a:rPr lang="fr-FR" dirty="0">
                <a:sym typeface="Symbol" charset="2"/>
              </a:rPr>
              <a:t>℘(</a:t>
            </a:r>
            <a:r>
              <a:rPr lang="fr-FR" i="1" dirty="0">
                <a:sym typeface="Symbol" charset="2"/>
              </a:rPr>
              <a:t>I</a:t>
            </a:r>
            <a:r>
              <a:rPr lang="fr-FR" i="1" baseline="-25000" dirty="0">
                <a:sym typeface="Symbol" charset="2"/>
              </a:rPr>
              <a:t>2</a:t>
            </a:r>
            <a:r>
              <a:rPr lang="fr-FR" dirty="0">
                <a:sym typeface="Symbol" charset="2"/>
              </a:rPr>
              <a:t>)</a:t>
            </a:r>
            <a:r>
              <a:rPr lang="fr-FR" dirty="0"/>
              <a:t> </a:t>
            </a:r>
            <a:r>
              <a:rPr lang="fr-FR" sz="2000" dirty="0" smtClean="0">
                <a:sym typeface="Symbol" charset="2"/>
              </a:rPr>
              <a:t>}</a:t>
            </a:r>
            <a:endParaRPr lang="fr-FR" sz="2000" dirty="0">
              <a:sym typeface="Symbol" charset="2"/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600200" y="647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4114800" y="42672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582" name="Text Box 10"/>
          <p:cNvSpPr txBox="1">
            <a:spLocks noChangeArrowheads="1"/>
          </p:cNvSpPr>
          <p:nvPr/>
        </p:nvSpPr>
        <p:spPr bwMode="auto">
          <a:xfrm>
            <a:off x="179388" y="2603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  <a:latin typeface="Garamond" charset="0"/>
              </a:rPr>
              <a:t>IV Analyse de tendances</a:t>
            </a:r>
          </a:p>
        </p:txBody>
      </p:sp>
    </p:spTree>
    <p:extLst>
      <p:ext uri="{BB962C8B-B14F-4D97-AF65-F5344CB8AC3E}">
        <p14:creationId xmlns:p14="http://schemas.microsoft.com/office/powerpoint/2010/main" val="1318644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4038600" cy="460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>
                <a:solidFill>
                  <a:schemeClr val="folHlink"/>
                </a:solidFill>
              </a:rPr>
              <a:t>L’algorithme Diff</a:t>
            </a:r>
            <a:endParaRPr lang="fr-FR" sz="2400">
              <a:solidFill>
                <a:schemeClr val="folHlink"/>
              </a:solidFill>
              <a:sym typeface="Symbol" charset="2"/>
            </a:endParaRPr>
          </a:p>
          <a:p>
            <a:pPr eaLnBrk="1" hangingPunct="1">
              <a:buFontTx/>
              <a:buNone/>
            </a:pPr>
            <a:endParaRPr lang="fr-FR" sz="2400">
              <a:sym typeface="Symbol" charset="2"/>
            </a:endParaRPr>
          </a:p>
        </p:txBody>
      </p:sp>
      <p:graphicFrame>
        <p:nvGraphicFramePr>
          <p:cNvPr id="34935" name="Group 119"/>
          <p:cNvGraphicFramePr>
            <a:graphicFrameLocks noGrp="1"/>
          </p:cNvGraphicFramePr>
          <p:nvPr>
            <p:ph sz="quarter" idx="3"/>
          </p:nvPr>
        </p:nvGraphicFramePr>
        <p:xfrm>
          <a:off x="684213" y="4076700"/>
          <a:ext cx="6705600" cy="1163638"/>
        </p:xfrm>
        <a:graphic>
          <a:graphicData uri="http://schemas.openxmlformats.org/drawingml/2006/table">
            <a:tbl>
              <a:tblPr/>
              <a:tblGrid>
                <a:gridCol w="1328737"/>
                <a:gridCol w="537686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Océanie, Australie, Sydney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Amérique, France, Pointe-à-Pitre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Afrique, France, Saint-Denis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61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619" name="Rectangle 3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62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621" name="Text Box 39"/>
          <p:cNvSpPr txBox="1">
            <a:spLocks noChangeArrowheads="1"/>
          </p:cNvSpPr>
          <p:nvPr/>
        </p:nvSpPr>
        <p:spPr bwMode="auto">
          <a:xfrm>
            <a:off x="468313" y="836613"/>
            <a:ext cx="4895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Ventes pour mai :</a:t>
            </a:r>
          </a:p>
        </p:txBody>
      </p:sp>
      <p:sp>
        <p:nvSpPr>
          <p:cNvPr id="25622" name="Text Box 40"/>
          <p:cNvSpPr txBox="1">
            <a:spLocks noChangeArrowheads="1"/>
          </p:cNvSpPr>
          <p:nvPr/>
        </p:nvSpPr>
        <p:spPr bwMode="auto">
          <a:xfrm>
            <a:off x="468313" y="3500438"/>
            <a:ext cx="4895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Ventes pour juin :</a:t>
            </a:r>
          </a:p>
        </p:txBody>
      </p:sp>
      <p:sp>
        <p:nvSpPr>
          <p:cNvPr id="25623" name="Text Box 41"/>
          <p:cNvSpPr txBox="1">
            <a:spLocks noChangeArrowheads="1"/>
          </p:cNvSpPr>
          <p:nvPr/>
        </p:nvSpPr>
        <p:spPr bwMode="auto">
          <a:xfrm>
            <a:off x="395288" y="5734050"/>
            <a:ext cx="8135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Requête : Quelles sont les nouvelles tendances qui apparaissent au moins une fois ? (différence complète)</a:t>
            </a:r>
          </a:p>
        </p:txBody>
      </p:sp>
      <p:graphicFrame>
        <p:nvGraphicFramePr>
          <p:cNvPr id="34922" name="Group 106"/>
          <p:cNvGraphicFramePr>
            <a:graphicFrameLocks noGrp="1"/>
          </p:cNvGraphicFramePr>
          <p:nvPr>
            <p:ph sz="quarter" idx="2"/>
          </p:nvPr>
        </p:nvGraphicFramePr>
        <p:xfrm>
          <a:off x="684213" y="1484313"/>
          <a:ext cx="6705600" cy="1463040"/>
        </p:xfrm>
        <a:graphic>
          <a:graphicData uri="http://schemas.openxmlformats.org/drawingml/2006/table">
            <a:tbl>
              <a:tblPr/>
              <a:tblGrid>
                <a:gridCol w="1303337"/>
                <a:gridCol w="5402263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Europe, France, Marseille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Europe, Italie, Turin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Amérique, France, Pointe-à-Pitre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Amérique, Brésil, Rio de Janeiro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36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u="sng"/>
              <a:t>1° étape:</a:t>
            </a:r>
            <a:r>
              <a:rPr lang="fr-FR" sz="2000"/>
              <a:t> trouver les motifs maximaux </a:t>
            </a:r>
            <a:r>
              <a:rPr lang="fr-FR" sz="2000" b="1"/>
              <a:t>M</a:t>
            </a:r>
            <a:r>
              <a:rPr lang="fr-FR" sz="2000"/>
              <a:t> qui apparaissent au moins une fois dans :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9388" y="2781300"/>
            <a:ext cx="8640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Solution : </a:t>
            </a:r>
            <a:r>
              <a:rPr lang="fr-FR" sz="2000" b="1"/>
              <a:t>M</a:t>
            </a:r>
            <a:r>
              <a:rPr lang="fr-FR" sz="2000"/>
              <a:t> = {Océanie, Australie, Sydney; Amérique, France, Pointe-à-Pitre; Afrique, France, Saint-Denis}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395288" y="4149725"/>
            <a:ext cx="1296987" cy="358775"/>
          </a:xfrm>
          <a:prstGeom prst="rightArrow">
            <a:avLst>
              <a:gd name="adj1" fmla="val 50000"/>
              <a:gd name="adj2" fmla="val 903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835150" y="4076700"/>
            <a:ext cx="69135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000"/>
              <a:t>Puisque la première étape est une contrainte de fréquence, nous pouvons l’optimiser avec des algorithmes tels que Max-Miner [Bayardo 98] ou Gen-Max [Zaki 02].</a:t>
            </a:r>
          </a:p>
        </p:txBody>
      </p:sp>
      <p:graphicFrame>
        <p:nvGraphicFramePr>
          <p:cNvPr id="35880" name="Group 40"/>
          <p:cNvGraphicFramePr>
            <a:graphicFrameLocks noGrp="1"/>
          </p:cNvGraphicFramePr>
          <p:nvPr/>
        </p:nvGraphicFramePr>
        <p:xfrm>
          <a:off x="755650" y="1341438"/>
          <a:ext cx="6705600" cy="1163638"/>
        </p:xfrm>
        <a:graphic>
          <a:graphicData uri="http://schemas.openxmlformats.org/drawingml/2006/table">
            <a:tbl>
              <a:tblPr/>
              <a:tblGrid>
                <a:gridCol w="1328738"/>
                <a:gridCol w="537686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Océanie, Australie, Sydney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Amérique, France, Pointe-à-Pitre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Afrique, France, Saint-Denis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76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7950" y="115888"/>
            <a:ext cx="8351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Règles d’association informatives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7950" y="6921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 But de l’approche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79388" y="1268413"/>
            <a:ext cx="85693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/>
              <a:t>L’algorithme d’extraction de toutes les règles d’association est fastidieux. </a:t>
            </a:r>
          </a:p>
          <a:p>
            <a:pPr marL="342900" indent="-342900">
              <a:spcBef>
                <a:spcPct val="50000"/>
              </a:spcBef>
            </a:pPr>
            <a:r>
              <a:rPr lang="fr-FR"/>
              <a:t>On va utiliser l’approche Close pour obtenir une couverture de l’ensemble des règles d’association.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9388" y="2492375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2 Règles d’association informatives exactes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50825" y="2997200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Pour chaque couple (</a:t>
            </a:r>
            <a:r>
              <a:rPr lang="fr-FR" dirty="0" err="1"/>
              <a:t>clé,fermé</a:t>
            </a:r>
            <a:r>
              <a:rPr lang="fr-FR" dirty="0"/>
              <a:t>) obtenu à la sortie de l’algorithme</a:t>
            </a:r>
            <a:r>
              <a:rPr lang="fr-FR" dirty="0" smtClean="0"/>
              <a:t> </a:t>
            </a:r>
            <a:r>
              <a:rPr lang="fr-FR" dirty="0" err="1" smtClean="0"/>
              <a:t>A-Close</a:t>
            </a:r>
            <a:r>
              <a:rPr lang="fr-FR" dirty="0"/>
              <a:t>, on va générer la règle clé </a:t>
            </a:r>
            <a:r>
              <a:rPr lang="fr-FR" dirty="0" err="1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 fermé \ clé. De plus, </a:t>
            </a:r>
            <a:r>
              <a:rPr lang="fr-FR" dirty="0" err="1">
                <a:latin typeface="Arial Unicode MS" charset="0"/>
                <a:ea typeface="Arial Unicode MS" charset="0"/>
                <a:cs typeface="Arial Unicode MS" charset="0"/>
              </a:rPr>
              <a:t>conf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(</a:t>
            </a:r>
            <a:r>
              <a:rPr lang="fr-FR" dirty="0"/>
              <a:t>clé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 fermé \ clé) = 100%</a:t>
            </a:r>
          </a:p>
        </p:txBody>
      </p:sp>
      <p:graphicFrame>
        <p:nvGraphicFramePr>
          <p:cNvPr id="4103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47918"/>
              </p:ext>
            </p:extLst>
          </p:nvPr>
        </p:nvGraphicFramePr>
        <p:xfrm>
          <a:off x="395288" y="3860800"/>
          <a:ext cx="3455987" cy="2194560"/>
        </p:xfrm>
        <a:graphic>
          <a:graphicData uri="http://schemas.openxmlformats.org/drawingml/2006/table">
            <a:tbl>
              <a:tblPr/>
              <a:tblGrid>
                <a:gridCol w="1152525"/>
                <a:gridCol w="1150937"/>
                <a:gridCol w="1152525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Fermé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Règle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</a:rPr>
                        <a:t>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=&gt;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41" name="Group 45"/>
          <p:cNvGraphicFramePr>
            <a:graphicFrameLocks noGrp="1"/>
          </p:cNvGraphicFramePr>
          <p:nvPr/>
        </p:nvGraphicFramePr>
        <p:xfrm>
          <a:off x="4500563" y="3860800"/>
          <a:ext cx="4271962" cy="1828800"/>
        </p:xfrm>
        <a:graphic>
          <a:graphicData uri="http://schemas.openxmlformats.org/drawingml/2006/table">
            <a:tbl>
              <a:tblPr/>
              <a:tblGrid>
                <a:gridCol w="1423987"/>
                <a:gridCol w="1423988"/>
                <a:gridCol w="1423987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Clé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Fermé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Règle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CE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BC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</a:t>
                      </a:r>
                      <a:endParaRPr kumimoji="0" lang="fr-F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4005263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u="sng"/>
              <a:t>3</a:t>
            </a:r>
            <a:r>
              <a:rPr lang="fr-FR" sz="2000" u="sng" baseline="30000"/>
              <a:t>°</a:t>
            </a:r>
            <a:r>
              <a:rPr lang="fr-FR" sz="2000" u="sng"/>
              <a:t> étape :</a:t>
            </a:r>
            <a:r>
              <a:rPr lang="fr-FR" sz="2000"/>
              <a:t> éliminer de </a:t>
            </a:r>
            <a:r>
              <a:rPr lang="fr-FR" sz="2000" b="1"/>
              <a:t>M</a:t>
            </a:r>
            <a:r>
              <a:rPr lang="fr-FR" sz="2000"/>
              <a:t> les tuples qui ne généralisent aucun motif de </a:t>
            </a:r>
            <a:r>
              <a:rPr lang="fr-FR" sz="2000" b="1"/>
              <a:t>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5300663"/>
            <a:ext cx="882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Solution : </a:t>
            </a:r>
            <a:r>
              <a:rPr lang="fr-FR" sz="2000" b="1"/>
              <a:t>S</a:t>
            </a:r>
            <a:r>
              <a:rPr lang="fr-FR" sz="2000"/>
              <a:t> = {Océanie, Australie, Sydney; Afrique, France, Saint-Denis}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497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u="sng"/>
              <a:t>2° étape:</a:t>
            </a:r>
            <a:r>
              <a:rPr lang="fr-FR" sz="2000"/>
              <a:t> trouver les minimaux transversaux du complément de r</a:t>
            </a:r>
            <a:r>
              <a:rPr lang="fr-FR" sz="2000" baseline="-25000"/>
              <a:t>1 </a:t>
            </a:r>
            <a:r>
              <a:rPr lang="fr-FR" sz="2000"/>
              <a:t>en contraignant cet ensemble avec </a:t>
            </a:r>
            <a:r>
              <a:rPr lang="fr-FR" sz="2000" b="1"/>
              <a:t>M.</a:t>
            </a:r>
            <a:endParaRPr lang="fr-FR" sz="20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964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Solution : </a:t>
            </a:r>
            <a:r>
              <a:rPr lang="fr-FR" sz="2000" b="1"/>
              <a:t>G</a:t>
            </a:r>
            <a:r>
              <a:rPr lang="fr-FR" sz="2000"/>
              <a:t> = {Océanie; Australie; Sydney; Afrique; Saint-Denis }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0" y="4508500"/>
            <a:ext cx="8640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/>
              <a:t>M</a:t>
            </a:r>
            <a:r>
              <a:rPr lang="fr-FR" sz="2000"/>
              <a:t> = {Océanie, Australie, Sydney; Amérique, France, Pointe-à-Pitre; Afrique, France, Saint-Denis}</a:t>
            </a:r>
          </a:p>
        </p:txBody>
      </p:sp>
      <p:graphicFrame>
        <p:nvGraphicFramePr>
          <p:cNvPr id="36911" name="Group 47"/>
          <p:cNvGraphicFramePr>
            <a:graphicFrameLocks noGrp="1"/>
          </p:cNvGraphicFramePr>
          <p:nvPr/>
        </p:nvGraphicFramePr>
        <p:xfrm>
          <a:off x="684213" y="1484313"/>
          <a:ext cx="6705600" cy="1463040"/>
        </p:xfrm>
        <a:graphic>
          <a:graphicData uri="http://schemas.openxmlformats.org/drawingml/2006/table">
            <a:tbl>
              <a:tblPr/>
              <a:tblGrid>
                <a:gridCol w="1303337"/>
                <a:gridCol w="5402263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Europe, France, Marseille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Europe, Italie, Turin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Amérique, France, Pointe-à-Pitre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Amérique, Brésil, Rio de Janeiro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585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13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folHlink"/>
                </a:solidFill>
              </a:rPr>
              <a:t>Comment utiliser ces bordures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692150"/>
            <a:ext cx="89646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/>
              <a:t>G</a:t>
            </a:r>
            <a:r>
              <a:rPr lang="fr-FR" sz="2000"/>
              <a:t> =  {Océanie; Australie; Sydney; Afrique; Saint-Denis } </a:t>
            </a:r>
          </a:p>
          <a:p>
            <a:pPr>
              <a:spcBef>
                <a:spcPct val="50000"/>
              </a:spcBef>
            </a:pPr>
            <a:r>
              <a:rPr lang="fr-FR" sz="2000" b="1"/>
              <a:t>S</a:t>
            </a:r>
            <a:r>
              <a:rPr lang="fr-FR" sz="2000"/>
              <a:t> =  {Océanie, Australie, Sydney; Afrique, France, Saint-Denis}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23850" y="2133600"/>
            <a:ext cx="860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u="sng"/>
              <a:t>Requête :</a:t>
            </a:r>
            <a:r>
              <a:rPr lang="fr-FR" sz="2000"/>
              <a:t> Est-ce que l’Australie est une nouvelle destination? </a:t>
            </a:r>
          </a:p>
          <a:p>
            <a:pPr>
              <a:spcBef>
                <a:spcPct val="50000"/>
              </a:spcBef>
            </a:pPr>
            <a:r>
              <a:rPr lang="fr-FR" sz="2000" u="sng"/>
              <a:t>Réponse :</a:t>
            </a:r>
            <a:r>
              <a:rPr lang="fr-FR" sz="2000"/>
              <a:t> Oui car Australie </a:t>
            </a:r>
            <a:r>
              <a:rPr lang="en-GB" sz="2000">
                <a:sym typeface="Symbol" charset="2"/>
              </a:rPr>
              <a:t> </a:t>
            </a:r>
            <a:r>
              <a:rPr lang="en-GB" sz="2000" b="1">
                <a:sym typeface="Symbol" charset="2"/>
              </a:rPr>
              <a:t>G.</a:t>
            </a:r>
            <a:endParaRPr lang="fr-FR" sz="2000" b="1">
              <a:sym typeface="Symbol" charset="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50825" y="3284538"/>
            <a:ext cx="8642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000" u="sng"/>
              <a:t>Requête :</a:t>
            </a:r>
            <a:r>
              <a:rPr lang="fr-FR" sz="2000"/>
              <a:t> Est-ce que la France est une nouvelle destination? </a:t>
            </a:r>
          </a:p>
          <a:p>
            <a:r>
              <a:rPr lang="fr-FR" sz="2000" u="sng"/>
              <a:t>Réponse :</a:t>
            </a:r>
            <a:r>
              <a:rPr lang="fr-FR" sz="2000"/>
              <a:t> Non car France ne contient aucun motif de </a:t>
            </a:r>
            <a:r>
              <a:rPr lang="fr-FR" sz="2000" b="1"/>
              <a:t>G.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79388" y="4797425"/>
            <a:ext cx="9144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u="sng"/>
              <a:t>Requête :</a:t>
            </a:r>
            <a:r>
              <a:rPr lang="fr-FR" sz="2000"/>
              <a:t> Est-ce que Afrique,France est une nouvelle destination?</a:t>
            </a:r>
          </a:p>
          <a:p>
            <a:pPr>
              <a:spcBef>
                <a:spcPct val="50000"/>
              </a:spcBef>
            </a:pPr>
            <a:r>
              <a:rPr lang="fr-FR" sz="2000" u="sng"/>
              <a:t>Réponse :</a:t>
            </a:r>
            <a:r>
              <a:rPr lang="fr-FR" sz="2000"/>
              <a:t> Oui car Afrique,France est inclus dans Afrique, France, Saint-denis</a:t>
            </a:r>
            <a:r>
              <a:rPr lang="fr-FR"/>
              <a:t>  </a:t>
            </a:r>
            <a:r>
              <a:rPr lang="fr-FR" sz="2000"/>
              <a:t>et contient Afrique.</a:t>
            </a:r>
          </a:p>
        </p:txBody>
      </p:sp>
    </p:spTree>
    <p:extLst>
      <p:ext uri="{BB962C8B-B14F-4D97-AF65-F5344CB8AC3E}">
        <p14:creationId xmlns:p14="http://schemas.microsoft.com/office/powerpoint/2010/main" val="1409056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5400" b="1" dirty="0" smtClean="0">
                <a:solidFill>
                  <a:schemeClr val="accent2"/>
                </a:solidFill>
              </a:rPr>
              <a:t>Motifs corrélés</a:t>
            </a:r>
            <a:endParaRPr lang="fr-FR" sz="5400" b="1" dirty="0">
              <a:solidFill>
                <a:schemeClr val="accent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9552" y="429309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Attention à ce qu’on </a:t>
            </a:r>
            <a:r>
              <a:rPr lang="fr-FR" dirty="0"/>
              <a:t>en </a:t>
            </a:r>
            <a:r>
              <a:rPr lang="fr-FR" dirty="0" smtClean="0"/>
              <a:t>déduit: </a:t>
            </a:r>
            <a:r>
              <a:rPr lang="fr-FR" dirty="0"/>
              <a:t>http://</a:t>
            </a:r>
            <a:r>
              <a:rPr lang="fr-FR" dirty="0" err="1"/>
              <a:t>passeurdesciences.blog.lemonde.fr</a:t>
            </a:r>
            <a:r>
              <a:rPr lang="fr-FR" dirty="0"/>
              <a:t>/2012/11/21/le-chocolat-engendre-t-il-des-tueurs-en-</a:t>
            </a:r>
            <a:r>
              <a:rPr lang="fr-FR" dirty="0" err="1"/>
              <a:t>serie</a:t>
            </a:r>
            <a:r>
              <a:rPr lang="fr-FR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55121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 de Corrélation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5900" y="1570038"/>
          <a:ext cx="2963121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675"/>
                <a:gridCol w="754380"/>
                <a:gridCol w="805391"/>
                <a:gridCol w="701675"/>
              </a:tblGrid>
              <a:tr h="242454">
                <a:tc>
                  <a:txBody>
                    <a:bodyPr/>
                    <a:lstStyle/>
                    <a:p>
                      <a:r>
                        <a:rPr lang="fr-FR" dirty="0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Buts</a:t>
                      </a:r>
                      <a:endParaRPr lang="fr-F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38500" y="2170202"/>
            <a:ext cx="55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Tableau de Contingence</a:t>
            </a:r>
            <a:br>
              <a:rPr lang="fr-FR" sz="2400" b="1" dirty="0" smtClean="0"/>
            </a:br>
            <a:endParaRPr lang="fr-FR" sz="24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238500" y="1570038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Pb : taux de corrélation du motif (Age = 22, Poste = AC) ?</a:t>
            </a:r>
            <a:endParaRPr lang="fr-FR" b="1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784601" y="2743200"/>
          <a:ext cx="387349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166"/>
                <a:gridCol w="1291166"/>
                <a:gridCol w="1291166"/>
              </a:tblGrid>
              <a:tr h="317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= 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!= 22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Poste!=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784601" y="4038600"/>
            <a:ext cx="4902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fr-FR" dirty="0" smtClean="0"/>
              <a:t>Chaque cellule du tableau de contingence (TC) d’un motif X contient le support (nombre de lignes) d’un littéral de la variation de X.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|TC(x)| = 2 </a:t>
            </a:r>
            <a:r>
              <a:rPr lang="fr-FR" baseline="30000" dirty="0" smtClean="0">
                <a:solidFill>
                  <a:srgbClr val="FF0000"/>
                </a:solidFill>
              </a:rPr>
              <a:t>|X|</a:t>
            </a:r>
          </a:p>
        </p:txBody>
      </p:sp>
    </p:spTree>
    <p:extLst>
      <p:ext uri="{BB962C8B-B14F-4D97-AF65-F5344CB8AC3E}">
        <p14:creationId xmlns:p14="http://schemas.microsoft.com/office/powerpoint/2010/main" val="283345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 de Corrélation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5900" y="1570038"/>
          <a:ext cx="2963121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675"/>
                <a:gridCol w="754380"/>
                <a:gridCol w="805391"/>
                <a:gridCol w="701675"/>
              </a:tblGrid>
              <a:tr h="242454">
                <a:tc>
                  <a:txBody>
                    <a:bodyPr/>
                    <a:lstStyle/>
                    <a:p>
                      <a:r>
                        <a:rPr lang="fr-FR" dirty="0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Buts</a:t>
                      </a:r>
                      <a:endParaRPr lang="fr-F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38500" y="2170202"/>
            <a:ext cx="55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Tableau de Contingence</a:t>
            </a:r>
            <a:br>
              <a:rPr lang="fr-FR" sz="2400" b="1" dirty="0" smtClean="0"/>
            </a:br>
            <a:endParaRPr lang="fr-FR" sz="24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238500" y="1570038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Pb : taux de corrélation du motif (Age = 22, Poste = AC) ?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38500" y="4013200"/>
            <a:ext cx="5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2400" b="1" dirty="0" smtClean="0"/>
              <a:t>Valeur du χ2 associé</a:t>
            </a:r>
          </a:p>
          <a:p>
            <a:endParaRPr lang="fr-FR" sz="2400" dirty="0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3306970" y="4565868"/>
          <a:ext cx="5190552" cy="970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…quation" r:id="rId3" imgW="2361960" imgH="469800" progId="Equation.3">
                  <p:embed/>
                </p:oleObj>
              </mc:Choice>
              <mc:Fallback>
                <p:oleObj name="…quation" r:id="rId3" imgW="2361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970" y="4565868"/>
                        <a:ext cx="5190552" cy="9705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lèche vers la droite 10"/>
          <p:cNvSpPr/>
          <p:nvPr/>
        </p:nvSpPr>
        <p:spPr>
          <a:xfrm>
            <a:off x="3303965" y="5768783"/>
            <a:ext cx="596900" cy="27832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099521" y="5717195"/>
            <a:ext cx="3456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χ</a:t>
            </a:r>
            <a:r>
              <a:rPr lang="fr-FR" dirty="0" smtClean="0"/>
              <a:t>2(Age = 22, Poste = AC) ≈ 1,67</a:t>
            </a:r>
            <a:endParaRPr lang="fr-FR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3784601" y="2743200"/>
          <a:ext cx="387349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166"/>
                <a:gridCol w="1291166"/>
                <a:gridCol w="1291166"/>
              </a:tblGrid>
              <a:tr h="317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= 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!= 22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Poste!=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595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 de Corrélation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5900" y="1570038"/>
          <a:ext cx="2963121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675"/>
                <a:gridCol w="754380"/>
                <a:gridCol w="805391"/>
                <a:gridCol w="701675"/>
              </a:tblGrid>
              <a:tr h="242454">
                <a:tc>
                  <a:txBody>
                    <a:bodyPr/>
                    <a:lstStyle/>
                    <a:p>
                      <a:r>
                        <a:rPr lang="fr-FR" dirty="0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Buts</a:t>
                      </a:r>
                      <a:endParaRPr lang="fr-F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38500" y="2170202"/>
            <a:ext cx="55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Tableau de Contingence</a:t>
            </a:r>
            <a:br>
              <a:rPr lang="fr-FR" sz="2400" b="1" dirty="0" smtClean="0"/>
            </a:br>
            <a:endParaRPr lang="fr-FR" sz="24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238500" y="1570038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Pb : taux de corrélation du motif (Age = 22, Poste = AC) ?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38500" y="4013200"/>
            <a:ext cx="5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2400" b="1" dirty="0" smtClean="0"/>
              <a:t>Valeur du χ2 associé</a:t>
            </a:r>
          </a:p>
          <a:p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3784601" y="4474865"/>
            <a:ext cx="3456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χ</a:t>
            </a:r>
            <a:r>
              <a:rPr lang="fr-FR" dirty="0" smtClean="0"/>
              <a:t>2(Age = 22, Poste = AC) ≈ 1,67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238500" y="5041900"/>
            <a:ext cx="44195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sz="2400" b="1" dirty="0" smtClean="0"/>
              <a:t>Taux de corrélation</a:t>
            </a:r>
          </a:p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15900" y="5549900"/>
            <a:ext cx="810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Utilisation d’une table des centiles avec un unique degré de liberté</a:t>
            </a:r>
            <a:br>
              <a:rPr lang="fr-FR" dirty="0" smtClean="0"/>
            </a:br>
            <a:r>
              <a:rPr lang="fr-FR" i="1" dirty="0" err="1" smtClean="0"/>
              <a:t>Correlation</a:t>
            </a:r>
            <a:r>
              <a:rPr lang="fr-FR" dirty="0" smtClean="0"/>
              <a:t> (Age = 22, Poste = AC) ≈ 85%</a:t>
            </a:r>
            <a:endParaRPr lang="fr-FR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3784601" y="2743200"/>
          <a:ext cx="387349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166"/>
                <a:gridCol w="1291166"/>
                <a:gridCol w="1291166"/>
              </a:tblGrid>
              <a:tr h="317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= 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!= 22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Poste!=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31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Règles de Corrélation et Contraintes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4F81BD"/>
                </a:solidFill>
              </a:rPr>
              <a:t>But :</a:t>
            </a:r>
            <a:r>
              <a:rPr lang="fr-FR" sz="2400" dirty="0" smtClean="0">
                <a:solidFill>
                  <a:srgbClr val="4F81BD"/>
                </a:solidFill>
              </a:rPr>
              <a:t> </a:t>
            </a:r>
            <a:r>
              <a:rPr lang="fr-FR" sz="2400" dirty="0" smtClean="0"/>
              <a:t>s’assurer de la validité sémantique des règles tout en limitant l’exploration de l’espace de recherche.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fr-FR" sz="2400" dirty="0" smtClean="0">
                <a:solidFill>
                  <a:schemeClr val="accent1"/>
                </a:solidFill>
              </a:rPr>
              <a:t>Contraintes sur le tableau de contingence</a:t>
            </a:r>
          </a:p>
          <a:p>
            <a:pPr marL="857250" lvl="1" indent="-457200" algn="just">
              <a:buFont typeface="+mj-lt"/>
              <a:buAutoNum type="arabicParenR"/>
            </a:pPr>
            <a:r>
              <a:rPr lang="fr-FR" sz="1800" dirty="0" smtClean="0"/>
              <a:t>Tous les motifs de la variation de X doivent avoir une espérance différente de 0;</a:t>
            </a:r>
          </a:p>
          <a:p>
            <a:pPr marL="857250" lvl="1" indent="-457200" algn="just">
              <a:buFont typeface="+mj-lt"/>
              <a:buAutoNum type="arabicParenR"/>
            </a:pPr>
            <a:r>
              <a:rPr lang="fr-FR" sz="1800" dirty="0" smtClean="0"/>
              <a:t>Au moins </a:t>
            </a:r>
            <a:r>
              <a:rPr lang="fr-FR" sz="1800" i="1" dirty="0" smtClean="0"/>
              <a:t>p%</a:t>
            </a:r>
            <a:r>
              <a:rPr lang="fr-FR" sz="1800" dirty="0" smtClean="0"/>
              <a:t> des cases du tableau de contingence doivent avoir un support supérieur ou égal à </a:t>
            </a:r>
            <a:r>
              <a:rPr lang="fr-FR" sz="1800" i="1" dirty="0" err="1" smtClean="0"/>
              <a:t>MinSup</a:t>
            </a:r>
            <a:r>
              <a:rPr lang="fr-FR" sz="1800" dirty="0" smtClean="0"/>
              <a:t>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fr-FR" sz="2400" dirty="0" smtClean="0">
                <a:solidFill>
                  <a:schemeClr val="accent1"/>
                </a:solidFill>
              </a:rPr>
              <a:t>Contraintes sur la règle de corrélation</a:t>
            </a:r>
          </a:p>
          <a:p>
            <a:pPr lvl="1" algn="just">
              <a:buFont typeface="+mj-lt"/>
              <a:buAutoNum type="arabicParenR"/>
            </a:pPr>
            <a:r>
              <a:rPr lang="fr-FR" sz="1800" dirty="0" smtClean="0"/>
              <a:t>X représente une règle de corrélation valide : χ2(X) ≥ </a:t>
            </a:r>
            <a:r>
              <a:rPr lang="fr-FR" sz="1800" i="1" dirty="0" err="1" smtClean="0"/>
              <a:t>MinCor</a:t>
            </a:r>
            <a:r>
              <a:rPr lang="fr-FR" sz="1800" dirty="0" smtClean="0"/>
              <a:t>;</a:t>
            </a:r>
          </a:p>
          <a:p>
            <a:pPr lvl="1" algn="just">
              <a:buFont typeface="+mj-lt"/>
              <a:buAutoNum type="arabicParenR"/>
            </a:pPr>
            <a:r>
              <a:rPr lang="fr-FR" sz="1800" dirty="0" smtClean="0"/>
              <a:t>|X| &lt; 8;</a:t>
            </a:r>
          </a:p>
          <a:p>
            <a:pPr lvl="1" algn="just">
              <a:buFont typeface="+mj-lt"/>
              <a:buAutoNum type="arabicParenR"/>
            </a:pPr>
            <a:r>
              <a:rPr lang="fr-FR" sz="1800" dirty="0" smtClean="0"/>
              <a:t>X contient une valeur de la colonne cible =&gt; X représente une </a:t>
            </a:r>
            <a:r>
              <a:rPr lang="fr-FR" sz="1800" b="1" dirty="0" smtClean="0"/>
              <a:t>règle de corrélation décisionnelle</a:t>
            </a:r>
            <a:r>
              <a:rPr lang="fr-FR" sz="1800" dirty="0" smtClean="0"/>
              <a:t>.</a:t>
            </a:r>
          </a:p>
          <a:p>
            <a:pPr lvl="1">
              <a:buFont typeface="+mj-lt"/>
              <a:buAutoNum type="arabicParenR"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055686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et stratégies associées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4F81BD"/>
                </a:solidFill>
              </a:rPr>
              <a:t>But : </a:t>
            </a:r>
            <a:r>
              <a:rPr lang="fr-FR" sz="2400" dirty="0" smtClean="0"/>
              <a:t>parcourir le treillis des parties des valeurs de la BD fournie en entrée tout en respectant les contraintes, en minimisant le nombre d’opérations et le temps de calcul.</a:t>
            </a:r>
          </a:p>
          <a:p>
            <a:r>
              <a:rPr lang="fr-FR" sz="2400" dirty="0" smtClean="0"/>
              <a:t>Taille de l’espace de recherche : </a:t>
            </a:r>
            <a:r>
              <a:rPr lang="fr-FR" sz="2400" dirty="0" smtClean="0">
                <a:solidFill>
                  <a:srgbClr val="FF0000"/>
                </a:solidFill>
              </a:rPr>
              <a:t>2 </a:t>
            </a:r>
            <a:r>
              <a:rPr lang="fr-FR" sz="2400" baseline="30000" dirty="0" smtClean="0">
                <a:solidFill>
                  <a:srgbClr val="FF0000"/>
                </a:solidFill>
              </a:rPr>
              <a:t>∑ valeurs de la BD</a:t>
            </a:r>
          </a:p>
          <a:p>
            <a:pPr>
              <a:buClr>
                <a:schemeClr val="tx1"/>
              </a:buClr>
            </a:pPr>
            <a:r>
              <a:rPr lang="fr-FR" sz="2400" dirty="0" smtClean="0">
                <a:solidFill>
                  <a:srgbClr val="000000"/>
                </a:solidFill>
              </a:rPr>
              <a:t>3 possibilités pour parcourir l’espace de recherche :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fr-FR" sz="2000" dirty="0" smtClean="0">
                <a:solidFill>
                  <a:srgbClr val="000000"/>
                </a:solidFill>
              </a:rPr>
              <a:t>Ordre « </a:t>
            </a:r>
            <a:r>
              <a:rPr lang="fr-FR" sz="2000" i="1" dirty="0" smtClean="0">
                <a:solidFill>
                  <a:srgbClr val="000000"/>
                </a:solidFill>
              </a:rPr>
              <a:t>par niveau</a:t>
            </a:r>
            <a:r>
              <a:rPr lang="fr-FR" sz="2000" dirty="0" smtClean="0">
                <a:solidFill>
                  <a:srgbClr val="000000"/>
                </a:solidFill>
              </a:rPr>
              <a:t> »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fr-FR" sz="2000" dirty="0" smtClean="0">
                <a:solidFill>
                  <a:srgbClr val="000000"/>
                </a:solidFill>
              </a:rPr>
              <a:t>Ordre lexicographique (celui du dictionnaire)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fr-FR" sz="2000" dirty="0" smtClean="0">
                <a:solidFill>
                  <a:srgbClr val="000000"/>
                </a:solidFill>
              </a:rPr>
              <a:t>Ordre lectique (ou lexicographique inversé)</a:t>
            </a:r>
            <a:endParaRPr lang="fr-F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654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« </a:t>
            </a:r>
            <a:r>
              <a:rPr lang="fr-FR" i="1" dirty="0" smtClean="0"/>
              <a:t>par niveau </a:t>
            </a:r>
            <a:r>
              <a:rPr lang="fr-FR" dirty="0" smtClean="0"/>
              <a:t>»</a:t>
            </a:r>
            <a:endParaRPr lang="fr-FR" dirty="0"/>
          </a:p>
        </p:txBody>
      </p:sp>
      <p:pic>
        <p:nvPicPr>
          <p:cNvPr id="4" name="Image 3" descr="ABC_level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3530600" cy="4216400"/>
          </a:xfrm>
          <a:prstGeom prst="rect">
            <a:avLst/>
          </a:prstGeom>
        </p:spPr>
      </p:pic>
      <p:sp>
        <p:nvSpPr>
          <p:cNvPr id="5" name="Flèche courbée vers la gauche 4"/>
          <p:cNvSpPr/>
          <p:nvPr/>
        </p:nvSpPr>
        <p:spPr>
          <a:xfrm rot="10800000">
            <a:off x="187325" y="3568700"/>
            <a:ext cx="536575" cy="1143000"/>
          </a:xfrm>
          <a:prstGeom prst="curvedLeftArrow">
            <a:avLst/>
          </a:prstGeom>
          <a:gradFill flip="none" rotWithShape="1">
            <a:path path="circle">
              <a:fillToRect l="100000" t="100000"/>
            </a:path>
            <a:tileRect r="-100000" b="-100000"/>
          </a:gradFill>
          <a:effectLst>
            <a:outerShdw blurRad="57150" dist="38100" dir="108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courbée vers la gauche 5"/>
          <p:cNvSpPr/>
          <p:nvPr/>
        </p:nvSpPr>
        <p:spPr>
          <a:xfrm rot="10800000">
            <a:off x="114300" y="2501900"/>
            <a:ext cx="609599" cy="1143000"/>
          </a:xfrm>
          <a:prstGeom prst="curvedLeftArrow">
            <a:avLst/>
          </a:prstGeom>
          <a:gradFill flip="none" rotWithShape="1">
            <a:path path="circle">
              <a:fillToRect l="100000" t="100000"/>
            </a:path>
            <a:tileRect r="-100000" b="-100000"/>
          </a:gradFill>
          <a:effectLst>
            <a:outerShdw blurRad="57150" dist="38100" dir="108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84600" y="1790700"/>
            <a:ext cx="5130800" cy="4708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quand 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la base est sur disque 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présence de contraintes anti monotone.</a:t>
            </a:r>
          </a:p>
          <a:p>
            <a:pPr lvl="1" algn="just">
              <a:buFont typeface="Arial"/>
              <a:buChar char="•"/>
            </a:pPr>
            <a:endParaRPr lang="fr-FR" dirty="0" smtClean="0"/>
          </a:p>
          <a:p>
            <a:pPr algn="just"/>
            <a:r>
              <a:rPr lang="fr-FR" sz="2400" dirty="0" smtClean="0"/>
              <a:t>Problèmes </a:t>
            </a:r>
            <a:r>
              <a:rPr lang="fr-FR" dirty="0" smtClean="0"/>
              <a:t>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Trop de motifs (combinaisons) doivent être stockées en même temps;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Stockage des tableaux de contingence.	</a:t>
            </a:r>
          </a:p>
          <a:p>
            <a:pPr lvl="1" algn="just">
              <a:buFont typeface="Arial"/>
              <a:buChar char="•"/>
            </a:pPr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Exemple (n=1000, i=4) 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Occupation théorique : 1,4 To;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Occupation pratique : de 10 à 40 Go⇒ swap de la mémoire ⇒ ralentissement de l’algorithme.</a:t>
            </a:r>
            <a:endParaRPr lang="fr-FR" dirty="0"/>
          </a:p>
        </p:txBody>
      </p:sp>
      <p:graphicFrame>
        <p:nvGraphicFramePr>
          <p:cNvPr id="21506" name="Object 112"/>
          <p:cNvGraphicFramePr>
            <a:graphicFrameLocks noChangeAspect="1"/>
          </p:cNvGraphicFramePr>
          <p:nvPr/>
        </p:nvGraphicFramePr>
        <p:xfrm>
          <a:off x="6719888" y="4432300"/>
          <a:ext cx="13573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…quation" r:id="rId4" imgW="761760" imgH="279360" progId="Equation.3">
                  <p:embed/>
                </p:oleObj>
              </mc:Choice>
              <mc:Fallback>
                <p:oleObj name="…quation" r:id="rId4" imgW="761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888" y="4432300"/>
                        <a:ext cx="135731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352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lexicographique</a:t>
            </a:r>
            <a:endParaRPr lang="fr-FR" dirty="0"/>
          </a:p>
        </p:txBody>
      </p:sp>
      <p:pic>
        <p:nvPicPr>
          <p:cNvPr id="4" name="Image 3" descr="ABC_lex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38" y="1993899"/>
            <a:ext cx="3767424" cy="415498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962400" y="1993900"/>
            <a:ext cx="49911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car :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On stocke une branche de l’arbre en mémoire pour les combinaisons;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Possibilité d’utiliser les </a:t>
            </a:r>
            <a:r>
              <a:rPr lang="fr-FR" b="1" dirty="0" smtClean="0"/>
              <a:t>vecteurs de contingence</a:t>
            </a:r>
            <a:r>
              <a:rPr lang="fr-FR" dirty="0" smtClean="0"/>
              <a:t> (autre représentation d’une table de contingence):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Requiert plus d’occupation mémoire </a:t>
            </a:r>
            <a:r>
              <a:rPr lang="fr-FR" i="1" dirty="0" smtClean="0"/>
              <a:t>o</a:t>
            </a:r>
            <a:r>
              <a:rPr lang="fr-FR" dirty="0" smtClean="0"/>
              <a:t>(|</a:t>
            </a:r>
            <a:r>
              <a:rPr lang="fr-FR" i="1" dirty="0" smtClean="0"/>
              <a:t>r</a:t>
            </a:r>
            <a:r>
              <a:rPr lang="fr-FR" dirty="0" smtClean="0"/>
              <a:t>|);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Possibilité d’utiliser les calculs de l’étape précédente.</a:t>
            </a:r>
          </a:p>
          <a:p>
            <a:pPr algn="just"/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  <a:r>
              <a:rPr lang="fr-FR" sz="2400" i="1" dirty="0" smtClean="0">
                <a:solidFill>
                  <a:srgbClr val="FF0000"/>
                </a:solidFill>
              </a:rPr>
              <a:t>o</a:t>
            </a:r>
            <a:r>
              <a:rPr lang="fr-FR" sz="2400" dirty="0" smtClean="0">
                <a:solidFill>
                  <a:srgbClr val="FF0000"/>
                </a:solidFill>
              </a:rPr>
              <a:t>(2*</a:t>
            </a:r>
            <a:r>
              <a:rPr lang="fr-FR" sz="2400" i="1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*|</a:t>
            </a:r>
            <a:r>
              <a:rPr lang="fr-FR" sz="2400" i="1" dirty="0" smtClean="0">
                <a:solidFill>
                  <a:srgbClr val="FF0000"/>
                </a:solidFill>
              </a:rPr>
              <a:t>r</a:t>
            </a:r>
            <a:r>
              <a:rPr lang="fr-FR" sz="2400" dirty="0" smtClean="0">
                <a:solidFill>
                  <a:srgbClr val="FF0000"/>
                </a:solidFill>
              </a:rPr>
              <a:t>|)</a:t>
            </a:r>
          </a:p>
          <a:p>
            <a:pPr algn="just"/>
            <a:endParaRPr lang="fr-FR" sz="2400" dirty="0" smtClean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Problème : </a:t>
            </a:r>
            <a:r>
              <a:rPr lang="fr-FR" sz="2400" dirty="0" smtClean="0"/>
              <a:t>ordre non compatible avec les contraintes </a:t>
            </a:r>
            <a:r>
              <a:rPr lang="fr-FR" sz="2400" dirty="0" err="1" smtClean="0"/>
              <a:t>anti-monotones</a:t>
            </a:r>
            <a:r>
              <a:rPr lang="fr-FR" sz="2400" dirty="0" smtClean="0"/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49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3 Règles d’association informatives approximatives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179388" y="1052513"/>
            <a:ext cx="2159000" cy="3248025"/>
            <a:chOff x="295" y="663"/>
            <a:chExt cx="1360" cy="2046"/>
          </a:xfrm>
        </p:grpSpPr>
        <p:sp>
          <p:nvSpPr>
            <p:cNvPr id="18478" name="Text Box 4"/>
            <p:cNvSpPr txBox="1">
              <a:spLocks noChangeArrowheads="1"/>
            </p:cNvSpPr>
            <p:nvPr/>
          </p:nvSpPr>
          <p:spPr bwMode="auto">
            <a:xfrm>
              <a:off x="793" y="247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/>
                <a:t>Φ</a:t>
              </a:r>
              <a:r>
                <a:rPr lang="fr-FR"/>
                <a:t> </a:t>
              </a:r>
              <a:r>
                <a:rPr lang="fr-FR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8479" name="Text Box 5"/>
            <p:cNvSpPr txBox="1">
              <a:spLocks noChangeArrowheads="1"/>
            </p:cNvSpPr>
            <p:nvPr/>
          </p:nvSpPr>
          <p:spPr bwMode="auto">
            <a:xfrm>
              <a:off x="295" y="1298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AC </a:t>
              </a:r>
              <a:r>
                <a:rPr lang="fr-FR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8480" name="Text Box 6"/>
            <p:cNvSpPr txBox="1">
              <a:spLocks noChangeArrowheads="1"/>
            </p:cNvSpPr>
            <p:nvPr/>
          </p:nvSpPr>
          <p:spPr bwMode="auto">
            <a:xfrm>
              <a:off x="295" y="188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C </a:t>
              </a: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8481" name="Text Box 7"/>
            <p:cNvSpPr txBox="1">
              <a:spLocks noChangeArrowheads="1"/>
            </p:cNvSpPr>
            <p:nvPr/>
          </p:nvSpPr>
          <p:spPr bwMode="auto">
            <a:xfrm>
              <a:off x="1112" y="1888"/>
              <a:ext cx="5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BE </a:t>
              </a: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8482" name="Text Box 8"/>
            <p:cNvSpPr txBox="1">
              <a:spLocks noChangeArrowheads="1"/>
            </p:cNvSpPr>
            <p:nvPr/>
          </p:nvSpPr>
          <p:spPr bwMode="auto">
            <a:xfrm>
              <a:off x="1021" y="1298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BCE </a:t>
              </a:r>
              <a:r>
                <a:rPr lang="fr-FR">
                  <a:solidFill>
                    <a:srgbClr val="FF0000"/>
                  </a:solidFill>
                </a:rPr>
                <a:t>4</a:t>
              </a:r>
              <a:r>
                <a:rPr lang="fr-FR"/>
                <a:t> </a:t>
              </a:r>
            </a:p>
          </p:txBody>
        </p:sp>
        <p:sp>
          <p:nvSpPr>
            <p:cNvPr id="18483" name="Text Box 9"/>
            <p:cNvSpPr txBox="1">
              <a:spLocks noChangeArrowheads="1"/>
            </p:cNvSpPr>
            <p:nvPr/>
          </p:nvSpPr>
          <p:spPr bwMode="auto">
            <a:xfrm>
              <a:off x="568" y="663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ABCE </a:t>
              </a: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8484" name="Line 10"/>
            <p:cNvSpPr>
              <a:spLocks noChangeShapeType="1"/>
            </p:cNvSpPr>
            <p:nvPr/>
          </p:nvSpPr>
          <p:spPr bwMode="auto">
            <a:xfrm flipH="1" flipV="1">
              <a:off x="522" y="2114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85" name="Line 11"/>
            <p:cNvSpPr>
              <a:spLocks noChangeShapeType="1"/>
            </p:cNvSpPr>
            <p:nvPr/>
          </p:nvSpPr>
          <p:spPr bwMode="auto">
            <a:xfrm flipV="1">
              <a:off x="930" y="2114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86" name="Line 12"/>
            <p:cNvSpPr>
              <a:spLocks noChangeShapeType="1"/>
            </p:cNvSpPr>
            <p:nvPr/>
          </p:nvSpPr>
          <p:spPr bwMode="auto">
            <a:xfrm flipV="1">
              <a:off x="477" y="1524"/>
              <a:ext cx="77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87" name="Line 13"/>
            <p:cNvSpPr>
              <a:spLocks noChangeShapeType="1"/>
            </p:cNvSpPr>
            <p:nvPr/>
          </p:nvSpPr>
          <p:spPr bwMode="auto">
            <a:xfrm flipH="1" flipV="1">
              <a:off x="1248" y="1524"/>
              <a:ext cx="45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88" name="Line 14"/>
            <p:cNvSpPr>
              <a:spLocks noChangeShapeType="1"/>
            </p:cNvSpPr>
            <p:nvPr/>
          </p:nvSpPr>
          <p:spPr bwMode="auto">
            <a:xfrm flipV="1">
              <a:off x="477" y="1524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89" name="Line 15"/>
            <p:cNvSpPr>
              <a:spLocks noChangeShapeType="1"/>
            </p:cNvSpPr>
            <p:nvPr/>
          </p:nvSpPr>
          <p:spPr bwMode="auto">
            <a:xfrm flipV="1">
              <a:off x="477" y="889"/>
              <a:ext cx="40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90" name="Line 16"/>
            <p:cNvSpPr>
              <a:spLocks noChangeShapeType="1"/>
            </p:cNvSpPr>
            <p:nvPr/>
          </p:nvSpPr>
          <p:spPr bwMode="auto">
            <a:xfrm>
              <a:off x="885" y="889"/>
              <a:ext cx="363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8436" name="Text Box 17"/>
          <p:cNvSpPr txBox="1">
            <a:spLocks noChangeArrowheads="1"/>
          </p:cNvSpPr>
          <p:nvPr/>
        </p:nvSpPr>
        <p:spPr bwMode="auto">
          <a:xfrm>
            <a:off x="3779838" y="836613"/>
            <a:ext cx="41751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/>
              <a:t>Opérateur DLB</a:t>
            </a:r>
            <a:r>
              <a:rPr lang="fr-FR"/>
              <a:t> (Direct Lower Bound)</a:t>
            </a:r>
            <a:br>
              <a:rPr lang="fr-FR"/>
            </a:br>
            <a:r>
              <a:rPr lang="fr-FR"/>
              <a:t>Étant donné un fermé X, DLB(X) retourne les prédécesseurs immédiats de X dans le treillis des fermés.</a:t>
            </a:r>
          </a:p>
          <a:p>
            <a:pPr>
              <a:spcBef>
                <a:spcPct val="50000"/>
              </a:spcBef>
            </a:pPr>
            <a:r>
              <a:rPr lang="fr-FR"/>
              <a:t>DLB(ABCE) = {AC, BCE}</a:t>
            </a:r>
          </a:p>
        </p:txBody>
      </p:sp>
      <p:sp>
        <p:nvSpPr>
          <p:cNvPr id="18437" name="Text Box 18"/>
          <p:cNvSpPr txBox="1">
            <a:spLocks noChangeArrowheads="1"/>
          </p:cNvSpPr>
          <p:nvPr/>
        </p:nvSpPr>
        <p:spPr bwMode="auto">
          <a:xfrm>
            <a:off x="2663825" y="2636838"/>
            <a:ext cx="64801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On ne génère que des règles du type DLB(X) </a:t>
            </a:r>
            <a:r>
              <a:rPr lang="fr-FR">
                <a:latin typeface="Arial Unicode MS" charset="0"/>
                <a:ea typeface="Arial Unicode MS" charset="0"/>
                <a:cs typeface="Arial Unicode MS" charset="0"/>
              </a:rPr>
              <a:t>⇒ X \ DLB(X)</a:t>
            </a:r>
          </a:p>
          <a:p>
            <a:pPr>
              <a:spcBef>
                <a:spcPct val="50000"/>
              </a:spcBef>
            </a:pPr>
            <a:r>
              <a:rPr lang="fr-FR">
                <a:latin typeface="Arial Unicode MS" charset="0"/>
                <a:ea typeface="Arial Unicode MS" charset="0"/>
                <a:cs typeface="Arial Unicode MS" charset="0"/>
              </a:rPr>
              <a:t>La confiance de cette règle est : Freq(X) / Freq(DLB(X))</a:t>
            </a:r>
          </a:p>
        </p:txBody>
      </p:sp>
      <p:sp>
        <p:nvSpPr>
          <p:cNvPr id="18438" name="Text Box 19"/>
          <p:cNvSpPr txBox="1">
            <a:spLocks noChangeArrowheads="1"/>
          </p:cNvSpPr>
          <p:nvPr/>
        </p:nvSpPr>
        <p:spPr bwMode="auto">
          <a:xfrm>
            <a:off x="1692275" y="3500438"/>
            <a:ext cx="8353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On vérifie que la confiance de la règle soit supérieur ou égale à </a:t>
            </a:r>
            <a:r>
              <a:rPr lang="fr-FR" i="1"/>
              <a:t>minconf</a:t>
            </a:r>
            <a:endParaRPr lang="fr-FR"/>
          </a:p>
        </p:txBody>
      </p:sp>
      <p:graphicFrame>
        <p:nvGraphicFramePr>
          <p:cNvPr id="7188" name="Group 20"/>
          <p:cNvGraphicFramePr>
            <a:graphicFrameLocks noGrp="1"/>
          </p:cNvGraphicFramePr>
          <p:nvPr/>
        </p:nvGraphicFramePr>
        <p:xfrm>
          <a:off x="2014538" y="4221163"/>
          <a:ext cx="7129462" cy="2420938"/>
        </p:xfrm>
        <a:graphic>
          <a:graphicData uri="http://schemas.openxmlformats.org/drawingml/2006/table">
            <a:tbl>
              <a:tblPr/>
              <a:tblGrid>
                <a:gridCol w="1425575"/>
                <a:gridCol w="1423987"/>
                <a:gridCol w="1327150"/>
                <a:gridCol w="1368425"/>
                <a:gridCol w="1584325"/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Fermé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Règle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Validité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AC, BCE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BE,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46" name="Line 78"/>
          <p:cNvSpPr>
            <a:spLocks noChangeShapeType="1"/>
          </p:cNvSpPr>
          <p:nvPr/>
        </p:nvSpPr>
        <p:spPr bwMode="auto">
          <a:xfrm>
            <a:off x="4859338" y="5229225"/>
            <a:ext cx="10795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4859338" y="5589588"/>
            <a:ext cx="10795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477" name="Text Box 80"/>
          <p:cNvSpPr txBox="1">
            <a:spLocks noChangeArrowheads="1"/>
          </p:cNvSpPr>
          <p:nvPr/>
        </p:nvSpPr>
        <p:spPr bwMode="auto">
          <a:xfrm>
            <a:off x="0" y="4365625"/>
            <a:ext cx="2087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i="1"/>
              <a:t>minconf</a:t>
            </a:r>
            <a:r>
              <a:rPr lang="fr-FR" sz="1400"/>
              <a:t> = 2/3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6" grpId="0" animBg="1"/>
      <p:bldP spid="724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lexicographique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62400" y="1993900"/>
            <a:ext cx="49911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car :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On stocke une branche de l’arbre en mémoire pour les combinaisons;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Possibilité d’utiliser les </a:t>
            </a:r>
            <a:r>
              <a:rPr lang="fr-FR" b="1" dirty="0" smtClean="0"/>
              <a:t>vecteurs de contingence</a:t>
            </a:r>
            <a:r>
              <a:rPr lang="fr-FR" dirty="0" smtClean="0"/>
              <a:t> (autre représentation d’une table de contingence):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Requiert plus d’occupation mémoire </a:t>
            </a:r>
            <a:r>
              <a:rPr lang="fr-FR" i="1" dirty="0" smtClean="0"/>
              <a:t>o</a:t>
            </a:r>
            <a:r>
              <a:rPr lang="fr-FR" dirty="0" smtClean="0"/>
              <a:t>(|</a:t>
            </a:r>
            <a:r>
              <a:rPr lang="fr-FR" i="1" dirty="0" smtClean="0"/>
              <a:t>r</a:t>
            </a:r>
            <a:r>
              <a:rPr lang="fr-FR" dirty="0" smtClean="0"/>
              <a:t>|);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Possibilité d’utiliser les calculs de l’étape précédente.</a:t>
            </a:r>
          </a:p>
          <a:p>
            <a:pPr algn="just"/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  <a:r>
              <a:rPr lang="fr-FR" sz="2400" i="1" dirty="0" smtClean="0">
                <a:solidFill>
                  <a:srgbClr val="FF0000"/>
                </a:solidFill>
              </a:rPr>
              <a:t>o</a:t>
            </a:r>
            <a:r>
              <a:rPr lang="fr-FR" sz="2400" dirty="0" smtClean="0">
                <a:solidFill>
                  <a:srgbClr val="FF0000"/>
                </a:solidFill>
              </a:rPr>
              <a:t>(2*</a:t>
            </a:r>
            <a:r>
              <a:rPr lang="fr-FR" sz="2400" i="1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*|</a:t>
            </a:r>
            <a:r>
              <a:rPr lang="fr-FR" sz="2400" i="1" dirty="0" smtClean="0">
                <a:solidFill>
                  <a:srgbClr val="FF0000"/>
                </a:solidFill>
              </a:rPr>
              <a:t>r</a:t>
            </a:r>
            <a:r>
              <a:rPr lang="fr-FR" sz="2400" dirty="0" smtClean="0">
                <a:solidFill>
                  <a:srgbClr val="FF0000"/>
                </a:solidFill>
              </a:rPr>
              <a:t>|)</a:t>
            </a:r>
          </a:p>
          <a:p>
            <a:pPr algn="just"/>
            <a:endParaRPr lang="fr-FR" sz="2400" dirty="0" smtClean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Problème : </a:t>
            </a:r>
            <a:r>
              <a:rPr lang="fr-FR" sz="2400" dirty="0" smtClean="0"/>
              <a:t>ordre non compatible avec les contraintes </a:t>
            </a:r>
            <a:r>
              <a:rPr lang="fr-FR" sz="2400" dirty="0" err="1" smtClean="0"/>
              <a:t>anti-monotones</a:t>
            </a:r>
            <a:r>
              <a:rPr lang="fr-FR" sz="2400" dirty="0" smtClean="0"/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6" name="Image 5" descr="ABC_lex_pb.pdf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0" y="1994400"/>
            <a:ext cx="3769200" cy="41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93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lectique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62400" y="1993900"/>
            <a:ext cx="49911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car :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On stocke une branche de l’arbre en mémoire pour les combinaisons;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Possibilité d’utiliser les </a:t>
            </a:r>
            <a:r>
              <a:rPr lang="fr-FR" b="1" dirty="0" smtClean="0"/>
              <a:t>vecteurs de contingence</a:t>
            </a:r>
            <a:r>
              <a:rPr lang="fr-FR" dirty="0" smtClean="0"/>
              <a:t> (autre représentation d’une table de contingence):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Requiert plus d’occupation mémoire </a:t>
            </a:r>
            <a:r>
              <a:rPr lang="fr-FR" i="1" dirty="0" smtClean="0"/>
              <a:t>o</a:t>
            </a:r>
            <a:r>
              <a:rPr lang="fr-FR" dirty="0" smtClean="0"/>
              <a:t>(|</a:t>
            </a:r>
            <a:r>
              <a:rPr lang="fr-FR" i="1" dirty="0" smtClean="0"/>
              <a:t>r</a:t>
            </a:r>
            <a:r>
              <a:rPr lang="fr-FR" dirty="0" smtClean="0"/>
              <a:t>|);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Possibilité d’utiliser les calculs de l’étape précédente.</a:t>
            </a:r>
          </a:p>
          <a:p>
            <a:pPr algn="just"/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  <a:r>
              <a:rPr lang="fr-FR" sz="2400" i="1" dirty="0" smtClean="0">
                <a:solidFill>
                  <a:srgbClr val="FF0000"/>
                </a:solidFill>
              </a:rPr>
              <a:t>o</a:t>
            </a:r>
            <a:r>
              <a:rPr lang="fr-FR" sz="2400" dirty="0" smtClean="0">
                <a:solidFill>
                  <a:srgbClr val="FF0000"/>
                </a:solidFill>
              </a:rPr>
              <a:t>(2*</a:t>
            </a:r>
            <a:r>
              <a:rPr lang="fr-FR" sz="2400" i="1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*|</a:t>
            </a:r>
            <a:r>
              <a:rPr lang="fr-FR" sz="2400" i="1" dirty="0" smtClean="0">
                <a:solidFill>
                  <a:srgbClr val="FF0000"/>
                </a:solidFill>
              </a:rPr>
              <a:t>r</a:t>
            </a:r>
            <a:r>
              <a:rPr lang="fr-FR" sz="2400" dirty="0" smtClean="0">
                <a:solidFill>
                  <a:srgbClr val="FF0000"/>
                </a:solidFill>
              </a:rPr>
              <a:t>|)</a:t>
            </a:r>
          </a:p>
          <a:p>
            <a:pPr algn="just"/>
            <a:endParaRPr lang="fr-FR" sz="2400" dirty="0" smtClean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Avantage: </a:t>
            </a:r>
            <a:r>
              <a:rPr lang="fr-FR" sz="2400" dirty="0" smtClean="0"/>
              <a:t>ordre compatible avec les contraintes </a:t>
            </a:r>
            <a:r>
              <a:rPr lang="fr-FR" sz="2400" dirty="0" err="1" smtClean="0"/>
              <a:t>anti-monotones</a:t>
            </a:r>
            <a:r>
              <a:rPr lang="fr-FR" sz="2400" dirty="0" smtClean="0"/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6" name="Image 5" descr="ABC_lec.pdf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0" y="1990800"/>
            <a:ext cx="3769200" cy="41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13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rbrelectiqu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853" y="3200400"/>
            <a:ext cx="4880947" cy="220357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Parcours du treillis via un arbre équilibré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Algorithme LS utilisé</a:t>
            </a:r>
            <a:br>
              <a:rPr lang="fr-FR" dirty="0" smtClean="0"/>
            </a:b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si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Y =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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alors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 Afficher(X) et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retour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    </a:t>
            </a:r>
            <a:r>
              <a:rPr lang="fr-FR" sz="2400" b="1" dirty="0" err="1" smtClean="0">
                <a:solidFill>
                  <a:srgbClr val="000000"/>
                </a:solidFill>
                <a:latin typeface="Times New Roman" pitchFamily="-65" charset="0"/>
              </a:rPr>
              <a:t>fsi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A := Max(Y)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Y := Y \ {A}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LS(X, Y)</a:t>
            </a:r>
            <a:endParaRPr lang="de-DE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   Z := X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</a:t>
            </a: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{A} 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LS(Z, Y)</a:t>
            </a:r>
          </a:p>
          <a:p>
            <a:endParaRPr lang="fr-FR" dirty="0"/>
          </a:p>
        </p:txBody>
      </p:sp>
      <p:grpSp>
        <p:nvGrpSpPr>
          <p:cNvPr id="4" name="Grouper 4"/>
          <p:cNvGrpSpPr/>
          <p:nvPr/>
        </p:nvGrpSpPr>
        <p:grpSpPr>
          <a:xfrm>
            <a:off x="2644354" y="3581400"/>
            <a:ext cx="2384846" cy="369332"/>
            <a:chOff x="2133600" y="4812268"/>
            <a:chExt cx="2384846" cy="369332"/>
          </a:xfrm>
        </p:grpSpPr>
        <p:sp>
          <p:nvSpPr>
            <p:cNvPr id="6" name="ZoneTexte 5"/>
            <p:cNvSpPr txBox="1"/>
            <p:nvPr/>
          </p:nvSpPr>
          <p:spPr>
            <a:xfrm>
              <a:off x="2743200" y="4812268"/>
              <a:ext cx="1775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gauche</a:t>
              </a:r>
              <a:endParaRPr lang="fr-FR" dirty="0"/>
            </a:p>
          </p:txBody>
        </p:sp>
        <p:sp>
          <p:nvSpPr>
            <p:cNvPr id="7" name="Flèche vers la gauche 6"/>
            <p:cNvSpPr/>
            <p:nvPr/>
          </p:nvSpPr>
          <p:spPr>
            <a:xfrm>
              <a:off x="2133600" y="4876800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r 7"/>
          <p:cNvGrpSpPr/>
          <p:nvPr/>
        </p:nvGrpSpPr>
        <p:grpSpPr>
          <a:xfrm>
            <a:off x="2137747" y="4648200"/>
            <a:ext cx="2281853" cy="369332"/>
            <a:chOff x="1981200" y="5486400"/>
            <a:chExt cx="2281853" cy="369332"/>
          </a:xfrm>
        </p:grpSpPr>
        <p:sp>
          <p:nvSpPr>
            <p:cNvPr id="9" name="ZoneTexte 8"/>
            <p:cNvSpPr txBox="1"/>
            <p:nvPr/>
          </p:nvSpPr>
          <p:spPr>
            <a:xfrm>
              <a:off x="2590800" y="5486400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droite</a:t>
              </a:r>
              <a:endParaRPr lang="fr-FR" dirty="0"/>
            </a:p>
          </p:txBody>
        </p:sp>
        <p:sp>
          <p:nvSpPr>
            <p:cNvPr id="11" name="Flèche vers la gauche 10"/>
            <p:cNvSpPr/>
            <p:nvPr/>
          </p:nvSpPr>
          <p:spPr>
            <a:xfrm>
              <a:off x="1981200" y="5574268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9603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rbrelectiqu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853" y="3200400"/>
            <a:ext cx="4880947" cy="220357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Parcours du treillis via un arbre équilibré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Algorithme LS utilisé</a:t>
            </a:r>
            <a:br>
              <a:rPr lang="fr-FR" dirty="0" smtClean="0"/>
            </a:b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si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Y =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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alors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 Afficher(X) et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retour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    </a:t>
            </a:r>
            <a:r>
              <a:rPr lang="fr-FR" sz="2400" b="1" dirty="0" err="1" smtClean="0">
                <a:solidFill>
                  <a:srgbClr val="000000"/>
                </a:solidFill>
                <a:latin typeface="Times New Roman" pitchFamily="-65" charset="0"/>
              </a:rPr>
              <a:t>fsi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A := Max(Y)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Y := Y \ {A}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LS(X, Y)</a:t>
            </a:r>
            <a:endParaRPr lang="de-DE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   Z := X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</a:t>
            </a: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{A} 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LS(Z, Y)</a:t>
            </a:r>
          </a:p>
          <a:p>
            <a:pPr marL="457200" indent="-457200">
              <a:spcBef>
                <a:spcPct val="0"/>
              </a:spcBef>
            </a:pP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indent="-457200">
              <a:spcBef>
                <a:spcPct val="0"/>
              </a:spcBef>
            </a:pP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indent="-457200">
              <a:spcBef>
                <a:spcPct val="0"/>
              </a:spcBef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Avantages :</a:t>
            </a:r>
          </a:p>
          <a:p>
            <a:pPr marL="857250" lvl="1" indent="-457200">
              <a:spcBef>
                <a:spcPct val="0"/>
              </a:spcBef>
            </a:pP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arbre équilibré : maitrise de l’occupation mémoire ;</a:t>
            </a:r>
          </a:p>
          <a:p>
            <a:pPr marL="857250" lvl="1" indent="-457200">
              <a:spcBef>
                <a:spcPct val="0"/>
              </a:spcBef>
            </a:pP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prise en compte des contraintes anti monotones ;</a:t>
            </a:r>
          </a:p>
          <a:p>
            <a:pPr marL="857250" lvl="1" indent="-457200">
              <a:spcBef>
                <a:spcPct val="0"/>
              </a:spcBef>
            </a:pP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résultat du niveau </a:t>
            </a:r>
            <a:r>
              <a:rPr lang="fr-FR" sz="2000" i="1" dirty="0" smtClean="0">
                <a:solidFill>
                  <a:srgbClr val="000000"/>
                </a:solidFill>
                <a:latin typeface="Times New Roman" pitchFamily="-65" charset="0"/>
              </a:rPr>
              <a:t>i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 peut dépendre de celui du niveau </a:t>
            </a:r>
            <a:r>
              <a:rPr lang="fr-FR" sz="2000" i="1" dirty="0" smtClean="0">
                <a:solidFill>
                  <a:srgbClr val="000000"/>
                </a:solidFill>
                <a:latin typeface="Times New Roman" pitchFamily="-65" charset="0"/>
              </a:rPr>
              <a:t>i-1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.</a:t>
            </a:r>
          </a:p>
          <a:p>
            <a:pPr marL="457200" indent="-457200">
              <a:spcBef>
                <a:spcPct val="0"/>
              </a:spcBef>
            </a:pP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endParaRPr lang="fr-FR" dirty="0"/>
          </a:p>
        </p:txBody>
      </p:sp>
      <p:grpSp>
        <p:nvGrpSpPr>
          <p:cNvPr id="4" name="Grouper 4"/>
          <p:cNvGrpSpPr/>
          <p:nvPr/>
        </p:nvGrpSpPr>
        <p:grpSpPr>
          <a:xfrm>
            <a:off x="2644354" y="3276600"/>
            <a:ext cx="2384846" cy="369332"/>
            <a:chOff x="2133600" y="4812268"/>
            <a:chExt cx="2384846" cy="369332"/>
          </a:xfrm>
        </p:grpSpPr>
        <p:sp>
          <p:nvSpPr>
            <p:cNvPr id="6" name="ZoneTexte 5"/>
            <p:cNvSpPr txBox="1"/>
            <p:nvPr/>
          </p:nvSpPr>
          <p:spPr>
            <a:xfrm>
              <a:off x="2743200" y="4812268"/>
              <a:ext cx="1775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gauche</a:t>
              </a:r>
              <a:endParaRPr lang="fr-FR" dirty="0"/>
            </a:p>
          </p:txBody>
        </p:sp>
        <p:sp>
          <p:nvSpPr>
            <p:cNvPr id="7" name="Flèche vers la gauche 6"/>
            <p:cNvSpPr/>
            <p:nvPr/>
          </p:nvSpPr>
          <p:spPr>
            <a:xfrm>
              <a:off x="2133600" y="4876800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r 7"/>
          <p:cNvGrpSpPr/>
          <p:nvPr/>
        </p:nvGrpSpPr>
        <p:grpSpPr>
          <a:xfrm>
            <a:off x="2137747" y="4114800"/>
            <a:ext cx="2281853" cy="369332"/>
            <a:chOff x="1981200" y="5486400"/>
            <a:chExt cx="2281853" cy="369332"/>
          </a:xfrm>
        </p:grpSpPr>
        <p:sp>
          <p:nvSpPr>
            <p:cNvPr id="9" name="ZoneTexte 8"/>
            <p:cNvSpPr txBox="1"/>
            <p:nvPr/>
          </p:nvSpPr>
          <p:spPr>
            <a:xfrm>
              <a:off x="2590800" y="5486400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droite</a:t>
              </a:r>
              <a:endParaRPr lang="fr-FR" dirty="0"/>
            </a:p>
          </p:txBody>
        </p:sp>
        <p:sp>
          <p:nvSpPr>
            <p:cNvPr id="11" name="Flèche vers la gauche 10"/>
            <p:cNvSpPr/>
            <p:nvPr/>
          </p:nvSpPr>
          <p:spPr>
            <a:xfrm>
              <a:off x="1981200" y="5574268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4298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344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Moteur – Vecteur de contingence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I</a:t>
            </a:r>
            <a:r>
              <a:rPr lang="fr-FR" b="1" dirty="0" err="1" smtClean="0"/>
              <a:t>mpasse</a:t>
            </a:r>
            <a:r>
              <a:rPr lang="fr-FR" dirty="0" smtClean="0"/>
              <a:t> : χ2(X ∪ A) ≠ f(χ2(X), </a:t>
            </a:r>
            <a:r>
              <a:rPr lang="fr-FR" dirty="0" err="1" smtClean="0"/>
              <a:t>supp</a:t>
            </a:r>
            <a:r>
              <a:rPr lang="fr-FR" dirty="0" smtClean="0"/>
              <a:t>(A))</a:t>
            </a:r>
          </a:p>
          <a:p>
            <a:r>
              <a:rPr lang="fr-FR" dirty="0" smtClean="0"/>
              <a:t>Classe d’équivalence d’un littéral YZ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Vecteur de contingence d’un motif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Group 316"/>
          <p:cNvGraphicFramePr>
            <a:graphicFrameLocks noGrp="1"/>
          </p:cNvGraphicFramePr>
          <p:nvPr/>
        </p:nvGraphicFramePr>
        <p:xfrm>
          <a:off x="7543800" y="2819400"/>
          <a:ext cx="1455737" cy="2682240"/>
        </p:xfrm>
        <a:graphic>
          <a:graphicData uri="http://schemas.openxmlformats.org/drawingml/2006/table">
            <a:tbl>
              <a:tblPr/>
              <a:tblGrid>
                <a:gridCol w="403225"/>
                <a:gridCol w="576262"/>
                <a:gridCol w="476250"/>
              </a:tblGrid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Motif</a:t>
                      </a:r>
                      <a:endParaRPr kumimoji="0" 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Cible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D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A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238"/>
          <p:cNvSpPr txBox="1">
            <a:spLocks noChangeArrowheads="1"/>
          </p:cNvSpPr>
          <p:nvPr/>
        </p:nvSpPr>
        <p:spPr bwMode="auto">
          <a:xfrm>
            <a:off x="838200" y="4191000"/>
            <a:ext cx="60515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 smtClean="0"/>
              <a:t>Ensemble </a:t>
            </a:r>
            <a:r>
              <a:rPr lang="fr-FR" sz="2000" dirty="0"/>
              <a:t>des classes d’équivalence des littéraux du treillis des littéraux associé à X</a:t>
            </a:r>
          </a:p>
        </p:txBody>
      </p:sp>
      <p:sp>
        <p:nvSpPr>
          <p:cNvPr id="10" name="Line 184"/>
          <p:cNvSpPr>
            <a:spLocks noChangeShapeType="1"/>
          </p:cNvSpPr>
          <p:nvPr/>
        </p:nvSpPr>
        <p:spPr bwMode="auto">
          <a:xfrm>
            <a:off x="5791200" y="251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" name="Grouper 13"/>
          <p:cNvGrpSpPr/>
          <p:nvPr/>
        </p:nvGrpSpPr>
        <p:grpSpPr>
          <a:xfrm>
            <a:off x="838200" y="2895600"/>
            <a:ext cx="5614988" cy="396875"/>
            <a:chOff x="838200" y="2895600"/>
            <a:chExt cx="5614988" cy="396875"/>
          </a:xfrm>
        </p:grpSpPr>
        <p:sp>
          <p:nvSpPr>
            <p:cNvPr id="5" name="Text Box 162"/>
            <p:cNvSpPr txBox="1">
              <a:spLocks noChangeArrowheads="1"/>
            </p:cNvSpPr>
            <p:nvPr/>
          </p:nvSpPr>
          <p:spPr bwMode="auto">
            <a:xfrm>
              <a:off x="838200" y="2895600"/>
              <a:ext cx="56149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2000" dirty="0"/>
                <a:t>[YZ] = {i </a:t>
              </a:r>
              <a:r>
                <a:rPr lang="fr-FR" sz="2000" dirty="0" err="1">
                  <a:sym typeface="Symbol" pitchFamily="-65" charset="2"/>
                </a:rPr>
                <a:t>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(r) / Y </a:t>
              </a:r>
              <a:r>
                <a:rPr lang="fr-FR" sz="2000" dirty="0" err="1">
                  <a:sym typeface="Symbol" pitchFamily="-65" charset="2"/>
                </a:rPr>
                <a:t>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et Z </a:t>
              </a:r>
              <a:r>
                <a:rPr lang="fr-FR" sz="2000" dirty="0" err="1">
                  <a:sym typeface="Symbol" pitchFamily="-65" charset="2"/>
                </a:rPr>
                <a:t>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= </a:t>
              </a:r>
              <a:r>
                <a:rPr lang="fr-FR" sz="2000" dirty="0" err="1">
                  <a:sym typeface="Symbol" pitchFamily="-65" charset="2"/>
                </a:rPr>
                <a:t></a:t>
              </a:r>
              <a:r>
                <a:rPr lang="fr-FR" sz="2000" dirty="0"/>
                <a:t>}</a:t>
              </a:r>
            </a:p>
          </p:txBody>
        </p:sp>
        <p:sp>
          <p:nvSpPr>
            <p:cNvPr id="11" name="Line 184"/>
            <p:cNvSpPr>
              <a:spLocks noChangeShapeType="1"/>
            </p:cNvSpPr>
            <p:nvPr/>
          </p:nvSpPr>
          <p:spPr bwMode="auto">
            <a:xfrm>
              <a:off x="1143000" y="29718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" name="Grouper 14"/>
          <p:cNvGrpSpPr/>
          <p:nvPr/>
        </p:nvGrpSpPr>
        <p:grpSpPr>
          <a:xfrm>
            <a:off x="914400" y="3429000"/>
            <a:ext cx="3109912" cy="369332"/>
            <a:chOff x="914400" y="3608388"/>
            <a:chExt cx="3109912" cy="369332"/>
          </a:xfrm>
        </p:grpSpPr>
        <p:sp>
          <p:nvSpPr>
            <p:cNvPr id="7" name="Text Box 230"/>
            <p:cNvSpPr txBox="1">
              <a:spLocks noChangeArrowheads="1"/>
            </p:cNvSpPr>
            <p:nvPr/>
          </p:nvSpPr>
          <p:spPr bwMode="auto">
            <a:xfrm>
              <a:off x="914400" y="3608388"/>
              <a:ext cx="31099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dirty="0" smtClean="0"/>
                <a:t>Ex : </a:t>
              </a:r>
              <a:r>
                <a:rPr lang="fr-FR" dirty="0"/>
                <a:t>[B</a:t>
              </a:r>
              <a:r>
                <a:rPr lang="fr-FR" sz="800" dirty="0"/>
                <a:t> </a:t>
              </a:r>
              <a:r>
                <a:rPr lang="fr-FR" dirty="0"/>
                <a:t>F] = {3}</a:t>
              </a:r>
            </a:p>
          </p:txBody>
        </p:sp>
        <p:sp>
          <p:nvSpPr>
            <p:cNvPr id="12" name="Line 184"/>
            <p:cNvSpPr>
              <a:spLocks noChangeShapeType="1"/>
            </p:cNvSpPr>
            <p:nvPr/>
          </p:nvSpPr>
          <p:spPr bwMode="auto">
            <a:xfrm>
              <a:off x="1600200" y="36576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" name="Text Box 240"/>
          <p:cNvSpPr txBox="1">
            <a:spLocks noChangeArrowheads="1"/>
          </p:cNvSpPr>
          <p:nvPr/>
        </p:nvSpPr>
        <p:spPr bwMode="auto">
          <a:xfrm>
            <a:off x="838200" y="5029200"/>
            <a:ext cx="652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dirty="0" smtClean="0"/>
              <a:t>Ex : </a:t>
            </a:r>
            <a:r>
              <a:rPr lang="fr-FR" dirty="0"/>
              <a:t>VC (B</a:t>
            </a:r>
            <a:r>
              <a:rPr lang="fr-FR" sz="800" dirty="0">
                <a:sym typeface="Symbol" pitchFamily="-65" charset="2"/>
              </a:rPr>
              <a:t> </a:t>
            </a:r>
            <a:r>
              <a:rPr lang="fr-FR" dirty="0">
                <a:sym typeface="Symbol" pitchFamily="-65" charset="2"/>
              </a:rPr>
              <a:t>F)</a:t>
            </a:r>
            <a:r>
              <a:rPr lang="fr-FR" dirty="0"/>
              <a:t> = {{</a:t>
            </a:r>
            <a:r>
              <a:rPr lang="fr-FR" dirty="0">
                <a:sym typeface="Symbol" pitchFamily="-65" charset="2"/>
              </a:rPr>
              <a:t>8</a:t>
            </a:r>
            <a:r>
              <a:rPr lang="fr-FR" dirty="0"/>
              <a:t>}, {4}, {3}, {1,2,5,6,7,9,10}</a:t>
            </a:r>
          </a:p>
        </p:txBody>
      </p:sp>
    </p:spTree>
    <p:extLst>
      <p:ext uri="{BB962C8B-B14F-4D97-AF65-F5344CB8AC3E}">
        <p14:creationId xmlns:p14="http://schemas.microsoft.com/office/powerpoint/2010/main" val="302986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344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Vecteur de contingence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I</a:t>
            </a:r>
            <a:r>
              <a:rPr lang="fr-FR" b="1" dirty="0" err="1" smtClean="0"/>
              <a:t>mpasse</a:t>
            </a:r>
            <a:r>
              <a:rPr lang="fr-FR" dirty="0" smtClean="0"/>
              <a:t> : χ2(X ∪ A) ≠ f(χ2(X), </a:t>
            </a:r>
            <a:r>
              <a:rPr lang="fr-FR" dirty="0" err="1" smtClean="0"/>
              <a:t>supp</a:t>
            </a:r>
            <a:r>
              <a:rPr lang="fr-FR" dirty="0" smtClean="0"/>
              <a:t>(A))</a:t>
            </a:r>
          </a:p>
          <a:p>
            <a:r>
              <a:rPr lang="fr-FR" dirty="0" smtClean="0"/>
              <a:t>Classe d’équivalence d’un littéral YZ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Vecteur de contingence d’un motif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Relation de récurrence</a:t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Group 316"/>
          <p:cNvGraphicFramePr>
            <a:graphicFrameLocks noGrp="1"/>
          </p:cNvGraphicFramePr>
          <p:nvPr/>
        </p:nvGraphicFramePr>
        <p:xfrm>
          <a:off x="7010400" y="2575560"/>
          <a:ext cx="1455737" cy="2682240"/>
        </p:xfrm>
        <a:graphic>
          <a:graphicData uri="http://schemas.openxmlformats.org/drawingml/2006/table">
            <a:tbl>
              <a:tblPr/>
              <a:tblGrid>
                <a:gridCol w="403225"/>
                <a:gridCol w="576262"/>
                <a:gridCol w="476250"/>
              </a:tblGrid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Motif</a:t>
                      </a:r>
                      <a:endParaRPr kumimoji="0" 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Cible</a:t>
                      </a:r>
                      <a:endParaRPr kumimoji="0" 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D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A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238"/>
          <p:cNvSpPr txBox="1">
            <a:spLocks noChangeArrowheads="1"/>
          </p:cNvSpPr>
          <p:nvPr/>
        </p:nvSpPr>
        <p:spPr bwMode="auto">
          <a:xfrm>
            <a:off x="838200" y="4191000"/>
            <a:ext cx="60515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 smtClean="0"/>
              <a:t>Ensemble </a:t>
            </a:r>
            <a:r>
              <a:rPr lang="fr-FR" sz="2000" dirty="0"/>
              <a:t>des classes d’équivalence des littéraux du treillis des littéraux associé à X</a:t>
            </a:r>
          </a:p>
        </p:txBody>
      </p:sp>
      <p:sp>
        <p:nvSpPr>
          <p:cNvPr id="10" name="Line 184"/>
          <p:cNvSpPr>
            <a:spLocks noChangeShapeType="1"/>
          </p:cNvSpPr>
          <p:nvPr/>
        </p:nvSpPr>
        <p:spPr bwMode="auto">
          <a:xfrm>
            <a:off x="5791200" y="251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" name="Grouper 13"/>
          <p:cNvGrpSpPr/>
          <p:nvPr/>
        </p:nvGrpSpPr>
        <p:grpSpPr>
          <a:xfrm>
            <a:off x="838200" y="2895600"/>
            <a:ext cx="5614988" cy="396875"/>
            <a:chOff x="838200" y="2895600"/>
            <a:chExt cx="5614988" cy="396875"/>
          </a:xfrm>
        </p:grpSpPr>
        <p:sp>
          <p:nvSpPr>
            <p:cNvPr id="5" name="Text Box 162"/>
            <p:cNvSpPr txBox="1">
              <a:spLocks noChangeArrowheads="1"/>
            </p:cNvSpPr>
            <p:nvPr/>
          </p:nvSpPr>
          <p:spPr bwMode="auto">
            <a:xfrm>
              <a:off x="838200" y="2895600"/>
              <a:ext cx="56149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2000" dirty="0"/>
                <a:t>[YZ] = {i </a:t>
              </a:r>
              <a:r>
                <a:rPr lang="fr-FR" sz="2000" dirty="0" err="1">
                  <a:sym typeface="Symbol" pitchFamily="-65" charset="2"/>
                </a:rPr>
                <a:t>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(r) / Y </a:t>
              </a:r>
              <a:r>
                <a:rPr lang="fr-FR" sz="2000" dirty="0" err="1">
                  <a:sym typeface="Symbol" pitchFamily="-65" charset="2"/>
                </a:rPr>
                <a:t>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et Z </a:t>
              </a:r>
              <a:r>
                <a:rPr lang="fr-FR" sz="2000" dirty="0" err="1">
                  <a:sym typeface="Symbol" pitchFamily="-65" charset="2"/>
                </a:rPr>
                <a:t>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= </a:t>
              </a:r>
              <a:r>
                <a:rPr lang="fr-FR" sz="2000" dirty="0" err="1">
                  <a:sym typeface="Symbol" pitchFamily="-65" charset="2"/>
                </a:rPr>
                <a:t></a:t>
              </a:r>
              <a:r>
                <a:rPr lang="fr-FR" sz="2000" dirty="0"/>
                <a:t>}</a:t>
              </a:r>
            </a:p>
          </p:txBody>
        </p:sp>
        <p:sp>
          <p:nvSpPr>
            <p:cNvPr id="11" name="Line 184"/>
            <p:cNvSpPr>
              <a:spLocks noChangeShapeType="1"/>
            </p:cNvSpPr>
            <p:nvPr/>
          </p:nvSpPr>
          <p:spPr bwMode="auto">
            <a:xfrm>
              <a:off x="1143000" y="29718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" name="Grouper 14"/>
          <p:cNvGrpSpPr/>
          <p:nvPr/>
        </p:nvGrpSpPr>
        <p:grpSpPr>
          <a:xfrm>
            <a:off x="914400" y="3429000"/>
            <a:ext cx="3109912" cy="369332"/>
            <a:chOff x="914400" y="3608388"/>
            <a:chExt cx="3109912" cy="369332"/>
          </a:xfrm>
        </p:grpSpPr>
        <p:sp>
          <p:nvSpPr>
            <p:cNvPr id="7" name="Text Box 230"/>
            <p:cNvSpPr txBox="1">
              <a:spLocks noChangeArrowheads="1"/>
            </p:cNvSpPr>
            <p:nvPr/>
          </p:nvSpPr>
          <p:spPr bwMode="auto">
            <a:xfrm>
              <a:off x="914400" y="3608388"/>
              <a:ext cx="31099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dirty="0" smtClean="0"/>
                <a:t>Ex : </a:t>
              </a:r>
              <a:r>
                <a:rPr lang="fr-FR" dirty="0"/>
                <a:t>[B</a:t>
              </a:r>
              <a:r>
                <a:rPr lang="fr-FR" sz="800" dirty="0"/>
                <a:t> </a:t>
              </a:r>
              <a:r>
                <a:rPr lang="fr-FR" dirty="0"/>
                <a:t>F] = {3}</a:t>
              </a:r>
            </a:p>
          </p:txBody>
        </p:sp>
        <p:sp>
          <p:nvSpPr>
            <p:cNvPr id="12" name="Line 184"/>
            <p:cNvSpPr>
              <a:spLocks noChangeShapeType="1"/>
            </p:cNvSpPr>
            <p:nvPr/>
          </p:nvSpPr>
          <p:spPr bwMode="auto">
            <a:xfrm>
              <a:off x="1600200" y="36576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" name="Text Box 240"/>
          <p:cNvSpPr txBox="1">
            <a:spLocks noChangeArrowheads="1"/>
          </p:cNvSpPr>
          <p:nvPr/>
        </p:nvSpPr>
        <p:spPr bwMode="auto">
          <a:xfrm>
            <a:off x="838200" y="5029200"/>
            <a:ext cx="652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dirty="0" smtClean="0"/>
              <a:t>Ex : </a:t>
            </a:r>
            <a:r>
              <a:rPr lang="fr-FR" dirty="0"/>
              <a:t>VC (B</a:t>
            </a:r>
            <a:r>
              <a:rPr lang="fr-FR" sz="800" dirty="0">
                <a:sym typeface="Symbol" pitchFamily="-65" charset="2"/>
              </a:rPr>
              <a:t> </a:t>
            </a:r>
            <a:r>
              <a:rPr lang="fr-FR" dirty="0">
                <a:sym typeface="Symbol" pitchFamily="-65" charset="2"/>
              </a:rPr>
              <a:t>F)</a:t>
            </a:r>
            <a:r>
              <a:rPr lang="fr-FR" dirty="0"/>
              <a:t> = {{</a:t>
            </a:r>
            <a:r>
              <a:rPr lang="fr-FR" dirty="0">
                <a:sym typeface="Symbol" pitchFamily="-65" charset="2"/>
              </a:rPr>
              <a:t>8</a:t>
            </a:r>
            <a:r>
              <a:rPr lang="fr-FR" dirty="0"/>
              <a:t>}, {4}, {3}, {1,2,5,6,7,9,10}</a:t>
            </a:r>
          </a:p>
        </p:txBody>
      </p:sp>
      <p:grpSp>
        <p:nvGrpSpPr>
          <p:cNvPr id="14" name="Grouper 18"/>
          <p:cNvGrpSpPr/>
          <p:nvPr/>
        </p:nvGrpSpPr>
        <p:grpSpPr>
          <a:xfrm>
            <a:off x="838200" y="5410200"/>
            <a:ext cx="6797675" cy="400110"/>
            <a:chOff x="838200" y="5924490"/>
            <a:chExt cx="6797675" cy="400110"/>
          </a:xfrm>
        </p:grpSpPr>
        <p:sp>
          <p:nvSpPr>
            <p:cNvPr id="17" name="Text Box 241"/>
            <p:cNvSpPr txBox="1">
              <a:spLocks noChangeArrowheads="1"/>
            </p:cNvSpPr>
            <p:nvPr/>
          </p:nvSpPr>
          <p:spPr bwMode="auto">
            <a:xfrm>
              <a:off x="838200" y="5924490"/>
              <a:ext cx="67976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2000" b="1" dirty="0" smtClean="0">
                  <a:solidFill>
                    <a:srgbClr val="FF0000"/>
                  </a:solidFill>
                </a:rPr>
                <a:t>VC </a:t>
              </a:r>
              <a:r>
                <a:rPr lang="fr-FR" sz="2000" b="1" dirty="0">
                  <a:solidFill>
                    <a:srgbClr val="FF0000"/>
                  </a:solidFill>
                </a:rPr>
                <a:t>(X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</a:t>
              </a:r>
              <a:r>
                <a:rPr lang="fr-FR" sz="2000" b="1" dirty="0">
                  <a:solidFill>
                    <a:srgbClr val="FF0000"/>
                  </a:solidFill>
                  <a:sym typeface="Symbol" pitchFamily="-65" charset="2"/>
                </a:rPr>
                <a:t> </a:t>
              </a:r>
              <a:r>
                <a:rPr lang="fr-FR" sz="2000" b="1" dirty="0">
                  <a:solidFill>
                    <a:srgbClr val="FF0000"/>
                  </a:solidFill>
                </a:rPr>
                <a:t>A) = (VC(X)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</a:t>
              </a:r>
              <a:r>
                <a:rPr lang="fr-FR" sz="2000" b="1" dirty="0">
                  <a:solidFill>
                    <a:srgbClr val="FF0000"/>
                  </a:solidFill>
                </a:rPr>
                <a:t> [A])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</a:t>
              </a:r>
              <a:r>
                <a:rPr lang="fr-FR" sz="2000" b="1" dirty="0">
                  <a:solidFill>
                    <a:srgbClr val="FF0000"/>
                  </a:solidFill>
                </a:rPr>
                <a:t> (VC(X)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</a:t>
              </a:r>
              <a:r>
                <a:rPr lang="fr-FR" sz="2000" b="1" dirty="0">
                  <a:solidFill>
                    <a:srgbClr val="FF0000"/>
                  </a:solidFill>
                </a:rPr>
                <a:t> [A]</a:t>
              </a:r>
              <a:r>
                <a:rPr lang="fr-FR" sz="2000" b="1" dirty="0" smtClean="0">
                  <a:solidFill>
                    <a:srgbClr val="FF0000"/>
                  </a:solidFill>
                </a:rPr>
                <a:t>)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Line 184"/>
            <p:cNvSpPr>
              <a:spLocks noChangeShapeType="1"/>
            </p:cNvSpPr>
            <p:nvPr/>
          </p:nvSpPr>
          <p:spPr bwMode="auto">
            <a:xfrm>
              <a:off x="3600450" y="59436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63928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Vecteur de contingence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la pratique : 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Group 402"/>
          <p:cNvGraphicFramePr>
            <a:graphicFrameLocks noGrp="1"/>
          </p:cNvGraphicFramePr>
          <p:nvPr/>
        </p:nvGraphicFramePr>
        <p:xfrm>
          <a:off x="3025775" y="5181600"/>
          <a:ext cx="4068762" cy="549276"/>
        </p:xfrm>
        <a:graphic>
          <a:graphicData uri="http://schemas.openxmlformats.org/drawingml/2006/table">
            <a:tbl>
              <a:tblPr/>
              <a:tblGrid>
                <a:gridCol w="1325562"/>
                <a:gridCol w="685800"/>
                <a:gridCol w="685800"/>
                <a:gridCol w="685800"/>
                <a:gridCol w="685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«Distribution» 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TC[B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F]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369"/>
          <p:cNvGraphicFramePr>
            <a:graphicFrameLocks noGrp="1"/>
          </p:cNvGraphicFramePr>
          <p:nvPr/>
        </p:nvGraphicFramePr>
        <p:xfrm>
          <a:off x="3035300" y="2498725"/>
          <a:ext cx="4670425" cy="549276"/>
        </p:xfrm>
        <a:graphic>
          <a:graphicData uri="http://schemas.openxmlformats.org/drawingml/2006/table">
            <a:tbl>
              <a:tblPr/>
              <a:tblGrid>
                <a:gridCol w="86042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370"/>
          <p:cNvGraphicFramePr>
            <a:graphicFrameLocks noGrp="1"/>
          </p:cNvGraphicFramePr>
          <p:nvPr/>
        </p:nvGraphicFramePr>
        <p:xfrm>
          <a:off x="3025775" y="3259138"/>
          <a:ext cx="4689475" cy="549276"/>
        </p:xfrm>
        <a:graphic>
          <a:graphicData uri="http://schemas.openxmlformats.org/drawingml/2006/table">
            <a:tbl>
              <a:tblPr/>
              <a:tblGrid>
                <a:gridCol w="87947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306"/>
          <p:cNvGraphicFramePr>
            <a:graphicFrameLocks noGrp="1"/>
          </p:cNvGraphicFramePr>
          <p:nvPr/>
        </p:nvGraphicFramePr>
        <p:xfrm>
          <a:off x="1403350" y="3994150"/>
          <a:ext cx="6302375" cy="670878"/>
        </p:xfrm>
        <a:graphic>
          <a:graphicData uri="http://schemas.openxmlformats.org/drawingml/2006/table">
            <a:tbl>
              <a:tblPr/>
              <a:tblGrid>
                <a:gridCol w="1620838"/>
                <a:gridCol w="871537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aramond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 + VC(F) =: 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 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71"/>
          <p:cNvSpPr txBox="1">
            <a:spLocks noChangeArrowheads="1"/>
          </p:cNvSpPr>
          <p:nvPr/>
        </p:nvSpPr>
        <p:spPr bwMode="auto">
          <a:xfrm>
            <a:off x="927100" y="5193268"/>
            <a:ext cx="17399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Passage à la TC</a:t>
            </a:r>
          </a:p>
        </p:txBody>
      </p:sp>
      <p:sp>
        <p:nvSpPr>
          <p:cNvPr id="10" name="Text Box 372"/>
          <p:cNvSpPr txBox="1">
            <a:spLocks noChangeArrowheads="1"/>
          </p:cNvSpPr>
          <p:nvPr/>
        </p:nvSpPr>
        <p:spPr bwMode="auto">
          <a:xfrm>
            <a:off x="657225" y="2697163"/>
            <a:ext cx="1868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/>
              <a:t>Ajouts en logique binaire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3352006" y="4951412"/>
            <a:ext cx="306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525713" y="3398838"/>
            <a:ext cx="1741487" cy="944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Line 184"/>
          <p:cNvSpPr>
            <a:spLocks noChangeShapeType="1"/>
          </p:cNvSpPr>
          <p:nvPr/>
        </p:nvSpPr>
        <p:spPr bwMode="auto">
          <a:xfrm>
            <a:off x="4572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184"/>
          <p:cNvSpPr>
            <a:spLocks noChangeShapeType="1"/>
          </p:cNvSpPr>
          <p:nvPr/>
        </p:nvSpPr>
        <p:spPr bwMode="auto">
          <a:xfrm>
            <a:off x="47244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184"/>
          <p:cNvSpPr>
            <a:spLocks noChangeShapeType="1"/>
          </p:cNvSpPr>
          <p:nvPr/>
        </p:nvSpPr>
        <p:spPr bwMode="auto">
          <a:xfrm>
            <a:off x="52578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184"/>
          <p:cNvSpPr>
            <a:spLocks noChangeShapeType="1"/>
          </p:cNvSpPr>
          <p:nvPr/>
        </p:nvSpPr>
        <p:spPr bwMode="auto">
          <a:xfrm>
            <a:off x="6096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84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Moteur – Vecteur de contingence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la pratique : 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Group 402"/>
          <p:cNvGraphicFramePr>
            <a:graphicFrameLocks noGrp="1"/>
          </p:cNvGraphicFramePr>
          <p:nvPr/>
        </p:nvGraphicFramePr>
        <p:xfrm>
          <a:off x="3025775" y="5181600"/>
          <a:ext cx="4068762" cy="549276"/>
        </p:xfrm>
        <a:graphic>
          <a:graphicData uri="http://schemas.openxmlformats.org/drawingml/2006/table">
            <a:tbl>
              <a:tblPr/>
              <a:tblGrid>
                <a:gridCol w="1325562"/>
                <a:gridCol w="685800"/>
                <a:gridCol w="685800"/>
                <a:gridCol w="685800"/>
                <a:gridCol w="685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«Distribution» 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TC[B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F]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369"/>
          <p:cNvGraphicFramePr>
            <a:graphicFrameLocks noGrp="1"/>
          </p:cNvGraphicFramePr>
          <p:nvPr/>
        </p:nvGraphicFramePr>
        <p:xfrm>
          <a:off x="3035300" y="2498725"/>
          <a:ext cx="4670425" cy="549276"/>
        </p:xfrm>
        <a:graphic>
          <a:graphicData uri="http://schemas.openxmlformats.org/drawingml/2006/table">
            <a:tbl>
              <a:tblPr/>
              <a:tblGrid>
                <a:gridCol w="86042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370"/>
          <p:cNvGraphicFramePr>
            <a:graphicFrameLocks noGrp="1"/>
          </p:cNvGraphicFramePr>
          <p:nvPr/>
        </p:nvGraphicFramePr>
        <p:xfrm>
          <a:off x="3025775" y="3259138"/>
          <a:ext cx="4689475" cy="549276"/>
        </p:xfrm>
        <a:graphic>
          <a:graphicData uri="http://schemas.openxmlformats.org/drawingml/2006/table">
            <a:tbl>
              <a:tblPr/>
              <a:tblGrid>
                <a:gridCol w="87947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306"/>
          <p:cNvGraphicFramePr>
            <a:graphicFrameLocks noGrp="1"/>
          </p:cNvGraphicFramePr>
          <p:nvPr/>
        </p:nvGraphicFramePr>
        <p:xfrm>
          <a:off x="1403350" y="3994150"/>
          <a:ext cx="6302375" cy="670878"/>
        </p:xfrm>
        <a:graphic>
          <a:graphicData uri="http://schemas.openxmlformats.org/drawingml/2006/table">
            <a:tbl>
              <a:tblPr/>
              <a:tblGrid>
                <a:gridCol w="1620838"/>
                <a:gridCol w="871537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aramond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 + VC(F) =: 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 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71"/>
          <p:cNvSpPr txBox="1">
            <a:spLocks noChangeArrowheads="1"/>
          </p:cNvSpPr>
          <p:nvPr/>
        </p:nvSpPr>
        <p:spPr bwMode="auto">
          <a:xfrm>
            <a:off x="927100" y="5193268"/>
            <a:ext cx="17399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Passage à la TC</a:t>
            </a:r>
          </a:p>
        </p:txBody>
      </p:sp>
      <p:sp>
        <p:nvSpPr>
          <p:cNvPr id="10" name="Text Box 372"/>
          <p:cNvSpPr txBox="1">
            <a:spLocks noChangeArrowheads="1"/>
          </p:cNvSpPr>
          <p:nvPr/>
        </p:nvSpPr>
        <p:spPr bwMode="auto">
          <a:xfrm>
            <a:off x="657225" y="2697163"/>
            <a:ext cx="1868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/>
              <a:t>Ajouts en logique binaire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3352006" y="4951412"/>
            <a:ext cx="306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525713" y="3398838"/>
            <a:ext cx="1741487" cy="944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57225" y="5943600"/>
            <a:ext cx="7724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a besoin de </a:t>
            </a:r>
            <a:r>
              <a:rPr lang="fr-FR" sz="2400" b="1" dirty="0" smtClean="0">
                <a:solidFill>
                  <a:srgbClr val="FF0000"/>
                </a:solidFill>
              </a:rPr>
              <a:t>2n*|r|</a:t>
            </a:r>
            <a:r>
              <a:rPr lang="fr-FR" sz="2400" dirty="0" smtClean="0"/>
              <a:t> octets pour le stockage des VC</a:t>
            </a:r>
            <a:endParaRPr lang="fr-FR" sz="2400" dirty="0"/>
          </a:p>
        </p:txBody>
      </p:sp>
      <p:sp>
        <p:nvSpPr>
          <p:cNvPr id="24" name="Line 184"/>
          <p:cNvSpPr>
            <a:spLocks noChangeShapeType="1"/>
          </p:cNvSpPr>
          <p:nvPr/>
        </p:nvSpPr>
        <p:spPr bwMode="auto">
          <a:xfrm>
            <a:off x="4572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184"/>
          <p:cNvSpPr>
            <a:spLocks noChangeShapeType="1"/>
          </p:cNvSpPr>
          <p:nvPr/>
        </p:nvSpPr>
        <p:spPr bwMode="auto">
          <a:xfrm>
            <a:off x="47244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184"/>
          <p:cNvSpPr>
            <a:spLocks noChangeShapeType="1"/>
          </p:cNvSpPr>
          <p:nvPr/>
        </p:nvSpPr>
        <p:spPr bwMode="auto">
          <a:xfrm>
            <a:off x="52578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184"/>
          <p:cNvSpPr>
            <a:spLocks noChangeShapeType="1"/>
          </p:cNvSpPr>
          <p:nvPr/>
        </p:nvSpPr>
        <p:spPr bwMode="auto">
          <a:xfrm>
            <a:off x="6096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154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LHS </a:t>
            </a:r>
            <a:r>
              <a:rPr lang="fr-FR" dirty="0" smtClean="0"/>
              <a:t>χ2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Modification de LS pour i</a:t>
            </a:r>
            <a:r>
              <a:rPr lang="fr-FR" dirty="0" err="1" smtClean="0"/>
              <a:t>nclure</a:t>
            </a:r>
            <a:r>
              <a:rPr lang="fr-FR" dirty="0" smtClean="0"/>
              <a:t> les vecteurs de contingence ;</a:t>
            </a:r>
          </a:p>
          <a:p>
            <a:r>
              <a:rPr lang="fr-FR" dirty="0" smtClean="0"/>
              <a:t>Au niveau d’un n</a:t>
            </a:r>
            <a:r>
              <a:rPr lang="fr-FR" dirty="0" err="1" smtClean="0"/>
              <a:t>œud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A</a:t>
            </a:r>
            <a:r>
              <a:rPr lang="fr-FR" dirty="0" err="1" smtClean="0"/>
              <a:t>ppel</a:t>
            </a:r>
            <a:r>
              <a:rPr lang="fr-FR" dirty="0" smtClean="0"/>
              <a:t> à la branche de gauche : on ne fais rien</a:t>
            </a:r>
          </a:p>
          <a:p>
            <a:pPr lvl="1"/>
            <a:r>
              <a:rPr lang="fr-FR" dirty="0" smtClean="0"/>
              <a:t>Avant appel à la branche de droite :</a:t>
            </a:r>
          </a:p>
          <a:p>
            <a:pPr lvl="2"/>
            <a:r>
              <a:rPr lang="fr-FR" dirty="0" smtClean="0"/>
              <a:t>Calcul du nouveau vecteur de contingence ;</a:t>
            </a:r>
          </a:p>
          <a:p>
            <a:pPr lvl="2"/>
            <a:r>
              <a:rPr lang="fr-FR" dirty="0" smtClean="0"/>
              <a:t>Test de satisfiabilité des contraintes anti monotones.</a:t>
            </a:r>
          </a:p>
          <a:p>
            <a:r>
              <a:rPr lang="fr-FR" dirty="0" smtClean="0"/>
              <a:t>Au niveau d’une feuille : satisfiabilité des contraintes monotones.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65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expérimentaux</a:t>
            </a:r>
            <a:endParaRPr lang="fr-FR" dirty="0"/>
          </a:p>
        </p:txBody>
      </p:sp>
      <p:pic>
        <p:nvPicPr>
          <p:cNvPr id="4" name="Picture 9" descr="Fig2_V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575" y="1981200"/>
            <a:ext cx="39084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Fig5_V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81200"/>
            <a:ext cx="3908425" cy="364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762000" y="5654675"/>
            <a:ext cx="736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dirty="0"/>
              <a:t>Expérimentations menées sur un fichier STM</a:t>
            </a:r>
            <a:r>
              <a:rPr lang="fr-FR" dirty="0" smtClean="0"/>
              <a:t> avec </a:t>
            </a:r>
            <a:r>
              <a:rPr lang="fr-FR" i="1" dirty="0" err="1"/>
              <a:t>MinPerc</a:t>
            </a:r>
            <a:r>
              <a:rPr lang="fr-FR" dirty="0"/>
              <a:t> et </a:t>
            </a:r>
            <a:r>
              <a:rPr lang="fr-FR" i="1" dirty="0" err="1"/>
              <a:t>MinCor</a:t>
            </a:r>
            <a:r>
              <a:rPr lang="fr-FR" dirty="0"/>
              <a:t> fixés, </a:t>
            </a:r>
            <a:r>
              <a:rPr lang="fr-FR" i="1" dirty="0" err="1"/>
              <a:t>MinSup</a:t>
            </a:r>
            <a:r>
              <a:rPr lang="fr-FR" dirty="0"/>
              <a:t> </a:t>
            </a:r>
            <a:r>
              <a:rPr lang="fr-FR" dirty="0" smtClean="0"/>
              <a:t>variable (gauche) / fixe (droite)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36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4 Calcul de la confiance des autres règles d’association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50825" y="908050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rgbClr val="FF0000"/>
                </a:solidFill>
              </a:rPr>
              <a:t>Théorème</a:t>
            </a:r>
            <a:r>
              <a:rPr lang="fr-FR"/>
              <a:t> : l’ensembles des règles d’association informative (exactes et approximatives) forme une couverture pour les règles d’associations valides.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31913" y="1844675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On peut déduire la confiance des autres règles à partir des règles d’association informatives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50825" y="1989138"/>
            <a:ext cx="1008063" cy="360362"/>
          </a:xfrm>
          <a:prstGeom prst="rightArrow">
            <a:avLst>
              <a:gd name="adj1" fmla="val 50000"/>
              <a:gd name="adj2" fmla="val 699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23850" y="2781300"/>
            <a:ext cx="8424863" cy="311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dirty="0"/>
              <a:t>Soit X </a:t>
            </a:r>
            <a:r>
              <a:rPr lang="fr-FR" dirty="0" err="1">
                <a:sym typeface="Symbol" charset="2"/>
              </a:rPr>
              <a:t></a:t>
            </a:r>
            <a:r>
              <a:rPr lang="fr-FR" dirty="0">
                <a:sym typeface="Symbol" charset="2"/>
              </a:rPr>
              <a:t> Y, Y est </a:t>
            </a:r>
            <a:r>
              <a:rPr lang="fr-FR" b="1" dirty="0">
                <a:sym typeface="Symbol" charset="2"/>
              </a:rPr>
              <a:t>fréquent, </a:t>
            </a:r>
            <a:r>
              <a:rPr lang="fr-FR" dirty="0" err="1">
                <a:sym typeface="Symbol" charset="2"/>
              </a:rPr>
              <a:t>Conf</a:t>
            </a:r>
            <a:r>
              <a:rPr lang="fr-FR" dirty="0">
                <a:sym typeface="Symbol" charset="2"/>
              </a:rPr>
              <a:t>(X </a:t>
            </a:r>
            <a:r>
              <a:rPr lang="fr-FR" dirty="0" err="1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Y\X) = 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>
                <a:sym typeface="Symbol" charset="2"/>
              </a:rPr>
              <a:t>Calculer h(X) et h(Y)</a:t>
            </a:r>
            <a:br>
              <a:rPr lang="fr-FR" dirty="0">
                <a:sym typeface="Symbol" charset="2"/>
              </a:rPr>
            </a:br>
            <a:r>
              <a:rPr lang="fr-FR" dirty="0">
                <a:sym typeface="Symbol" charset="2"/>
              </a:rPr>
              <a:t>Si h(X) = h(Y), alors </a:t>
            </a:r>
            <a:r>
              <a:rPr lang="fr-FR" dirty="0" err="1">
                <a:sym typeface="Symbol" charset="2"/>
              </a:rPr>
              <a:t>Conf</a:t>
            </a:r>
            <a:r>
              <a:rPr lang="fr-FR" dirty="0">
                <a:sym typeface="Symbol" charset="2"/>
              </a:rPr>
              <a:t>(X 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⇒</a:t>
            </a:r>
            <a:r>
              <a:rPr lang="fr-FR" dirty="0">
                <a:sym typeface="Symbol" charset="2"/>
              </a:rPr>
              <a:t> Y\X) = 100%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>
                <a:sym typeface="Symbol" charset="2"/>
              </a:rPr>
              <a:t>Trouver la chaîne S = {h(X) = X</a:t>
            </a:r>
            <a:r>
              <a:rPr lang="fr-FR" baseline="-25000" dirty="0">
                <a:sym typeface="Symbol" charset="2"/>
              </a:rPr>
              <a:t>1</a:t>
            </a:r>
            <a:r>
              <a:rPr lang="fr-FR" dirty="0">
                <a:sym typeface="Symbol" charset="2"/>
              </a:rPr>
              <a:t>, X</a:t>
            </a:r>
            <a:r>
              <a:rPr lang="fr-FR" baseline="-25000" dirty="0">
                <a:sym typeface="Symbol" charset="2"/>
              </a:rPr>
              <a:t>2</a:t>
            </a:r>
            <a:r>
              <a:rPr lang="fr-FR" dirty="0">
                <a:sym typeface="Symbol" charset="2"/>
              </a:rPr>
              <a:t>, …, </a:t>
            </a:r>
            <a:r>
              <a:rPr lang="fr-FR" dirty="0" err="1">
                <a:sym typeface="Symbol" charset="2"/>
              </a:rPr>
              <a:t>X</a:t>
            </a:r>
            <a:r>
              <a:rPr lang="fr-FR" baseline="-25000" dirty="0" err="1">
                <a:sym typeface="Symbol" charset="2"/>
              </a:rPr>
              <a:t>n</a:t>
            </a:r>
            <a:r>
              <a:rPr lang="fr-FR" dirty="0">
                <a:sym typeface="Symbol" charset="2"/>
              </a:rPr>
              <a:t> = h(Y) | X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DLB(X</a:t>
            </a:r>
            <a:r>
              <a:rPr lang="en-US" baseline="-25000" dirty="0">
                <a:sym typeface="Symbol" charset="2"/>
              </a:rPr>
              <a:t>i+1</a:t>
            </a:r>
            <a:r>
              <a:rPr lang="en-US" dirty="0">
                <a:sym typeface="Symbol" charset="2"/>
              </a:rPr>
              <a:t>)}</a:t>
            </a:r>
            <a:br>
              <a:rPr lang="en-US" dirty="0">
                <a:sym typeface="Symbol" charset="2"/>
              </a:rPr>
            </a:br>
            <a:r>
              <a:rPr lang="fr-FR" dirty="0">
                <a:solidFill>
                  <a:schemeClr val="accent2"/>
                </a:solidFill>
                <a:sym typeface="Symbol" charset="2"/>
              </a:rPr>
              <a:t>Chaque X</a:t>
            </a:r>
            <a:r>
              <a:rPr lang="fr-FR" baseline="-25000" dirty="0">
                <a:solidFill>
                  <a:schemeClr val="accent2"/>
                </a:solidFill>
                <a:sym typeface="Symbol" charset="2"/>
              </a:rPr>
              <a:t>i</a:t>
            </a:r>
            <a:r>
              <a:rPr lang="fr-FR" dirty="0">
                <a:solidFill>
                  <a:schemeClr val="accent2"/>
                </a:solidFill>
                <a:sym typeface="Symbol" charset="2"/>
              </a:rPr>
              <a:t> est un fermé fréquent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dirty="0" err="1">
                <a:sym typeface="Symbol" charset="2"/>
              </a:rPr>
              <a:t>Conf</a:t>
            </a:r>
            <a:r>
              <a:rPr lang="fr-FR" dirty="0">
                <a:sym typeface="Symbol" charset="2"/>
              </a:rPr>
              <a:t>(X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Y\X) = Conf(</a:t>
            </a:r>
            <a:r>
              <a:rPr lang="fr-FR" dirty="0" smtClean="0">
                <a:sym typeface="Symbol" charset="2"/>
              </a:rPr>
              <a:t>X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\ </a:t>
            </a:r>
            <a:r>
              <a:rPr lang="fr-FR" dirty="0" smtClean="0">
                <a:sym typeface="Symbol" charset="2"/>
              </a:rPr>
              <a:t>X) </a:t>
            </a:r>
            <a:r>
              <a:rPr lang="fr-FR" dirty="0">
                <a:sym typeface="Symbol" charset="2"/>
              </a:rPr>
              <a:t>* Conf(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3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\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>
                <a:sym typeface="Symbol" charset="2"/>
              </a:rPr>
              <a:t>2</a:t>
            </a:r>
            <a:r>
              <a:rPr lang="fr-FR" dirty="0" smtClean="0">
                <a:sym typeface="Symbol" charset="2"/>
              </a:rPr>
              <a:t>) </a:t>
            </a:r>
            <a:r>
              <a:rPr lang="fr-FR" dirty="0">
                <a:sym typeface="Symbol" charset="2"/>
              </a:rPr>
              <a:t>* … * </a:t>
            </a:r>
            <a:br>
              <a:rPr lang="fr-FR" dirty="0">
                <a:sym typeface="Symbol" charset="2"/>
              </a:rPr>
            </a:br>
            <a:r>
              <a:rPr lang="fr-FR" dirty="0">
                <a:sym typeface="Symbol" charset="2"/>
              </a:rPr>
              <a:t>		   Conf(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\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)  </a:t>
            </a:r>
            <a:r>
              <a:rPr lang="fr-FR" dirty="0">
                <a:sym typeface="Symbol" charset="2"/>
              </a:rPr>
              <a:t>* … * Conf(X</a:t>
            </a:r>
            <a:r>
              <a:rPr lang="fr-FR" baseline="-25000" dirty="0">
                <a:sym typeface="Symbol" charset="2"/>
              </a:rPr>
              <a:t>n-1</a:t>
            </a:r>
            <a:r>
              <a:rPr lang="fr-FR" dirty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Y\X</a:t>
            </a:r>
            <a:r>
              <a:rPr lang="fr-FR" baseline="-25000" dirty="0">
                <a:sym typeface="Symbol" charset="2"/>
              </a:rPr>
              <a:t>n-1</a:t>
            </a:r>
            <a:r>
              <a:rPr lang="fr-FR" dirty="0">
                <a:sym typeface="Symbol" charset="2"/>
              </a:rPr>
              <a:t>)</a:t>
            </a:r>
          </a:p>
          <a:p>
            <a:pPr marL="342900" indent="-342900">
              <a:spcBef>
                <a:spcPct val="50000"/>
              </a:spcBef>
            </a:pPr>
            <a:r>
              <a:rPr lang="fr-FR" dirty="0">
                <a:sym typeface="Symbol" charset="2"/>
              </a:rPr>
              <a:t>Si il existe une règle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i+1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\ </a:t>
            </a:r>
            <a:r>
              <a:rPr lang="fr-FR" dirty="0" smtClean="0">
                <a:sym typeface="Symbol" charset="2"/>
              </a:rPr>
              <a:t>X</a:t>
            </a:r>
            <a:r>
              <a:rPr lang="fr-FR" baseline="-25000" dirty="0" smtClean="0">
                <a:sym typeface="Symbol" charset="2"/>
              </a:rPr>
              <a:t>i</a:t>
            </a:r>
            <a:r>
              <a:rPr lang="fr-FR" dirty="0" smtClean="0">
                <a:sym typeface="Symbol" charset="2"/>
              </a:rPr>
              <a:t> </a:t>
            </a:r>
            <a:r>
              <a:rPr lang="fr-FR" dirty="0">
                <a:sym typeface="Symbol" charset="2"/>
              </a:rPr>
              <a:t>telle que </a:t>
            </a:r>
            <a:r>
              <a:rPr lang="fr-FR" dirty="0" err="1">
                <a:sym typeface="Symbol" charset="2"/>
              </a:rPr>
              <a:t>Conf</a:t>
            </a:r>
            <a:r>
              <a:rPr lang="fr-FR" dirty="0">
                <a:sym typeface="Symbol" charset="2"/>
              </a:rPr>
              <a:t>(X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X</a:t>
            </a:r>
            <a:r>
              <a:rPr lang="fr-FR" baseline="-25000" dirty="0">
                <a:sym typeface="Symbol" charset="2"/>
              </a:rPr>
              <a:t>i+1</a:t>
            </a:r>
            <a:r>
              <a:rPr lang="fr-FR" dirty="0">
                <a:sym typeface="Symbol" charset="2"/>
              </a:rPr>
              <a:t> \ X</a:t>
            </a:r>
            <a:r>
              <a:rPr lang="fr-FR" baseline="-25000" dirty="0">
                <a:sym typeface="Symbol" charset="2"/>
              </a:rPr>
              <a:t>i</a:t>
            </a:r>
            <a:r>
              <a:rPr lang="fr-FR" dirty="0">
                <a:sym typeface="Symbol" charset="2"/>
              </a:rPr>
              <a:t>) &lt; </a:t>
            </a:r>
            <a:r>
              <a:rPr lang="fr-FR" i="1" dirty="0" err="1">
                <a:sym typeface="Symbol" charset="2"/>
              </a:rPr>
              <a:t>minconf</a:t>
            </a:r>
            <a:r>
              <a:rPr lang="fr-FR" i="1" dirty="0">
                <a:sym typeface="Symbol" charset="2"/>
              </a:rPr>
              <a:t>, </a:t>
            </a:r>
            <a:r>
              <a:rPr lang="fr-FR" dirty="0">
                <a:sym typeface="Symbol" charset="2"/>
              </a:rPr>
              <a:t>alors</a:t>
            </a:r>
            <a:r>
              <a:rPr lang="fr-FR" i="1" dirty="0">
                <a:sym typeface="Symbol" charset="2"/>
              </a:rPr>
              <a:t> </a:t>
            </a:r>
            <a:br>
              <a:rPr lang="fr-FR" i="1" dirty="0">
                <a:sym typeface="Symbol" charset="2"/>
              </a:rPr>
            </a:br>
            <a:r>
              <a:rPr lang="fr-FR" i="1" dirty="0">
                <a:sym typeface="Symbol" charset="2"/>
              </a:rPr>
              <a:t> </a:t>
            </a:r>
            <a:r>
              <a:rPr lang="fr-FR" dirty="0" err="1">
                <a:sym typeface="Symbol" charset="2"/>
              </a:rPr>
              <a:t>Conf</a:t>
            </a:r>
            <a:r>
              <a:rPr lang="fr-FR" dirty="0">
                <a:sym typeface="Symbol" charset="2"/>
              </a:rPr>
              <a:t>(X </a:t>
            </a:r>
            <a:r>
              <a:rPr lang="fr-FR" dirty="0" err="1">
                <a:sym typeface="Symbol" charset="2"/>
              </a:rPr>
              <a:t></a:t>
            </a:r>
            <a:r>
              <a:rPr lang="fr-FR" dirty="0">
                <a:sym typeface="Symbol" charset="2"/>
              </a:rPr>
              <a:t> Y \ X) &lt; </a:t>
            </a:r>
            <a:r>
              <a:rPr lang="fr-FR" i="1" dirty="0" err="1">
                <a:sym typeface="Symbol" charset="2"/>
              </a:rPr>
              <a:t>minconf</a:t>
            </a:r>
            <a:r>
              <a:rPr lang="fr-FR" dirty="0">
                <a:sym typeface="Symbol" charset="2"/>
              </a:rPr>
              <a:t> 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3635375" y="1052513"/>
          <a:ext cx="2376488" cy="2420938"/>
        </p:xfrm>
        <a:graphic>
          <a:graphicData uri="http://schemas.openxmlformats.org/drawingml/2006/table">
            <a:tbl>
              <a:tblPr/>
              <a:tblGrid>
                <a:gridCol w="1169988"/>
                <a:gridCol w="1206500"/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Règle 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BCE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cs typeface="Arial Unicode MS" charset="0"/>
                          <a:sym typeface="Symbol" charset="2"/>
                        </a:rPr>
                        <a:t>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7" name="Text Box 33"/>
          <p:cNvSpPr txBox="1">
            <a:spLocks noChangeArrowheads="1"/>
          </p:cNvSpPr>
          <p:nvPr/>
        </p:nvSpPr>
        <p:spPr bwMode="auto">
          <a:xfrm>
            <a:off x="250825" y="333375"/>
            <a:ext cx="3348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Exemple avec</a:t>
            </a:r>
            <a:r>
              <a:rPr lang="fr-FR" i="1"/>
              <a:t> minconf</a:t>
            </a:r>
            <a:r>
              <a:rPr lang="fr-FR"/>
              <a:t> = 2/5</a:t>
            </a:r>
          </a:p>
        </p:txBody>
      </p:sp>
      <p:grpSp>
        <p:nvGrpSpPr>
          <p:cNvPr id="20498" name="Group 34"/>
          <p:cNvGrpSpPr>
            <a:grpSpLocks/>
          </p:cNvGrpSpPr>
          <p:nvPr/>
        </p:nvGrpSpPr>
        <p:grpSpPr bwMode="auto">
          <a:xfrm>
            <a:off x="468313" y="836613"/>
            <a:ext cx="2159000" cy="3248025"/>
            <a:chOff x="295" y="663"/>
            <a:chExt cx="1360" cy="2046"/>
          </a:xfrm>
        </p:grpSpPr>
        <p:sp>
          <p:nvSpPr>
            <p:cNvPr id="20501" name="Text Box 35"/>
            <p:cNvSpPr txBox="1">
              <a:spLocks noChangeArrowheads="1"/>
            </p:cNvSpPr>
            <p:nvPr/>
          </p:nvSpPr>
          <p:spPr bwMode="auto">
            <a:xfrm>
              <a:off x="793" y="247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/>
                <a:t>Φ</a:t>
              </a:r>
              <a:r>
                <a:rPr lang="fr-FR"/>
                <a:t> </a:t>
              </a:r>
              <a:r>
                <a:rPr lang="fr-FR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0502" name="Text Box 36"/>
            <p:cNvSpPr txBox="1">
              <a:spLocks noChangeArrowheads="1"/>
            </p:cNvSpPr>
            <p:nvPr/>
          </p:nvSpPr>
          <p:spPr bwMode="auto">
            <a:xfrm>
              <a:off x="295" y="1298"/>
              <a:ext cx="4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AC </a:t>
              </a:r>
              <a:r>
                <a:rPr lang="fr-FR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0503" name="Text Box 37"/>
            <p:cNvSpPr txBox="1">
              <a:spLocks noChangeArrowheads="1"/>
            </p:cNvSpPr>
            <p:nvPr/>
          </p:nvSpPr>
          <p:spPr bwMode="auto">
            <a:xfrm>
              <a:off x="295" y="1888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C </a:t>
              </a: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0504" name="Text Box 38"/>
            <p:cNvSpPr txBox="1">
              <a:spLocks noChangeArrowheads="1"/>
            </p:cNvSpPr>
            <p:nvPr/>
          </p:nvSpPr>
          <p:spPr bwMode="auto">
            <a:xfrm>
              <a:off x="1112" y="1888"/>
              <a:ext cx="5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BE </a:t>
              </a:r>
              <a:r>
                <a:rPr lang="fr-FR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0505" name="Text Box 39"/>
            <p:cNvSpPr txBox="1">
              <a:spLocks noChangeArrowheads="1"/>
            </p:cNvSpPr>
            <p:nvPr/>
          </p:nvSpPr>
          <p:spPr bwMode="auto">
            <a:xfrm>
              <a:off x="1021" y="1298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BCE </a:t>
              </a:r>
              <a:r>
                <a:rPr lang="fr-FR">
                  <a:solidFill>
                    <a:srgbClr val="FF0000"/>
                  </a:solidFill>
                </a:rPr>
                <a:t>4</a:t>
              </a:r>
              <a:r>
                <a:rPr lang="fr-FR"/>
                <a:t> </a:t>
              </a:r>
            </a:p>
          </p:txBody>
        </p:sp>
        <p:sp>
          <p:nvSpPr>
            <p:cNvPr id="20506" name="Text Box 40"/>
            <p:cNvSpPr txBox="1">
              <a:spLocks noChangeArrowheads="1"/>
            </p:cNvSpPr>
            <p:nvPr/>
          </p:nvSpPr>
          <p:spPr bwMode="auto">
            <a:xfrm>
              <a:off x="568" y="663"/>
              <a:ext cx="6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/>
                <a:t>ABCE </a:t>
              </a:r>
              <a:r>
                <a:rPr lang="fr-FR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0507" name="Line 41"/>
            <p:cNvSpPr>
              <a:spLocks noChangeShapeType="1"/>
            </p:cNvSpPr>
            <p:nvPr/>
          </p:nvSpPr>
          <p:spPr bwMode="auto">
            <a:xfrm flipH="1" flipV="1">
              <a:off x="522" y="2114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08" name="Line 42"/>
            <p:cNvSpPr>
              <a:spLocks noChangeShapeType="1"/>
            </p:cNvSpPr>
            <p:nvPr/>
          </p:nvSpPr>
          <p:spPr bwMode="auto">
            <a:xfrm flipV="1">
              <a:off x="930" y="2114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09" name="Line 43"/>
            <p:cNvSpPr>
              <a:spLocks noChangeShapeType="1"/>
            </p:cNvSpPr>
            <p:nvPr/>
          </p:nvSpPr>
          <p:spPr bwMode="auto">
            <a:xfrm flipV="1">
              <a:off x="477" y="1524"/>
              <a:ext cx="77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10" name="Line 44"/>
            <p:cNvSpPr>
              <a:spLocks noChangeShapeType="1"/>
            </p:cNvSpPr>
            <p:nvPr/>
          </p:nvSpPr>
          <p:spPr bwMode="auto">
            <a:xfrm flipH="1" flipV="1">
              <a:off x="1248" y="1524"/>
              <a:ext cx="45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11" name="Line 45"/>
            <p:cNvSpPr>
              <a:spLocks noChangeShapeType="1"/>
            </p:cNvSpPr>
            <p:nvPr/>
          </p:nvSpPr>
          <p:spPr bwMode="auto">
            <a:xfrm flipV="1">
              <a:off x="477" y="1524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12" name="Line 46"/>
            <p:cNvSpPr>
              <a:spLocks noChangeShapeType="1"/>
            </p:cNvSpPr>
            <p:nvPr/>
          </p:nvSpPr>
          <p:spPr bwMode="auto">
            <a:xfrm flipV="1">
              <a:off x="477" y="889"/>
              <a:ext cx="40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13" name="Line 47"/>
            <p:cNvSpPr>
              <a:spLocks noChangeShapeType="1"/>
            </p:cNvSpPr>
            <p:nvPr/>
          </p:nvSpPr>
          <p:spPr bwMode="auto">
            <a:xfrm>
              <a:off x="885" y="889"/>
              <a:ext cx="363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0499" name="Text Box 48"/>
          <p:cNvSpPr txBox="1">
            <a:spLocks noChangeArrowheads="1"/>
          </p:cNvSpPr>
          <p:nvPr/>
        </p:nvSpPr>
        <p:spPr bwMode="auto">
          <a:xfrm>
            <a:off x="468313" y="4149725"/>
            <a:ext cx="8424862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>
                <a:sym typeface="Symbol" charset="2"/>
              </a:rPr>
              <a:t>Conf(C  AB) = 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>
                <a:sym typeface="Symbol" charset="2"/>
              </a:rPr>
              <a:t>h(C) = C et h(AB) = ABCE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>
                <a:sym typeface="Symbol" charset="2"/>
              </a:rPr>
              <a:t>S</a:t>
            </a:r>
            <a:r>
              <a:rPr lang="fr-FR" baseline="-25000">
                <a:sym typeface="Symbol" charset="2"/>
              </a:rPr>
              <a:t>1</a:t>
            </a:r>
            <a:r>
              <a:rPr lang="fr-FR">
                <a:sym typeface="Symbol" charset="2"/>
              </a:rPr>
              <a:t> = C, AC, ABCE et S</a:t>
            </a:r>
            <a:r>
              <a:rPr lang="fr-FR" baseline="-25000">
                <a:sym typeface="Symbol" charset="2"/>
              </a:rPr>
              <a:t>2</a:t>
            </a:r>
            <a:r>
              <a:rPr lang="fr-FR">
                <a:sym typeface="Symbol" charset="2"/>
              </a:rPr>
              <a:t> = C, BCE, ABCE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>
                <a:sym typeface="Symbol" charset="2"/>
              </a:rPr>
              <a:t>Conf(C  AB) = Conf(C  A) * Conf(AC  BE) = 3/5 * 2/3 = 2/5</a:t>
            </a:r>
            <a:br>
              <a:rPr lang="fr-FR">
                <a:sym typeface="Symbol" charset="2"/>
              </a:rPr>
            </a:br>
            <a:r>
              <a:rPr lang="fr-FR">
                <a:sym typeface="Symbol" charset="2"/>
              </a:rPr>
              <a:t>Conf(C  AB) = Conf(C  BE) * Conf(BCE  A) = 4/5 * 1/2 = 2/5</a:t>
            </a:r>
            <a:br>
              <a:rPr lang="fr-FR">
                <a:sym typeface="Symbol" charset="2"/>
              </a:rPr>
            </a:br>
            <a:endParaRPr lang="fr-FR">
              <a:sym typeface="Symbol" charset="2"/>
            </a:endParaRPr>
          </a:p>
        </p:txBody>
      </p:sp>
      <p:sp>
        <p:nvSpPr>
          <p:cNvPr id="20500" name="Text Box 49"/>
          <p:cNvSpPr txBox="1">
            <a:spLocks noChangeArrowheads="1"/>
          </p:cNvSpPr>
          <p:nvPr/>
        </p:nvSpPr>
        <p:spPr bwMode="auto">
          <a:xfrm>
            <a:off x="250825" y="6165850"/>
            <a:ext cx="8713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rgbClr val="FF0000"/>
                </a:solidFill>
              </a:rPr>
              <a:t>NB</a:t>
            </a:r>
            <a:r>
              <a:rPr lang="fr-FR">
                <a:solidFill>
                  <a:srgbClr val="FF0000"/>
                </a:solidFill>
              </a:rPr>
              <a:t> </a:t>
            </a:r>
            <a:r>
              <a:rPr lang="fr-FR"/>
              <a:t>: en pratique, on ne dispose pas de l’ensemble des fermés fréquents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0800"/>
            <a:ext cx="7562850" cy="665163"/>
          </a:xfrm>
        </p:spPr>
        <p:txBody>
          <a:bodyPr lIns="92160" tIns="46080" rIns="92160" bIns="46080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4000">
                <a:solidFill>
                  <a:schemeClr val="tx1"/>
                </a:solidFill>
              </a:rPr>
              <a:t>Évaluations expérimentales</a:t>
            </a:r>
            <a:endParaRPr lang="fr-FR" sz="2400" b="1">
              <a:solidFill>
                <a:schemeClr val="tx1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4650" y="981075"/>
            <a:ext cx="6284913" cy="1736725"/>
            <a:chOff x="256" y="618"/>
            <a:chExt cx="3818" cy="1094"/>
          </a:xfrm>
        </p:grpSpPr>
        <p:grpSp>
          <p:nvGrpSpPr>
            <p:cNvPr id="21628" name="Group 4"/>
            <p:cNvGrpSpPr>
              <a:grpSpLocks/>
            </p:cNvGrpSpPr>
            <p:nvPr/>
          </p:nvGrpSpPr>
          <p:grpSpPr bwMode="auto">
            <a:xfrm>
              <a:off x="2122" y="1481"/>
              <a:ext cx="771" cy="230"/>
              <a:chOff x="2122" y="1481"/>
              <a:chExt cx="771" cy="230"/>
            </a:xfrm>
          </p:grpSpPr>
          <p:sp>
            <p:nvSpPr>
              <p:cNvPr id="21684" name="AutoShape 5"/>
              <p:cNvSpPr>
                <a:spLocks noChangeArrowheads="1"/>
              </p:cNvSpPr>
              <p:nvPr/>
            </p:nvSpPr>
            <p:spPr bwMode="auto">
              <a:xfrm>
                <a:off x="2122" y="1481"/>
                <a:ext cx="771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02" name="Text Box 6"/>
              <p:cNvSpPr txBox="1">
                <a:spLocks noChangeArrowheads="1"/>
              </p:cNvSpPr>
              <p:nvPr/>
            </p:nvSpPr>
            <p:spPr bwMode="auto">
              <a:xfrm>
                <a:off x="2122" y="1492"/>
                <a:ext cx="771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52 035</a:t>
                </a:r>
              </a:p>
            </p:txBody>
          </p:sp>
        </p:grpSp>
        <p:grpSp>
          <p:nvGrpSpPr>
            <p:cNvPr id="21629" name="Group 7"/>
            <p:cNvGrpSpPr>
              <a:grpSpLocks/>
            </p:cNvGrpSpPr>
            <p:nvPr/>
          </p:nvGrpSpPr>
          <p:grpSpPr bwMode="auto">
            <a:xfrm>
              <a:off x="2122" y="1251"/>
              <a:ext cx="771" cy="230"/>
              <a:chOff x="2122" y="1251"/>
              <a:chExt cx="771" cy="230"/>
            </a:xfrm>
          </p:grpSpPr>
          <p:sp>
            <p:nvSpPr>
              <p:cNvPr id="21682" name="AutoShape 8"/>
              <p:cNvSpPr>
                <a:spLocks noChangeArrowheads="1"/>
              </p:cNvSpPr>
              <p:nvPr/>
            </p:nvSpPr>
            <p:spPr bwMode="auto">
              <a:xfrm>
                <a:off x="2122" y="1251"/>
                <a:ext cx="771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05" name="Text Box 9"/>
              <p:cNvSpPr txBox="1">
                <a:spLocks noChangeArrowheads="1"/>
              </p:cNvSpPr>
              <p:nvPr/>
            </p:nvSpPr>
            <p:spPr bwMode="auto">
              <a:xfrm>
                <a:off x="2122" y="1262"/>
                <a:ext cx="771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7 476</a:t>
                </a:r>
              </a:p>
            </p:txBody>
          </p:sp>
        </p:grpSp>
        <p:grpSp>
          <p:nvGrpSpPr>
            <p:cNvPr id="21630" name="Group 10"/>
            <p:cNvGrpSpPr>
              <a:grpSpLocks/>
            </p:cNvGrpSpPr>
            <p:nvPr/>
          </p:nvGrpSpPr>
          <p:grpSpPr bwMode="auto">
            <a:xfrm>
              <a:off x="2122" y="1021"/>
              <a:ext cx="771" cy="230"/>
              <a:chOff x="2122" y="1021"/>
              <a:chExt cx="771" cy="230"/>
            </a:xfrm>
          </p:grpSpPr>
          <p:sp>
            <p:nvSpPr>
              <p:cNvPr id="21680" name="AutoShape 11"/>
              <p:cNvSpPr>
                <a:spLocks noChangeArrowheads="1"/>
              </p:cNvSpPr>
              <p:nvPr/>
            </p:nvSpPr>
            <p:spPr bwMode="auto">
              <a:xfrm>
                <a:off x="2122" y="1021"/>
                <a:ext cx="771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08" name="Text Box 12"/>
              <p:cNvSpPr txBox="1">
                <a:spLocks noChangeArrowheads="1"/>
              </p:cNvSpPr>
              <p:nvPr/>
            </p:nvSpPr>
            <p:spPr bwMode="auto">
              <a:xfrm>
                <a:off x="2122" y="1032"/>
                <a:ext cx="771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21631" name="Group 13"/>
            <p:cNvGrpSpPr>
              <a:grpSpLocks/>
            </p:cNvGrpSpPr>
            <p:nvPr/>
          </p:nvGrpSpPr>
          <p:grpSpPr bwMode="auto">
            <a:xfrm>
              <a:off x="2122" y="618"/>
              <a:ext cx="771" cy="403"/>
              <a:chOff x="2122" y="618"/>
              <a:chExt cx="771" cy="403"/>
            </a:xfrm>
          </p:grpSpPr>
          <p:sp>
            <p:nvSpPr>
              <p:cNvPr id="21678" name="AutoShape 14"/>
              <p:cNvSpPr>
                <a:spLocks noChangeArrowheads="1"/>
              </p:cNvSpPr>
              <p:nvPr/>
            </p:nvSpPr>
            <p:spPr bwMode="auto">
              <a:xfrm>
                <a:off x="2122" y="618"/>
                <a:ext cx="771" cy="403"/>
              </a:xfrm>
              <a:prstGeom prst="roundRect">
                <a:avLst>
                  <a:gd name="adj" fmla="val 245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11" name="Text Box 15"/>
              <p:cNvSpPr txBox="1">
                <a:spLocks noChangeArrowheads="1"/>
              </p:cNvSpPr>
              <p:nvPr/>
            </p:nvSpPr>
            <p:spPr bwMode="auto">
              <a:xfrm>
                <a:off x="2122" y="629"/>
                <a:ext cx="771" cy="39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FFFFFF"/>
                      </a:outerShdw>
                    </a:effectLst>
                    <a:ea typeface="Arial" charset="0"/>
                    <a:cs typeface="Arial" charset="0"/>
                  </a:rPr>
                  <a:t>exact</a:t>
                </a:r>
              </a:p>
              <a:p>
                <a:pPr indent="9525" eaLnBrk="0" hangingPunct="0"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FFFFFF"/>
                      </a:outerShdw>
                    </a:effectLst>
                    <a:ea typeface="Arial" charset="0"/>
                    <a:cs typeface="Arial" charset="0"/>
                  </a:rPr>
                  <a:t>Rules</a:t>
                </a:r>
              </a:p>
            </p:txBody>
          </p:sp>
        </p:grpSp>
        <p:grpSp>
          <p:nvGrpSpPr>
            <p:cNvPr id="21632" name="Group 16"/>
            <p:cNvGrpSpPr>
              <a:grpSpLocks/>
            </p:cNvGrpSpPr>
            <p:nvPr/>
          </p:nvGrpSpPr>
          <p:grpSpPr bwMode="auto">
            <a:xfrm>
              <a:off x="1215" y="1481"/>
              <a:ext cx="907" cy="230"/>
              <a:chOff x="1215" y="1481"/>
              <a:chExt cx="907" cy="230"/>
            </a:xfrm>
          </p:grpSpPr>
          <p:sp>
            <p:nvSpPr>
              <p:cNvPr id="21676" name="AutoShape 17"/>
              <p:cNvSpPr>
                <a:spLocks noChangeArrowheads="1"/>
              </p:cNvSpPr>
              <p:nvPr/>
            </p:nvSpPr>
            <p:spPr bwMode="auto">
              <a:xfrm>
                <a:off x="1215" y="1481"/>
                <a:ext cx="907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14" name="Text Box 18"/>
              <p:cNvSpPr txBox="1">
                <a:spLocks noChangeArrowheads="1"/>
              </p:cNvSpPr>
              <p:nvPr/>
            </p:nvSpPr>
            <p:spPr bwMode="auto">
              <a:xfrm>
                <a:off x="1215" y="1492"/>
                <a:ext cx="907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90 %</a:t>
                </a:r>
              </a:p>
            </p:txBody>
          </p:sp>
        </p:grpSp>
        <p:grpSp>
          <p:nvGrpSpPr>
            <p:cNvPr id="21633" name="Group 19"/>
            <p:cNvGrpSpPr>
              <a:grpSpLocks/>
            </p:cNvGrpSpPr>
            <p:nvPr/>
          </p:nvGrpSpPr>
          <p:grpSpPr bwMode="auto">
            <a:xfrm>
              <a:off x="1215" y="1251"/>
              <a:ext cx="907" cy="230"/>
              <a:chOff x="1215" y="1251"/>
              <a:chExt cx="907" cy="230"/>
            </a:xfrm>
          </p:grpSpPr>
          <p:sp>
            <p:nvSpPr>
              <p:cNvPr id="21674" name="AutoShape 20"/>
              <p:cNvSpPr>
                <a:spLocks noChangeArrowheads="1"/>
              </p:cNvSpPr>
              <p:nvPr/>
            </p:nvSpPr>
            <p:spPr bwMode="auto">
              <a:xfrm>
                <a:off x="1215" y="1251"/>
                <a:ext cx="907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17" name="Text Box 21"/>
              <p:cNvSpPr txBox="1">
                <a:spLocks noChangeArrowheads="1"/>
              </p:cNvSpPr>
              <p:nvPr/>
            </p:nvSpPr>
            <p:spPr bwMode="auto">
              <a:xfrm>
                <a:off x="1215" y="1262"/>
                <a:ext cx="907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30 %</a:t>
                </a:r>
              </a:p>
            </p:txBody>
          </p:sp>
        </p:grpSp>
        <p:grpSp>
          <p:nvGrpSpPr>
            <p:cNvPr id="21634" name="Group 22"/>
            <p:cNvGrpSpPr>
              <a:grpSpLocks/>
            </p:cNvGrpSpPr>
            <p:nvPr/>
          </p:nvGrpSpPr>
          <p:grpSpPr bwMode="auto">
            <a:xfrm>
              <a:off x="1215" y="1021"/>
              <a:ext cx="907" cy="230"/>
              <a:chOff x="1215" y="1021"/>
              <a:chExt cx="907" cy="230"/>
            </a:xfrm>
          </p:grpSpPr>
          <p:sp>
            <p:nvSpPr>
              <p:cNvPr id="21672" name="AutoShape 23"/>
              <p:cNvSpPr>
                <a:spLocks noChangeArrowheads="1"/>
              </p:cNvSpPr>
              <p:nvPr/>
            </p:nvSpPr>
            <p:spPr bwMode="auto">
              <a:xfrm>
                <a:off x="1215" y="1021"/>
                <a:ext cx="907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20" name="Text Box 24"/>
              <p:cNvSpPr txBox="1">
                <a:spLocks noChangeArrowheads="1"/>
              </p:cNvSpPr>
              <p:nvPr/>
            </p:nvSpPr>
            <p:spPr bwMode="auto">
              <a:xfrm>
                <a:off x="1215" y="1032"/>
                <a:ext cx="907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0,5 %</a:t>
                </a:r>
              </a:p>
            </p:txBody>
          </p:sp>
        </p:grpSp>
        <p:grpSp>
          <p:nvGrpSpPr>
            <p:cNvPr id="21635" name="Group 25"/>
            <p:cNvGrpSpPr>
              <a:grpSpLocks/>
            </p:cNvGrpSpPr>
            <p:nvPr/>
          </p:nvGrpSpPr>
          <p:grpSpPr bwMode="auto">
            <a:xfrm>
              <a:off x="1215" y="618"/>
              <a:ext cx="907" cy="403"/>
              <a:chOff x="1215" y="618"/>
              <a:chExt cx="907" cy="403"/>
            </a:xfrm>
          </p:grpSpPr>
          <p:sp>
            <p:nvSpPr>
              <p:cNvPr id="21670" name="AutoShape 26"/>
              <p:cNvSpPr>
                <a:spLocks noChangeArrowheads="1"/>
              </p:cNvSpPr>
              <p:nvPr/>
            </p:nvSpPr>
            <p:spPr bwMode="auto">
              <a:xfrm>
                <a:off x="1215" y="618"/>
                <a:ext cx="907" cy="403"/>
              </a:xfrm>
              <a:prstGeom prst="roundRect">
                <a:avLst>
                  <a:gd name="adj" fmla="val 245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23" name="Text Box 27"/>
              <p:cNvSpPr txBox="1">
                <a:spLocks noChangeArrowheads="1"/>
              </p:cNvSpPr>
              <p:nvPr/>
            </p:nvSpPr>
            <p:spPr bwMode="auto">
              <a:xfrm>
                <a:off x="1215" y="802"/>
                <a:ext cx="907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minsup</a:t>
                </a:r>
              </a:p>
            </p:txBody>
          </p:sp>
        </p:grpSp>
        <p:grpSp>
          <p:nvGrpSpPr>
            <p:cNvPr id="21636" name="Group 28"/>
            <p:cNvGrpSpPr>
              <a:grpSpLocks/>
            </p:cNvGrpSpPr>
            <p:nvPr/>
          </p:nvGrpSpPr>
          <p:grpSpPr bwMode="auto">
            <a:xfrm>
              <a:off x="2893" y="1481"/>
              <a:ext cx="1180" cy="230"/>
              <a:chOff x="2893" y="1481"/>
              <a:chExt cx="1180" cy="230"/>
            </a:xfrm>
          </p:grpSpPr>
          <p:sp>
            <p:nvSpPr>
              <p:cNvPr id="21668" name="AutoShape 29"/>
              <p:cNvSpPr>
                <a:spLocks noChangeArrowheads="1"/>
              </p:cNvSpPr>
              <p:nvPr/>
            </p:nvSpPr>
            <p:spPr bwMode="auto">
              <a:xfrm>
                <a:off x="2893" y="1481"/>
                <a:ext cx="1180" cy="230"/>
              </a:xfrm>
              <a:prstGeom prst="roundRect">
                <a:avLst>
                  <a:gd name="adj" fmla="val 431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26" name="Text Box 30"/>
              <p:cNvSpPr txBox="1">
                <a:spLocks noChangeArrowheads="1"/>
              </p:cNvSpPr>
              <p:nvPr/>
            </p:nvSpPr>
            <p:spPr bwMode="auto">
              <a:xfrm>
                <a:off x="2893" y="1492"/>
                <a:ext cx="1180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1 369</a:t>
                </a:r>
              </a:p>
            </p:txBody>
          </p:sp>
        </p:grpSp>
        <p:grpSp>
          <p:nvGrpSpPr>
            <p:cNvPr id="21637" name="Group 31"/>
            <p:cNvGrpSpPr>
              <a:grpSpLocks/>
            </p:cNvGrpSpPr>
            <p:nvPr/>
          </p:nvGrpSpPr>
          <p:grpSpPr bwMode="auto">
            <a:xfrm>
              <a:off x="256" y="1481"/>
              <a:ext cx="959" cy="230"/>
              <a:chOff x="256" y="1481"/>
              <a:chExt cx="959" cy="230"/>
            </a:xfrm>
          </p:grpSpPr>
          <p:sp>
            <p:nvSpPr>
              <p:cNvPr id="21666" name="AutoShape 32"/>
              <p:cNvSpPr>
                <a:spLocks noChangeArrowheads="1"/>
              </p:cNvSpPr>
              <p:nvPr/>
            </p:nvSpPr>
            <p:spPr bwMode="auto">
              <a:xfrm>
                <a:off x="256" y="1481"/>
                <a:ext cx="959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29" name="Text Box 33"/>
              <p:cNvSpPr txBox="1">
                <a:spLocks noChangeArrowheads="1"/>
              </p:cNvSpPr>
              <p:nvPr/>
            </p:nvSpPr>
            <p:spPr bwMode="auto">
              <a:xfrm>
                <a:off x="256" y="1492"/>
                <a:ext cx="959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C73D10K</a:t>
                </a:r>
              </a:p>
            </p:txBody>
          </p:sp>
        </p:grpSp>
        <p:grpSp>
          <p:nvGrpSpPr>
            <p:cNvPr id="21638" name="Group 34"/>
            <p:cNvGrpSpPr>
              <a:grpSpLocks/>
            </p:cNvGrpSpPr>
            <p:nvPr/>
          </p:nvGrpSpPr>
          <p:grpSpPr bwMode="auto">
            <a:xfrm>
              <a:off x="2893" y="1251"/>
              <a:ext cx="1180" cy="230"/>
              <a:chOff x="2893" y="1251"/>
              <a:chExt cx="1180" cy="230"/>
            </a:xfrm>
          </p:grpSpPr>
          <p:sp>
            <p:nvSpPr>
              <p:cNvPr id="21664" name="AutoShape 35"/>
              <p:cNvSpPr>
                <a:spLocks noChangeArrowheads="1"/>
              </p:cNvSpPr>
              <p:nvPr/>
            </p:nvSpPr>
            <p:spPr bwMode="auto">
              <a:xfrm>
                <a:off x="2893" y="1251"/>
                <a:ext cx="1180" cy="230"/>
              </a:xfrm>
              <a:prstGeom prst="roundRect">
                <a:avLst>
                  <a:gd name="adj" fmla="val 431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32" name="Text Box 36"/>
              <p:cNvSpPr txBox="1">
                <a:spLocks noChangeArrowheads="1"/>
              </p:cNvSpPr>
              <p:nvPr/>
            </p:nvSpPr>
            <p:spPr bwMode="auto">
              <a:xfrm>
                <a:off x="2893" y="1262"/>
                <a:ext cx="1180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543</a:t>
                </a:r>
              </a:p>
            </p:txBody>
          </p:sp>
        </p:grpSp>
        <p:grpSp>
          <p:nvGrpSpPr>
            <p:cNvPr id="21639" name="Group 37"/>
            <p:cNvGrpSpPr>
              <a:grpSpLocks/>
            </p:cNvGrpSpPr>
            <p:nvPr/>
          </p:nvGrpSpPr>
          <p:grpSpPr bwMode="auto">
            <a:xfrm>
              <a:off x="256" y="1251"/>
              <a:ext cx="959" cy="230"/>
              <a:chOff x="256" y="1251"/>
              <a:chExt cx="959" cy="230"/>
            </a:xfrm>
          </p:grpSpPr>
          <p:sp>
            <p:nvSpPr>
              <p:cNvPr id="21662" name="AutoShape 38"/>
              <p:cNvSpPr>
                <a:spLocks noChangeArrowheads="1"/>
              </p:cNvSpPr>
              <p:nvPr/>
            </p:nvSpPr>
            <p:spPr bwMode="auto">
              <a:xfrm>
                <a:off x="256" y="1251"/>
                <a:ext cx="959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35" name="Text Box 39"/>
              <p:cNvSpPr txBox="1">
                <a:spLocks noChangeArrowheads="1"/>
              </p:cNvSpPr>
              <p:nvPr/>
            </p:nvSpPr>
            <p:spPr bwMode="auto">
              <a:xfrm>
                <a:off x="256" y="1262"/>
                <a:ext cx="959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Mushrooms</a:t>
                </a:r>
              </a:p>
            </p:txBody>
          </p:sp>
        </p:grpSp>
        <p:grpSp>
          <p:nvGrpSpPr>
            <p:cNvPr id="21640" name="Group 40"/>
            <p:cNvGrpSpPr>
              <a:grpSpLocks/>
            </p:cNvGrpSpPr>
            <p:nvPr/>
          </p:nvGrpSpPr>
          <p:grpSpPr bwMode="auto">
            <a:xfrm>
              <a:off x="2893" y="1021"/>
              <a:ext cx="1180" cy="230"/>
              <a:chOff x="2893" y="1021"/>
              <a:chExt cx="1180" cy="230"/>
            </a:xfrm>
          </p:grpSpPr>
          <p:sp>
            <p:nvSpPr>
              <p:cNvPr id="21660" name="AutoShape 41"/>
              <p:cNvSpPr>
                <a:spLocks noChangeArrowheads="1"/>
              </p:cNvSpPr>
              <p:nvPr/>
            </p:nvSpPr>
            <p:spPr bwMode="auto">
              <a:xfrm>
                <a:off x="2893" y="1021"/>
                <a:ext cx="1180" cy="230"/>
              </a:xfrm>
              <a:prstGeom prst="roundRect">
                <a:avLst>
                  <a:gd name="adj" fmla="val 431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38" name="Text Box 42"/>
              <p:cNvSpPr txBox="1">
                <a:spLocks noChangeArrowheads="1"/>
              </p:cNvSpPr>
              <p:nvPr/>
            </p:nvSpPr>
            <p:spPr bwMode="auto">
              <a:xfrm>
                <a:off x="2893" y="1032"/>
                <a:ext cx="1180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21641" name="Group 43"/>
            <p:cNvGrpSpPr>
              <a:grpSpLocks/>
            </p:cNvGrpSpPr>
            <p:nvPr/>
          </p:nvGrpSpPr>
          <p:grpSpPr bwMode="auto">
            <a:xfrm>
              <a:off x="256" y="1021"/>
              <a:ext cx="959" cy="230"/>
              <a:chOff x="256" y="1021"/>
              <a:chExt cx="959" cy="230"/>
            </a:xfrm>
          </p:grpSpPr>
          <p:sp>
            <p:nvSpPr>
              <p:cNvPr id="21658" name="AutoShape 44"/>
              <p:cNvSpPr>
                <a:spLocks noChangeArrowheads="1"/>
              </p:cNvSpPr>
              <p:nvPr/>
            </p:nvSpPr>
            <p:spPr bwMode="auto">
              <a:xfrm>
                <a:off x="256" y="1021"/>
                <a:ext cx="959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41" name="Text Box 45"/>
              <p:cNvSpPr txBox="1">
                <a:spLocks noChangeArrowheads="1"/>
              </p:cNvSpPr>
              <p:nvPr/>
            </p:nvSpPr>
            <p:spPr bwMode="auto">
              <a:xfrm>
                <a:off x="256" y="1032"/>
                <a:ext cx="959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T10I4D100K</a:t>
                </a:r>
              </a:p>
            </p:txBody>
          </p:sp>
        </p:grpSp>
        <p:grpSp>
          <p:nvGrpSpPr>
            <p:cNvPr id="21642" name="Group 46"/>
            <p:cNvGrpSpPr>
              <a:grpSpLocks/>
            </p:cNvGrpSpPr>
            <p:nvPr/>
          </p:nvGrpSpPr>
          <p:grpSpPr bwMode="auto">
            <a:xfrm>
              <a:off x="2893" y="618"/>
              <a:ext cx="1180" cy="403"/>
              <a:chOff x="2893" y="618"/>
              <a:chExt cx="1180" cy="403"/>
            </a:xfrm>
          </p:grpSpPr>
          <p:sp>
            <p:nvSpPr>
              <p:cNvPr id="21656" name="AutoShape 47"/>
              <p:cNvSpPr>
                <a:spLocks noChangeArrowheads="1"/>
              </p:cNvSpPr>
              <p:nvPr/>
            </p:nvSpPr>
            <p:spPr bwMode="auto">
              <a:xfrm>
                <a:off x="2893" y="618"/>
                <a:ext cx="1180" cy="403"/>
              </a:xfrm>
              <a:prstGeom prst="roundRect">
                <a:avLst>
                  <a:gd name="adj" fmla="val 245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44" name="Text Box 48"/>
              <p:cNvSpPr txBox="1">
                <a:spLocks noChangeArrowheads="1"/>
              </p:cNvSpPr>
              <p:nvPr/>
            </p:nvSpPr>
            <p:spPr bwMode="auto">
              <a:xfrm>
                <a:off x="2893" y="641"/>
                <a:ext cx="1180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exact Gen. Base</a:t>
                </a:r>
              </a:p>
            </p:txBody>
          </p:sp>
        </p:grpSp>
        <p:grpSp>
          <p:nvGrpSpPr>
            <p:cNvPr id="21643" name="Group 49"/>
            <p:cNvGrpSpPr>
              <a:grpSpLocks/>
            </p:cNvGrpSpPr>
            <p:nvPr/>
          </p:nvGrpSpPr>
          <p:grpSpPr bwMode="auto">
            <a:xfrm>
              <a:off x="256" y="618"/>
              <a:ext cx="959" cy="403"/>
              <a:chOff x="256" y="618"/>
              <a:chExt cx="959" cy="403"/>
            </a:xfrm>
          </p:grpSpPr>
          <p:sp>
            <p:nvSpPr>
              <p:cNvPr id="21654" name="AutoShape 50"/>
              <p:cNvSpPr>
                <a:spLocks noChangeArrowheads="1"/>
              </p:cNvSpPr>
              <p:nvPr/>
            </p:nvSpPr>
            <p:spPr bwMode="auto">
              <a:xfrm>
                <a:off x="256" y="618"/>
                <a:ext cx="959" cy="403"/>
              </a:xfrm>
              <a:prstGeom prst="roundRect">
                <a:avLst>
                  <a:gd name="adj" fmla="val 245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47" name="Text Box 51"/>
              <p:cNvSpPr txBox="1">
                <a:spLocks noChangeArrowheads="1"/>
              </p:cNvSpPr>
              <p:nvPr/>
            </p:nvSpPr>
            <p:spPr bwMode="auto">
              <a:xfrm>
                <a:off x="256" y="802"/>
                <a:ext cx="959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 Datasets</a:t>
                </a:r>
              </a:p>
            </p:txBody>
          </p:sp>
        </p:grpSp>
        <p:sp>
          <p:nvSpPr>
            <p:cNvPr id="21644" name="Line 52"/>
            <p:cNvSpPr>
              <a:spLocks noChangeShapeType="1"/>
            </p:cNvSpPr>
            <p:nvPr/>
          </p:nvSpPr>
          <p:spPr bwMode="auto">
            <a:xfrm>
              <a:off x="256" y="618"/>
              <a:ext cx="381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45" name="Line 53"/>
            <p:cNvSpPr>
              <a:spLocks noChangeShapeType="1"/>
            </p:cNvSpPr>
            <p:nvPr/>
          </p:nvSpPr>
          <p:spPr bwMode="auto">
            <a:xfrm>
              <a:off x="256" y="1711"/>
              <a:ext cx="381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46" name="Line 54"/>
            <p:cNvSpPr>
              <a:spLocks noChangeShapeType="1"/>
            </p:cNvSpPr>
            <p:nvPr/>
          </p:nvSpPr>
          <p:spPr bwMode="auto">
            <a:xfrm>
              <a:off x="256" y="618"/>
              <a:ext cx="1" cy="109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47" name="Line 55"/>
            <p:cNvSpPr>
              <a:spLocks noChangeShapeType="1"/>
            </p:cNvSpPr>
            <p:nvPr/>
          </p:nvSpPr>
          <p:spPr bwMode="auto">
            <a:xfrm>
              <a:off x="4073" y="618"/>
              <a:ext cx="1" cy="109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48" name="Line 56"/>
            <p:cNvSpPr>
              <a:spLocks noChangeShapeType="1"/>
            </p:cNvSpPr>
            <p:nvPr/>
          </p:nvSpPr>
          <p:spPr bwMode="auto">
            <a:xfrm>
              <a:off x="256" y="1021"/>
              <a:ext cx="381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49" name="Line 57"/>
            <p:cNvSpPr>
              <a:spLocks noChangeShapeType="1"/>
            </p:cNvSpPr>
            <p:nvPr/>
          </p:nvSpPr>
          <p:spPr bwMode="auto">
            <a:xfrm>
              <a:off x="1215" y="618"/>
              <a:ext cx="1" cy="109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50" name="Line 58"/>
            <p:cNvSpPr>
              <a:spLocks noChangeShapeType="1"/>
            </p:cNvSpPr>
            <p:nvPr/>
          </p:nvSpPr>
          <p:spPr bwMode="auto">
            <a:xfrm>
              <a:off x="256" y="1251"/>
              <a:ext cx="381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51" name="Line 59"/>
            <p:cNvSpPr>
              <a:spLocks noChangeShapeType="1"/>
            </p:cNvSpPr>
            <p:nvPr/>
          </p:nvSpPr>
          <p:spPr bwMode="auto">
            <a:xfrm>
              <a:off x="256" y="1481"/>
              <a:ext cx="381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52" name="Line 60"/>
            <p:cNvSpPr>
              <a:spLocks noChangeShapeType="1"/>
            </p:cNvSpPr>
            <p:nvPr/>
          </p:nvSpPr>
          <p:spPr bwMode="auto">
            <a:xfrm>
              <a:off x="2122" y="618"/>
              <a:ext cx="1" cy="109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653" name="Line 61"/>
            <p:cNvSpPr>
              <a:spLocks noChangeShapeType="1"/>
            </p:cNvSpPr>
            <p:nvPr/>
          </p:nvSpPr>
          <p:spPr bwMode="auto">
            <a:xfrm>
              <a:off x="2893" y="618"/>
              <a:ext cx="1" cy="109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9" name="Group 62"/>
          <p:cNvGrpSpPr>
            <a:grpSpLocks/>
          </p:cNvGrpSpPr>
          <p:nvPr/>
        </p:nvGrpSpPr>
        <p:grpSpPr bwMode="auto">
          <a:xfrm>
            <a:off x="323850" y="3068638"/>
            <a:ext cx="7239000" cy="3222625"/>
            <a:chOff x="221" y="1933"/>
            <a:chExt cx="4941" cy="2030"/>
          </a:xfrm>
        </p:grpSpPr>
        <p:grpSp>
          <p:nvGrpSpPr>
            <p:cNvPr id="21509" name="Group 63"/>
            <p:cNvGrpSpPr>
              <a:grpSpLocks/>
            </p:cNvGrpSpPr>
            <p:nvPr/>
          </p:nvGrpSpPr>
          <p:grpSpPr bwMode="auto">
            <a:xfrm>
              <a:off x="2890" y="3732"/>
              <a:ext cx="1158" cy="230"/>
              <a:chOff x="2890" y="3732"/>
              <a:chExt cx="1158" cy="230"/>
            </a:xfrm>
          </p:grpSpPr>
          <p:sp>
            <p:nvSpPr>
              <p:cNvPr id="21626" name="AutoShape 64"/>
              <p:cNvSpPr>
                <a:spLocks noChangeArrowheads="1"/>
              </p:cNvSpPr>
              <p:nvPr/>
            </p:nvSpPr>
            <p:spPr bwMode="auto">
              <a:xfrm>
                <a:off x="2890" y="3732"/>
                <a:ext cx="1158" cy="230"/>
              </a:xfrm>
              <a:prstGeom prst="roundRect">
                <a:avLst>
                  <a:gd name="adj" fmla="val 431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61" name="Text Box 65"/>
              <p:cNvSpPr txBox="1">
                <a:spLocks noChangeArrowheads="1"/>
              </p:cNvSpPr>
              <p:nvPr/>
            </p:nvSpPr>
            <p:spPr bwMode="auto">
              <a:xfrm>
                <a:off x="2890" y="3761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2 053 936</a:t>
                </a:r>
              </a:p>
            </p:txBody>
          </p:sp>
        </p:grpSp>
        <p:grpSp>
          <p:nvGrpSpPr>
            <p:cNvPr id="21510" name="Group 66"/>
            <p:cNvGrpSpPr>
              <a:grpSpLocks/>
            </p:cNvGrpSpPr>
            <p:nvPr/>
          </p:nvGrpSpPr>
          <p:grpSpPr bwMode="auto">
            <a:xfrm>
              <a:off x="2890" y="3476"/>
              <a:ext cx="1158" cy="256"/>
              <a:chOff x="2890" y="3476"/>
              <a:chExt cx="1158" cy="256"/>
            </a:xfrm>
          </p:grpSpPr>
          <p:sp>
            <p:nvSpPr>
              <p:cNvPr id="21624" name="AutoShape 67"/>
              <p:cNvSpPr>
                <a:spLocks noChangeArrowheads="1"/>
              </p:cNvSpPr>
              <p:nvPr/>
            </p:nvSpPr>
            <p:spPr bwMode="auto">
              <a:xfrm>
                <a:off x="2890" y="3476"/>
                <a:ext cx="1158" cy="256"/>
              </a:xfrm>
              <a:prstGeom prst="roundRect">
                <a:avLst>
                  <a:gd name="adj" fmla="val 389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64" name="Text Box 68"/>
              <p:cNvSpPr txBox="1">
                <a:spLocks noChangeArrowheads="1"/>
              </p:cNvSpPr>
              <p:nvPr/>
            </p:nvSpPr>
            <p:spPr bwMode="auto">
              <a:xfrm>
                <a:off x="2890" y="3531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1 606 726</a:t>
                </a:r>
              </a:p>
            </p:txBody>
          </p:sp>
        </p:grpSp>
        <p:grpSp>
          <p:nvGrpSpPr>
            <p:cNvPr id="21511" name="Group 69"/>
            <p:cNvGrpSpPr>
              <a:grpSpLocks/>
            </p:cNvGrpSpPr>
            <p:nvPr/>
          </p:nvGrpSpPr>
          <p:grpSpPr bwMode="auto">
            <a:xfrm>
              <a:off x="2890" y="3038"/>
              <a:ext cx="1158" cy="438"/>
              <a:chOff x="2890" y="3038"/>
              <a:chExt cx="1158" cy="438"/>
            </a:xfrm>
          </p:grpSpPr>
          <p:sp>
            <p:nvSpPr>
              <p:cNvPr id="21622" name="AutoShape 70"/>
              <p:cNvSpPr>
                <a:spLocks noChangeArrowheads="1"/>
              </p:cNvSpPr>
              <p:nvPr/>
            </p:nvSpPr>
            <p:spPr bwMode="auto">
              <a:xfrm>
                <a:off x="2890" y="3038"/>
                <a:ext cx="1158" cy="438"/>
              </a:xfrm>
              <a:prstGeom prst="roundRect">
                <a:avLst>
                  <a:gd name="adj" fmla="val 227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67" name="Text Box 71"/>
              <p:cNvSpPr txBox="1">
                <a:spLocks noChangeArrowheads="1"/>
              </p:cNvSpPr>
              <p:nvPr/>
            </p:nvSpPr>
            <p:spPr bwMode="auto">
              <a:xfrm>
                <a:off x="2890" y="3275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56 703</a:t>
                </a:r>
              </a:p>
            </p:txBody>
          </p:sp>
        </p:grpSp>
        <p:grpSp>
          <p:nvGrpSpPr>
            <p:cNvPr id="21512" name="Group 72"/>
            <p:cNvGrpSpPr>
              <a:grpSpLocks/>
            </p:cNvGrpSpPr>
            <p:nvPr/>
          </p:nvGrpSpPr>
          <p:grpSpPr bwMode="auto">
            <a:xfrm>
              <a:off x="2890" y="2770"/>
              <a:ext cx="1158" cy="268"/>
              <a:chOff x="2890" y="2770"/>
              <a:chExt cx="1158" cy="268"/>
            </a:xfrm>
          </p:grpSpPr>
          <p:sp>
            <p:nvSpPr>
              <p:cNvPr id="21620" name="AutoShape 73"/>
              <p:cNvSpPr>
                <a:spLocks noChangeArrowheads="1"/>
              </p:cNvSpPr>
              <p:nvPr/>
            </p:nvSpPr>
            <p:spPr bwMode="auto">
              <a:xfrm>
                <a:off x="2890" y="2770"/>
                <a:ext cx="1158" cy="268"/>
              </a:xfrm>
              <a:prstGeom prst="roundRect">
                <a:avLst>
                  <a:gd name="adj" fmla="val 370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70" name="Text Box 74"/>
              <p:cNvSpPr txBox="1">
                <a:spLocks noChangeArrowheads="1"/>
              </p:cNvSpPr>
              <p:nvPr/>
            </p:nvSpPr>
            <p:spPr bwMode="auto">
              <a:xfrm>
                <a:off x="2890" y="2837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37 671</a:t>
                </a:r>
              </a:p>
            </p:txBody>
          </p:sp>
        </p:grpSp>
        <p:grpSp>
          <p:nvGrpSpPr>
            <p:cNvPr id="21513" name="Group 75"/>
            <p:cNvGrpSpPr>
              <a:grpSpLocks/>
            </p:cNvGrpSpPr>
            <p:nvPr/>
          </p:nvGrpSpPr>
          <p:grpSpPr bwMode="auto">
            <a:xfrm>
              <a:off x="2890" y="2528"/>
              <a:ext cx="1158" cy="242"/>
              <a:chOff x="2890" y="2528"/>
              <a:chExt cx="1158" cy="242"/>
            </a:xfrm>
          </p:grpSpPr>
          <p:sp>
            <p:nvSpPr>
              <p:cNvPr id="21618" name="AutoShape 76"/>
              <p:cNvSpPr>
                <a:spLocks noChangeArrowheads="1"/>
              </p:cNvSpPr>
              <p:nvPr/>
            </p:nvSpPr>
            <p:spPr bwMode="auto">
              <a:xfrm>
                <a:off x="2890" y="2528"/>
                <a:ext cx="1158" cy="242"/>
              </a:xfrm>
              <a:prstGeom prst="roundRect">
                <a:avLst>
                  <a:gd name="adj" fmla="val 41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73" name="Text Box 77"/>
              <p:cNvSpPr txBox="1">
                <a:spLocks noChangeArrowheads="1"/>
              </p:cNvSpPr>
              <p:nvPr/>
            </p:nvSpPr>
            <p:spPr bwMode="auto">
              <a:xfrm>
                <a:off x="2890" y="2569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21 686</a:t>
                </a:r>
              </a:p>
            </p:txBody>
          </p:sp>
        </p:grpSp>
        <p:grpSp>
          <p:nvGrpSpPr>
            <p:cNvPr id="21514" name="Group 78"/>
            <p:cNvGrpSpPr>
              <a:grpSpLocks/>
            </p:cNvGrpSpPr>
            <p:nvPr/>
          </p:nvGrpSpPr>
          <p:grpSpPr bwMode="auto">
            <a:xfrm>
              <a:off x="2890" y="2298"/>
              <a:ext cx="1158" cy="230"/>
              <a:chOff x="2890" y="2298"/>
              <a:chExt cx="1158" cy="230"/>
            </a:xfrm>
          </p:grpSpPr>
          <p:sp>
            <p:nvSpPr>
              <p:cNvPr id="21616" name="AutoShape 79"/>
              <p:cNvSpPr>
                <a:spLocks noChangeArrowheads="1"/>
              </p:cNvSpPr>
              <p:nvPr/>
            </p:nvSpPr>
            <p:spPr bwMode="auto">
              <a:xfrm>
                <a:off x="2890" y="2298"/>
                <a:ext cx="1158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76" name="Text Box 80"/>
              <p:cNvSpPr txBox="1">
                <a:spLocks noChangeArrowheads="1"/>
              </p:cNvSpPr>
              <p:nvPr/>
            </p:nvSpPr>
            <p:spPr bwMode="auto">
              <a:xfrm>
                <a:off x="2890" y="2327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20 419</a:t>
                </a:r>
              </a:p>
            </p:txBody>
          </p:sp>
        </p:grpSp>
        <p:grpSp>
          <p:nvGrpSpPr>
            <p:cNvPr id="21515" name="Group 81"/>
            <p:cNvGrpSpPr>
              <a:grpSpLocks/>
            </p:cNvGrpSpPr>
            <p:nvPr/>
          </p:nvGrpSpPr>
          <p:grpSpPr bwMode="auto">
            <a:xfrm>
              <a:off x="2890" y="1933"/>
              <a:ext cx="1158" cy="365"/>
              <a:chOff x="2890" y="1933"/>
              <a:chExt cx="1158" cy="365"/>
            </a:xfrm>
          </p:grpSpPr>
          <p:sp>
            <p:nvSpPr>
              <p:cNvPr id="21614" name="AutoShape 82"/>
              <p:cNvSpPr>
                <a:spLocks noChangeArrowheads="1"/>
              </p:cNvSpPr>
              <p:nvPr/>
            </p:nvSpPr>
            <p:spPr bwMode="auto">
              <a:xfrm>
                <a:off x="2890" y="1933"/>
                <a:ext cx="1158" cy="365"/>
              </a:xfrm>
              <a:prstGeom prst="roundRect">
                <a:avLst>
                  <a:gd name="adj" fmla="val 273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79" name="Text Box 83"/>
              <p:cNvSpPr txBox="1">
                <a:spLocks noChangeArrowheads="1"/>
              </p:cNvSpPr>
              <p:nvPr/>
            </p:nvSpPr>
            <p:spPr bwMode="auto">
              <a:xfrm>
                <a:off x="2890" y="2097"/>
                <a:ext cx="11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Approx. Rules</a:t>
                </a:r>
              </a:p>
            </p:txBody>
          </p:sp>
        </p:grpSp>
        <p:grpSp>
          <p:nvGrpSpPr>
            <p:cNvPr id="21516" name="Group 84"/>
            <p:cNvGrpSpPr>
              <a:grpSpLocks/>
            </p:cNvGrpSpPr>
            <p:nvPr/>
          </p:nvGrpSpPr>
          <p:grpSpPr bwMode="auto">
            <a:xfrm>
              <a:off x="4047" y="3476"/>
              <a:ext cx="1114" cy="256"/>
              <a:chOff x="4047" y="3476"/>
              <a:chExt cx="1114" cy="256"/>
            </a:xfrm>
          </p:grpSpPr>
          <p:sp>
            <p:nvSpPr>
              <p:cNvPr id="21612" name="AutoShape 85"/>
              <p:cNvSpPr>
                <a:spLocks noChangeArrowheads="1"/>
              </p:cNvSpPr>
              <p:nvPr/>
            </p:nvSpPr>
            <p:spPr bwMode="auto">
              <a:xfrm>
                <a:off x="4047" y="3476"/>
                <a:ext cx="1114" cy="256"/>
              </a:xfrm>
              <a:prstGeom prst="roundRect">
                <a:avLst>
                  <a:gd name="adj" fmla="val 389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82" name="Text Box 86"/>
              <p:cNvSpPr txBox="1">
                <a:spLocks noChangeArrowheads="1"/>
              </p:cNvSpPr>
              <p:nvPr/>
            </p:nvSpPr>
            <p:spPr bwMode="auto">
              <a:xfrm>
                <a:off x="4047" y="3513"/>
                <a:ext cx="111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5 680</a:t>
                </a:r>
              </a:p>
            </p:txBody>
          </p:sp>
        </p:grpSp>
        <p:grpSp>
          <p:nvGrpSpPr>
            <p:cNvPr id="21517" name="Group 87"/>
            <p:cNvGrpSpPr>
              <a:grpSpLocks/>
            </p:cNvGrpSpPr>
            <p:nvPr/>
          </p:nvGrpSpPr>
          <p:grpSpPr bwMode="auto">
            <a:xfrm>
              <a:off x="2132" y="3476"/>
              <a:ext cx="758" cy="256"/>
              <a:chOff x="2132" y="3476"/>
              <a:chExt cx="758" cy="256"/>
            </a:xfrm>
          </p:grpSpPr>
          <p:sp>
            <p:nvSpPr>
              <p:cNvPr id="21610" name="AutoShape 88"/>
              <p:cNvSpPr>
                <a:spLocks noChangeArrowheads="1"/>
              </p:cNvSpPr>
              <p:nvPr/>
            </p:nvSpPr>
            <p:spPr bwMode="auto">
              <a:xfrm>
                <a:off x="2132" y="3476"/>
                <a:ext cx="758" cy="256"/>
              </a:xfrm>
              <a:prstGeom prst="roundRect">
                <a:avLst>
                  <a:gd name="adj" fmla="val 389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85" name="Text Box 89"/>
              <p:cNvSpPr txBox="1">
                <a:spLocks noChangeArrowheads="1"/>
              </p:cNvSpPr>
              <p:nvPr/>
            </p:nvSpPr>
            <p:spPr bwMode="auto">
              <a:xfrm>
                <a:off x="2132" y="3531"/>
                <a:ext cx="757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95 %</a:t>
                </a:r>
              </a:p>
            </p:txBody>
          </p:sp>
        </p:grpSp>
        <p:grpSp>
          <p:nvGrpSpPr>
            <p:cNvPr id="21518" name="Group 90"/>
            <p:cNvGrpSpPr>
              <a:grpSpLocks/>
            </p:cNvGrpSpPr>
            <p:nvPr/>
          </p:nvGrpSpPr>
          <p:grpSpPr bwMode="auto">
            <a:xfrm>
              <a:off x="1241" y="3476"/>
              <a:ext cx="891" cy="256"/>
              <a:chOff x="1241" y="3476"/>
              <a:chExt cx="891" cy="256"/>
            </a:xfrm>
          </p:grpSpPr>
          <p:sp>
            <p:nvSpPr>
              <p:cNvPr id="21608" name="AutoShape 91"/>
              <p:cNvSpPr>
                <a:spLocks noChangeArrowheads="1"/>
              </p:cNvSpPr>
              <p:nvPr/>
            </p:nvSpPr>
            <p:spPr bwMode="auto">
              <a:xfrm>
                <a:off x="1241" y="3476"/>
                <a:ext cx="891" cy="256"/>
              </a:xfrm>
              <a:prstGeom prst="roundRect">
                <a:avLst>
                  <a:gd name="adj" fmla="val 389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88" name="Text Box 92"/>
              <p:cNvSpPr txBox="1">
                <a:spLocks noChangeArrowheads="1"/>
              </p:cNvSpPr>
              <p:nvPr/>
            </p:nvSpPr>
            <p:spPr bwMode="auto">
              <a:xfrm>
                <a:off x="1241" y="3531"/>
                <a:ext cx="892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90 %</a:t>
                </a:r>
              </a:p>
            </p:txBody>
          </p:sp>
        </p:grpSp>
        <p:grpSp>
          <p:nvGrpSpPr>
            <p:cNvPr id="21519" name="Group 93"/>
            <p:cNvGrpSpPr>
              <a:grpSpLocks/>
            </p:cNvGrpSpPr>
            <p:nvPr/>
          </p:nvGrpSpPr>
          <p:grpSpPr bwMode="auto">
            <a:xfrm>
              <a:off x="221" y="3476"/>
              <a:ext cx="1020" cy="256"/>
              <a:chOff x="221" y="3476"/>
              <a:chExt cx="1020" cy="256"/>
            </a:xfrm>
          </p:grpSpPr>
          <p:sp>
            <p:nvSpPr>
              <p:cNvPr id="21606" name="AutoShape 94"/>
              <p:cNvSpPr>
                <a:spLocks noChangeArrowheads="1"/>
              </p:cNvSpPr>
              <p:nvPr/>
            </p:nvSpPr>
            <p:spPr bwMode="auto">
              <a:xfrm>
                <a:off x="221" y="3476"/>
                <a:ext cx="1020" cy="256"/>
              </a:xfrm>
              <a:prstGeom prst="roundRect">
                <a:avLst>
                  <a:gd name="adj" fmla="val 389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91" name="Text Box 95"/>
              <p:cNvSpPr txBox="1">
                <a:spLocks noChangeArrowheads="1"/>
              </p:cNvSpPr>
              <p:nvPr/>
            </p:nvSpPr>
            <p:spPr bwMode="auto">
              <a:xfrm>
                <a:off x="221" y="3531"/>
                <a:ext cx="102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C73D10K</a:t>
                </a:r>
              </a:p>
            </p:txBody>
          </p:sp>
        </p:grpSp>
        <p:grpSp>
          <p:nvGrpSpPr>
            <p:cNvPr id="21520" name="Group 96"/>
            <p:cNvGrpSpPr>
              <a:grpSpLocks/>
            </p:cNvGrpSpPr>
            <p:nvPr/>
          </p:nvGrpSpPr>
          <p:grpSpPr bwMode="auto">
            <a:xfrm>
              <a:off x="4047" y="3038"/>
              <a:ext cx="1114" cy="438"/>
              <a:chOff x="4047" y="3038"/>
              <a:chExt cx="1114" cy="438"/>
            </a:xfrm>
          </p:grpSpPr>
          <p:sp>
            <p:nvSpPr>
              <p:cNvPr id="21604" name="AutoShape 97"/>
              <p:cNvSpPr>
                <a:spLocks noChangeArrowheads="1"/>
              </p:cNvSpPr>
              <p:nvPr/>
            </p:nvSpPr>
            <p:spPr bwMode="auto">
              <a:xfrm>
                <a:off x="4047" y="3038"/>
                <a:ext cx="1114" cy="438"/>
              </a:xfrm>
              <a:prstGeom prst="roundRect">
                <a:avLst>
                  <a:gd name="adj" fmla="val 227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94" name="Text Box 98"/>
              <p:cNvSpPr txBox="1">
                <a:spLocks noChangeArrowheads="1"/>
              </p:cNvSpPr>
              <p:nvPr/>
            </p:nvSpPr>
            <p:spPr bwMode="auto">
              <a:xfrm>
                <a:off x="4047" y="3048"/>
                <a:ext cx="1114" cy="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endParaRPr lang="en-GB" b="1">
                  <a:effectLst>
                    <a:outerShdw blurRad="38100" dist="38100" dir="2700000" algn="tl">
                      <a:srgbClr val="DDDDDD"/>
                    </a:outerShdw>
                  </a:effectLst>
                  <a:ea typeface="Arial" charset="0"/>
                  <a:cs typeface="Arial" charset="0"/>
                </a:endParaRPr>
              </a:p>
              <a:p>
                <a:pPr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1 481</a:t>
                </a:r>
              </a:p>
            </p:txBody>
          </p:sp>
        </p:grpSp>
        <p:grpSp>
          <p:nvGrpSpPr>
            <p:cNvPr id="21521" name="Group 99"/>
            <p:cNvGrpSpPr>
              <a:grpSpLocks/>
            </p:cNvGrpSpPr>
            <p:nvPr/>
          </p:nvGrpSpPr>
          <p:grpSpPr bwMode="auto">
            <a:xfrm>
              <a:off x="2132" y="3038"/>
              <a:ext cx="758" cy="438"/>
              <a:chOff x="2132" y="3038"/>
              <a:chExt cx="758" cy="438"/>
            </a:xfrm>
          </p:grpSpPr>
          <p:sp>
            <p:nvSpPr>
              <p:cNvPr id="21602" name="AutoShape 100"/>
              <p:cNvSpPr>
                <a:spLocks noChangeArrowheads="1"/>
              </p:cNvSpPr>
              <p:nvPr/>
            </p:nvSpPr>
            <p:spPr bwMode="auto">
              <a:xfrm>
                <a:off x="2132" y="3038"/>
                <a:ext cx="758" cy="438"/>
              </a:xfrm>
              <a:prstGeom prst="roundRect">
                <a:avLst>
                  <a:gd name="adj" fmla="val 227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797" name="Text Box 101"/>
              <p:cNvSpPr txBox="1">
                <a:spLocks noChangeArrowheads="1"/>
              </p:cNvSpPr>
              <p:nvPr/>
            </p:nvSpPr>
            <p:spPr bwMode="auto">
              <a:xfrm>
                <a:off x="2132" y="3089"/>
                <a:ext cx="757" cy="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50 %</a:t>
                </a:r>
              </a:p>
              <a:p>
                <a:pPr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endParaRPr lang="en-GB" sz="1600">
                  <a:effectLst>
                    <a:outerShdw blurRad="38100" dist="38100" dir="2700000" algn="tl">
                      <a:srgbClr val="DDDDDD"/>
                    </a:outerShdw>
                  </a:effectLst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21522" name="AutoShape 102"/>
            <p:cNvSpPr>
              <a:spLocks noChangeArrowheads="1"/>
            </p:cNvSpPr>
            <p:nvPr/>
          </p:nvSpPr>
          <p:spPr bwMode="auto">
            <a:xfrm>
              <a:off x="1241" y="3038"/>
              <a:ext cx="891" cy="438"/>
            </a:xfrm>
            <a:prstGeom prst="roundRect">
              <a:avLst>
                <a:gd name="adj" fmla="val 227"/>
              </a:avLst>
            </a:prstGeom>
            <a:solidFill>
              <a:srgbClr val="CE2236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23" name="AutoShape 103"/>
            <p:cNvSpPr>
              <a:spLocks noChangeArrowheads="1"/>
            </p:cNvSpPr>
            <p:nvPr/>
          </p:nvSpPr>
          <p:spPr bwMode="auto">
            <a:xfrm>
              <a:off x="221" y="3038"/>
              <a:ext cx="1020" cy="438"/>
            </a:xfrm>
            <a:prstGeom prst="roundRect">
              <a:avLst>
                <a:gd name="adj" fmla="val 227"/>
              </a:avLst>
            </a:prstGeom>
            <a:solidFill>
              <a:srgbClr val="CE2236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1524" name="Group 104"/>
            <p:cNvGrpSpPr>
              <a:grpSpLocks/>
            </p:cNvGrpSpPr>
            <p:nvPr/>
          </p:nvGrpSpPr>
          <p:grpSpPr bwMode="auto">
            <a:xfrm>
              <a:off x="4047" y="2528"/>
              <a:ext cx="1114" cy="242"/>
              <a:chOff x="4047" y="2528"/>
              <a:chExt cx="1114" cy="242"/>
            </a:xfrm>
          </p:grpSpPr>
          <p:sp>
            <p:nvSpPr>
              <p:cNvPr id="21600" name="AutoShape 105"/>
              <p:cNvSpPr>
                <a:spLocks noChangeArrowheads="1"/>
              </p:cNvSpPr>
              <p:nvPr/>
            </p:nvSpPr>
            <p:spPr bwMode="auto">
              <a:xfrm>
                <a:off x="4047" y="2528"/>
                <a:ext cx="1114" cy="242"/>
              </a:xfrm>
              <a:prstGeom prst="roundRect">
                <a:avLst>
                  <a:gd name="adj" fmla="val 412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02" name="Text Box 106"/>
              <p:cNvSpPr txBox="1">
                <a:spLocks noChangeArrowheads="1"/>
              </p:cNvSpPr>
              <p:nvPr/>
            </p:nvSpPr>
            <p:spPr bwMode="auto">
              <a:xfrm>
                <a:off x="4047" y="2551"/>
                <a:ext cx="111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4 191</a:t>
                </a:r>
              </a:p>
            </p:txBody>
          </p:sp>
        </p:grpSp>
        <p:grpSp>
          <p:nvGrpSpPr>
            <p:cNvPr id="21525" name="Group 107"/>
            <p:cNvGrpSpPr>
              <a:grpSpLocks/>
            </p:cNvGrpSpPr>
            <p:nvPr/>
          </p:nvGrpSpPr>
          <p:grpSpPr bwMode="auto">
            <a:xfrm>
              <a:off x="2132" y="2528"/>
              <a:ext cx="758" cy="242"/>
              <a:chOff x="2132" y="2528"/>
              <a:chExt cx="758" cy="242"/>
            </a:xfrm>
          </p:grpSpPr>
          <p:sp>
            <p:nvSpPr>
              <p:cNvPr id="21598" name="AutoShape 108"/>
              <p:cNvSpPr>
                <a:spLocks noChangeArrowheads="1"/>
              </p:cNvSpPr>
              <p:nvPr/>
            </p:nvSpPr>
            <p:spPr bwMode="auto">
              <a:xfrm>
                <a:off x="2132" y="2528"/>
                <a:ext cx="758" cy="242"/>
              </a:xfrm>
              <a:prstGeom prst="roundRect">
                <a:avLst>
                  <a:gd name="adj" fmla="val 41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05" name="Text Box 109"/>
              <p:cNvSpPr txBox="1">
                <a:spLocks noChangeArrowheads="1"/>
              </p:cNvSpPr>
              <p:nvPr/>
            </p:nvSpPr>
            <p:spPr bwMode="auto">
              <a:xfrm>
                <a:off x="2132" y="2569"/>
                <a:ext cx="757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50 %</a:t>
                </a:r>
              </a:p>
            </p:txBody>
          </p:sp>
        </p:grpSp>
        <p:sp>
          <p:nvSpPr>
            <p:cNvPr id="21526" name="AutoShape 110"/>
            <p:cNvSpPr>
              <a:spLocks noChangeArrowheads="1"/>
            </p:cNvSpPr>
            <p:nvPr/>
          </p:nvSpPr>
          <p:spPr bwMode="auto">
            <a:xfrm>
              <a:off x="1241" y="2528"/>
              <a:ext cx="891" cy="242"/>
            </a:xfrm>
            <a:prstGeom prst="roundRect">
              <a:avLst>
                <a:gd name="adj" fmla="val 412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27" name="AutoShape 111"/>
            <p:cNvSpPr>
              <a:spLocks noChangeArrowheads="1"/>
            </p:cNvSpPr>
            <p:nvPr/>
          </p:nvSpPr>
          <p:spPr bwMode="auto">
            <a:xfrm>
              <a:off x="221" y="2528"/>
              <a:ext cx="1020" cy="242"/>
            </a:xfrm>
            <a:prstGeom prst="roundRect">
              <a:avLst>
                <a:gd name="adj" fmla="val 412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1528" name="Group 112"/>
            <p:cNvGrpSpPr>
              <a:grpSpLocks/>
            </p:cNvGrpSpPr>
            <p:nvPr/>
          </p:nvGrpSpPr>
          <p:grpSpPr bwMode="auto">
            <a:xfrm>
              <a:off x="2132" y="3732"/>
              <a:ext cx="758" cy="230"/>
              <a:chOff x="2132" y="3732"/>
              <a:chExt cx="758" cy="230"/>
            </a:xfrm>
          </p:grpSpPr>
          <p:sp>
            <p:nvSpPr>
              <p:cNvPr id="21596" name="AutoShape 113"/>
              <p:cNvSpPr>
                <a:spLocks noChangeArrowheads="1"/>
              </p:cNvSpPr>
              <p:nvPr/>
            </p:nvSpPr>
            <p:spPr bwMode="auto">
              <a:xfrm>
                <a:off x="2132" y="3732"/>
                <a:ext cx="758" cy="230"/>
              </a:xfrm>
              <a:prstGeom prst="roundRect">
                <a:avLst>
                  <a:gd name="adj" fmla="val 431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10" name="Text Box 114"/>
              <p:cNvSpPr txBox="1">
                <a:spLocks noChangeArrowheads="1"/>
              </p:cNvSpPr>
              <p:nvPr/>
            </p:nvSpPr>
            <p:spPr bwMode="auto">
              <a:xfrm>
                <a:off x="2132" y="3761"/>
                <a:ext cx="757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85 %</a:t>
                </a:r>
              </a:p>
            </p:txBody>
          </p:sp>
        </p:grpSp>
        <p:grpSp>
          <p:nvGrpSpPr>
            <p:cNvPr id="21529" name="Group 115"/>
            <p:cNvGrpSpPr>
              <a:grpSpLocks/>
            </p:cNvGrpSpPr>
            <p:nvPr/>
          </p:nvGrpSpPr>
          <p:grpSpPr bwMode="auto">
            <a:xfrm>
              <a:off x="2132" y="2770"/>
              <a:ext cx="758" cy="268"/>
              <a:chOff x="2132" y="2770"/>
              <a:chExt cx="758" cy="268"/>
            </a:xfrm>
          </p:grpSpPr>
          <p:sp>
            <p:nvSpPr>
              <p:cNvPr id="21594" name="AutoShape 116"/>
              <p:cNvSpPr>
                <a:spLocks noChangeArrowheads="1"/>
              </p:cNvSpPr>
              <p:nvPr/>
            </p:nvSpPr>
            <p:spPr bwMode="auto">
              <a:xfrm>
                <a:off x="2132" y="2770"/>
                <a:ext cx="758" cy="268"/>
              </a:xfrm>
              <a:prstGeom prst="roundRect">
                <a:avLst>
                  <a:gd name="adj" fmla="val 370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13" name="Text Box 117"/>
              <p:cNvSpPr txBox="1">
                <a:spLocks noChangeArrowheads="1"/>
              </p:cNvSpPr>
              <p:nvPr/>
            </p:nvSpPr>
            <p:spPr bwMode="auto">
              <a:xfrm>
                <a:off x="2132" y="2837"/>
                <a:ext cx="757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70 %</a:t>
                </a:r>
              </a:p>
            </p:txBody>
          </p:sp>
        </p:grpSp>
        <p:grpSp>
          <p:nvGrpSpPr>
            <p:cNvPr id="21530" name="Group 118"/>
            <p:cNvGrpSpPr>
              <a:grpSpLocks/>
            </p:cNvGrpSpPr>
            <p:nvPr/>
          </p:nvGrpSpPr>
          <p:grpSpPr bwMode="auto">
            <a:xfrm>
              <a:off x="2132" y="2298"/>
              <a:ext cx="758" cy="230"/>
              <a:chOff x="2132" y="2298"/>
              <a:chExt cx="758" cy="230"/>
            </a:xfrm>
          </p:grpSpPr>
          <p:sp>
            <p:nvSpPr>
              <p:cNvPr id="21592" name="AutoShape 119"/>
              <p:cNvSpPr>
                <a:spLocks noChangeArrowheads="1"/>
              </p:cNvSpPr>
              <p:nvPr/>
            </p:nvSpPr>
            <p:spPr bwMode="auto">
              <a:xfrm>
                <a:off x="2132" y="2298"/>
                <a:ext cx="758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16" name="Text Box 120"/>
              <p:cNvSpPr txBox="1">
                <a:spLocks noChangeArrowheads="1"/>
              </p:cNvSpPr>
              <p:nvPr/>
            </p:nvSpPr>
            <p:spPr bwMode="auto">
              <a:xfrm>
                <a:off x="2132" y="2327"/>
                <a:ext cx="757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70 %</a:t>
                </a:r>
              </a:p>
            </p:txBody>
          </p:sp>
        </p:grpSp>
        <p:grpSp>
          <p:nvGrpSpPr>
            <p:cNvPr id="21531" name="Group 121"/>
            <p:cNvGrpSpPr>
              <a:grpSpLocks/>
            </p:cNvGrpSpPr>
            <p:nvPr/>
          </p:nvGrpSpPr>
          <p:grpSpPr bwMode="auto">
            <a:xfrm>
              <a:off x="2132" y="1933"/>
              <a:ext cx="758" cy="365"/>
              <a:chOff x="2132" y="1933"/>
              <a:chExt cx="758" cy="365"/>
            </a:xfrm>
          </p:grpSpPr>
          <p:sp>
            <p:nvSpPr>
              <p:cNvPr id="21590" name="AutoShape 122"/>
              <p:cNvSpPr>
                <a:spLocks noChangeArrowheads="1"/>
              </p:cNvSpPr>
              <p:nvPr/>
            </p:nvSpPr>
            <p:spPr bwMode="auto">
              <a:xfrm>
                <a:off x="2132" y="1933"/>
                <a:ext cx="758" cy="365"/>
              </a:xfrm>
              <a:prstGeom prst="roundRect">
                <a:avLst>
                  <a:gd name="adj" fmla="val 273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19" name="Text Box 123"/>
              <p:cNvSpPr txBox="1">
                <a:spLocks noChangeArrowheads="1"/>
              </p:cNvSpPr>
              <p:nvPr/>
            </p:nvSpPr>
            <p:spPr bwMode="auto">
              <a:xfrm>
                <a:off x="2132" y="2097"/>
                <a:ext cx="757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minconf</a:t>
                </a:r>
              </a:p>
            </p:txBody>
          </p:sp>
        </p:grpSp>
        <p:sp>
          <p:nvSpPr>
            <p:cNvPr id="21532" name="AutoShape 124"/>
            <p:cNvSpPr>
              <a:spLocks noChangeArrowheads="1"/>
            </p:cNvSpPr>
            <p:nvPr/>
          </p:nvSpPr>
          <p:spPr bwMode="auto">
            <a:xfrm>
              <a:off x="1241" y="3732"/>
              <a:ext cx="891" cy="230"/>
            </a:xfrm>
            <a:prstGeom prst="roundRect">
              <a:avLst>
                <a:gd name="adj" fmla="val 431"/>
              </a:avLst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1533" name="Group 125"/>
            <p:cNvGrpSpPr>
              <a:grpSpLocks/>
            </p:cNvGrpSpPr>
            <p:nvPr/>
          </p:nvGrpSpPr>
          <p:grpSpPr bwMode="auto">
            <a:xfrm>
              <a:off x="1241" y="2770"/>
              <a:ext cx="891" cy="268"/>
              <a:chOff x="1241" y="2770"/>
              <a:chExt cx="891" cy="268"/>
            </a:xfrm>
          </p:grpSpPr>
          <p:sp>
            <p:nvSpPr>
              <p:cNvPr id="21588" name="AutoShape 126"/>
              <p:cNvSpPr>
                <a:spLocks noChangeArrowheads="1"/>
              </p:cNvSpPr>
              <p:nvPr/>
            </p:nvSpPr>
            <p:spPr bwMode="auto">
              <a:xfrm>
                <a:off x="1241" y="2770"/>
                <a:ext cx="891" cy="268"/>
              </a:xfrm>
              <a:prstGeom prst="roundRect">
                <a:avLst>
                  <a:gd name="adj" fmla="val 370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23" name="Text Box 127"/>
              <p:cNvSpPr txBox="1">
                <a:spLocks noChangeArrowheads="1"/>
              </p:cNvSpPr>
              <p:nvPr/>
            </p:nvSpPr>
            <p:spPr bwMode="auto">
              <a:xfrm>
                <a:off x="1241" y="2837"/>
                <a:ext cx="892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30 %</a:t>
                </a:r>
              </a:p>
            </p:txBody>
          </p:sp>
        </p:grpSp>
        <p:grpSp>
          <p:nvGrpSpPr>
            <p:cNvPr id="21534" name="Group 128"/>
            <p:cNvGrpSpPr>
              <a:grpSpLocks/>
            </p:cNvGrpSpPr>
            <p:nvPr/>
          </p:nvGrpSpPr>
          <p:grpSpPr bwMode="auto">
            <a:xfrm>
              <a:off x="1241" y="2298"/>
              <a:ext cx="891" cy="230"/>
              <a:chOff x="1241" y="2298"/>
              <a:chExt cx="891" cy="230"/>
            </a:xfrm>
          </p:grpSpPr>
          <p:sp>
            <p:nvSpPr>
              <p:cNvPr id="21586" name="AutoShape 129"/>
              <p:cNvSpPr>
                <a:spLocks noChangeArrowheads="1"/>
              </p:cNvSpPr>
              <p:nvPr/>
            </p:nvSpPr>
            <p:spPr bwMode="auto">
              <a:xfrm>
                <a:off x="1241" y="2298"/>
                <a:ext cx="891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26" name="Text Box 130"/>
              <p:cNvSpPr txBox="1">
                <a:spLocks noChangeArrowheads="1"/>
              </p:cNvSpPr>
              <p:nvPr/>
            </p:nvSpPr>
            <p:spPr bwMode="auto">
              <a:xfrm>
                <a:off x="1241" y="2327"/>
                <a:ext cx="892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0,5 %</a:t>
                </a:r>
              </a:p>
            </p:txBody>
          </p:sp>
        </p:grpSp>
        <p:grpSp>
          <p:nvGrpSpPr>
            <p:cNvPr id="21535" name="Group 131"/>
            <p:cNvGrpSpPr>
              <a:grpSpLocks/>
            </p:cNvGrpSpPr>
            <p:nvPr/>
          </p:nvGrpSpPr>
          <p:grpSpPr bwMode="auto">
            <a:xfrm>
              <a:off x="1241" y="1933"/>
              <a:ext cx="891" cy="365"/>
              <a:chOff x="1241" y="1933"/>
              <a:chExt cx="891" cy="365"/>
            </a:xfrm>
          </p:grpSpPr>
          <p:sp>
            <p:nvSpPr>
              <p:cNvPr id="21584" name="AutoShape 132"/>
              <p:cNvSpPr>
                <a:spLocks noChangeArrowheads="1"/>
              </p:cNvSpPr>
              <p:nvPr/>
            </p:nvSpPr>
            <p:spPr bwMode="auto">
              <a:xfrm>
                <a:off x="1241" y="1933"/>
                <a:ext cx="891" cy="365"/>
              </a:xfrm>
              <a:prstGeom prst="roundRect">
                <a:avLst>
                  <a:gd name="adj" fmla="val 273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29" name="Text Box 133"/>
              <p:cNvSpPr txBox="1">
                <a:spLocks noChangeArrowheads="1"/>
              </p:cNvSpPr>
              <p:nvPr/>
            </p:nvSpPr>
            <p:spPr bwMode="auto">
              <a:xfrm>
                <a:off x="1241" y="2097"/>
                <a:ext cx="892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minsup</a:t>
                </a:r>
              </a:p>
            </p:txBody>
          </p:sp>
        </p:grpSp>
        <p:grpSp>
          <p:nvGrpSpPr>
            <p:cNvPr id="21536" name="Group 134"/>
            <p:cNvGrpSpPr>
              <a:grpSpLocks/>
            </p:cNvGrpSpPr>
            <p:nvPr/>
          </p:nvGrpSpPr>
          <p:grpSpPr bwMode="auto">
            <a:xfrm>
              <a:off x="4047" y="3732"/>
              <a:ext cx="1114" cy="230"/>
              <a:chOff x="4047" y="3732"/>
              <a:chExt cx="1114" cy="230"/>
            </a:xfrm>
          </p:grpSpPr>
          <p:sp>
            <p:nvSpPr>
              <p:cNvPr id="21582" name="AutoShape 135"/>
              <p:cNvSpPr>
                <a:spLocks noChangeArrowheads="1"/>
              </p:cNvSpPr>
              <p:nvPr/>
            </p:nvSpPr>
            <p:spPr bwMode="auto">
              <a:xfrm>
                <a:off x="4047" y="3732"/>
                <a:ext cx="1114" cy="230"/>
              </a:xfrm>
              <a:prstGeom prst="roundRect">
                <a:avLst>
                  <a:gd name="adj" fmla="val 431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32" name="Text Box 136"/>
              <p:cNvSpPr txBox="1">
                <a:spLocks noChangeArrowheads="1"/>
              </p:cNvSpPr>
              <p:nvPr/>
            </p:nvSpPr>
            <p:spPr bwMode="auto">
              <a:xfrm>
                <a:off x="4047" y="3743"/>
                <a:ext cx="111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5 718</a:t>
                </a:r>
              </a:p>
            </p:txBody>
          </p:sp>
        </p:grpSp>
        <p:sp>
          <p:nvSpPr>
            <p:cNvPr id="21537" name="AutoShape 137"/>
            <p:cNvSpPr>
              <a:spLocks noChangeArrowheads="1"/>
            </p:cNvSpPr>
            <p:nvPr/>
          </p:nvSpPr>
          <p:spPr bwMode="auto">
            <a:xfrm>
              <a:off x="221" y="3732"/>
              <a:ext cx="1020" cy="230"/>
            </a:xfrm>
            <a:prstGeom prst="roundRect">
              <a:avLst>
                <a:gd name="adj" fmla="val 431"/>
              </a:avLst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1538" name="Group 138"/>
            <p:cNvGrpSpPr>
              <a:grpSpLocks/>
            </p:cNvGrpSpPr>
            <p:nvPr/>
          </p:nvGrpSpPr>
          <p:grpSpPr bwMode="auto">
            <a:xfrm>
              <a:off x="4047" y="2770"/>
              <a:ext cx="1114" cy="268"/>
              <a:chOff x="4047" y="2770"/>
              <a:chExt cx="1114" cy="268"/>
            </a:xfrm>
          </p:grpSpPr>
          <p:sp>
            <p:nvSpPr>
              <p:cNvPr id="21580" name="AutoShape 139"/>
              <p:cNvSpPr>
                <a:spLocks noChangeArrowheads="1"/>
              </p:cNvSpPr>
              <p:nvPr/>
            </p:nvSpPr>
            <p:spPr bwMode="auto">
              <a:xfrm>
                <a:off x="4047" y="2770"/>
                <a:ext cx="1114" cy="268"/>
              </a:xfrm>
              <a:prstGeom prst="roundRect">
                <a:avLst>
                  <a:gd name="adj" fmla="val 370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36" name="Text Box 140"/>
              <p:cNvSpPr txBox="1">
                <a:spLocks noChangeArrowheads="1"/>
              </p:cNvSpPr>
              <p:nvPr/>
            </p:nvSpPr>
            <p:spPr bwMode="auto">
              <a:xfrm>
                <a:off x="4047" y="2819"/>
                <a:ext cx="111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1 221</a:t>
                </a:r>
              </a:p>
            </p:txBody>
          </p:sp>
        </p:grpSp>
        <p:grpSp>
          <p:nvGrpSpPr>
            <p:cNvPr id="21539" name="Group 141"/>
            <p:cNvGrpSpPr>
              <a:grpSpLocks/>
            </p:cNvGrpSpPr>
            <p:nvPr/>
          </p:nvGrpSpPr>
          <p:grpSpPr bwMode="auto">
            <a:xfrm>
              <a:off x="221" y="2770"/>
              <a:ext cx="1020" cy="268"/>
              <a:chOff x="221" y="2770"/>
              <a:chExt cx="1020" cy="268"/>
            </a:xfrm>
          </p:grpSpPr>
          <p:sp>
            <p:nvSpPr>
              <p:cNvPr id="21578" name="AutoShape 142"/>
              <p:cNvSpPr>
                <a:spLocks noChangeArrowheads="1"/>
              </p:cNvSpPr>
              <p:nvPr/>
            </p:nvSpPr>
            <p:spPr bwMode="auto">
              <a:xfrm>
                <a:off x="221" y="2770"/>
                <a:ext cx="1020" cy="268"/>
              </a:xfrm>
              <a:prstGeom prst="roundRect">
                <a:avLst>
                  <a:gd name="adj" fmla="val 370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39" name="Text Box 143"/>
              <p:cNvSpPr txBox="1">
                <a:spLocks noChangeArrowheads="1"/>
              </p:cNvSpPr>
              <p:nvPr/>
            </p:nvSpPr>
            <p:spPr bwMode="auto">
              <a:xfrm>
                <a:off x="221" y="2837"/>
                <a:ext cx="102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Mushrooms</a:t>
                </a:r>
              </a:p>
            </p:txBody>
          </p:sp>
        </p:grpSp>
        <p:grpSp>
          <p:nvGrpSpPr>
            <p:cNvPr id="21540" name="Group 144"/>
            <p:cNvGrpSpPr>
              <a:grpSpLocks/>
            </p:cNvGrpSpPr>
            <p:nvPr/>
          </p:nvGrpSpPr>
          <p:grpSpPr bwMode="auto">
            <a:xfrm>
              <a:off x="4047" y="2298"/>
              <a:ext cx="1114" cy="230"/>
              <a:chOff x="4047" y="2298"/>
              <a:chExt cx="1114" cy="230"/>
            </a:xfrm>
          </p:grpSpPr>
          <p:sp>
            <p:nvSpPr>
              <p:cNvPr id="21576" name="AutoShape 145"/>
              <p:cNvSpPr>
                <a:spLocks noChangeArrowheads="1"/>
              </p:cNvSpPr>
              <p:nvPr/>
            </p:nvSpPr>
            <p:spPr bwMode="auto">
              <a:xfrm>
                <a:off x="4047" y="2298"/>
                <a:ext cx="1114" cy="230"/>
              </a:xfrm>
              <a:prstGeom prst="roundRect">
                <a:avLst>
                  <a:gd name="adj" fmla="val 431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42" name="Text Box 146"/>
              <p:cNvSpPr txBox="1">
                <a:spLocks noChangeArrowheads="1"/>
              </p:cNvSpPr>
              <p:nvPr/>
            </p:nvSpPr>
            <p:spPr bwMode="auto">
              <a:xfrm>
                <a:off x="4047" y="2309"/>
                <a:ext cx="111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5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4 004</a:t>
                </a:r>
              </a:p>
            </p:txBody>
          </p:sp>
        </p:grpSp>
        <p:grpSp>
          <p:nvGrpSpPr>
            <p:cNvPr id="21541" name="Group 147"/>
            <p:cNvGrpSpPr>
              <a:grpSpLocks/>
            </p:cNvGrpSpPr>
            <p:nvPr/>
          </p:nvGrpSpPr>
          <p:grpSpPr bwMode="auto">
            <a:xfrm>
              <a:off x="221" y="2298"/>
              <a:ext cx="1020" cy="230"/>
              <a:chOff x="221" y="2298"/>
              <a:chExt cx="1020" cy="230"/>
            </a:xfrm>
          </p:grpSpPr>
          <p:sp>
            <p:nvSpPr>
              <p:cNvPr id="21574" name="AutoShape 148"/>
              <p:cNvSpPr>
                <a:spLocks noChangeArrowheads="1"/>
              </p:cNvSpPr>
              <p:nvPr/>
            </p:nvSpPr>
            <p:spPr bwMode="auto">
              <a:xfrm>
                <a:off x="221" y="2298"/>
                <a:ext cx="1020" cy="230"/>
              </a:xfrm>
              <a:prstGeom prst="roundRect">
                <a:avLst>
                  <a:gd name="adj" fmla="val 4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45" name="Text Box 149"/>
              <p:cNvSpPr txBox="1">
                <a:spLocks noChangeArrowheads="1"/>
              </p:cNvSpPr>
              <p:nvPr/>
            </p:nvSpPr>
            <p:spPr bwMode="auto">
              <a:xfrm>
                <a:off x="221" y="2327"/>
                <a:ext cx="102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3000"/>
                  </a:lnSpc>
                  <a:spcBef>
                    <a:spcPts val="400"/>
                  </a:spcBef>
                  <a:buClr>
                    <a:srgbClr val="00CCFF"/>
                  </a:buClr>
                  <a:buSzPct val="65000"/>
                  <a:buFont typeface="Wingdings" charset="2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T10I4D100K</a:t>
                </a:r>
              </a:p>
            </p:txBody>
          </p:sp>
        </p:grpSp>
        <p:grpSp>
          <p:nvGrpSpPr>
            <p:cNvPr id="21542" name="Group 150"/>
            <p:cNvGrpSpPr>
              <a:grpSpLocks/>
            </p:cNvGrpSpPr>
            <p:nvPr/>
          </p:nvGrpSpPr>
          <p:grpSpPr bwMode="auto">
            <a:xfrm>
              <a:off x="4047" y="1933"/>
              <a:ext cx="1114" cy="365"/>
              <a:chOff x="4047" y="1933"/>
              <a:chExt cx="1114" cy="365"/>
            </a:xfrm>
          </p:grpSpPr>
          <p:sp>
            <p:nvSpPr>
              <p:cNvPr id="21572" name="AutoShape 151"/>
              <p:cNvSpPr>
                <a:spLocks noChangeArrowheads="1"/>
              </p:cNvSpPr>
              <p:nvPr/>
            </p:nvSpPr>
            <p:spPr bwMode="auto">
              <a:xfrm>
                <a:off x="4047" y="1933"/>
                <a:ext cx="1114" cy="365"/>
              </a:xfrm>
              <a:prstGeom prst="roundRect">
                <a:avLst>
                  <a:gd name="adj" fmla="val 273"/>
                </a:avLst>
              </a:prstGeom>
              <a:solidFill>
                <a:srgbClr val="CE223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48" name="Text Box 152"/>
              <p:cNvSpPr txBox="1">
                <a:spLocks noChangeArrowheads="1"/>
              </p:cNvSpPr>
              <p:nvPr/>
            </p:nvSpPr>
            <p:spPr bwMode="auto">
              <a:xfrm>
                <a:off x="4047" y="1943"/>
                <a:ext cx="1114" cy="3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Approx. Gen.</a:t>
                </a:r>
              </a:p>
              <a:p>
                <a:pPr indent="9525" eaLnBrk="0" hangingPunct="0"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sz="1600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Base</a:t>
                </a:r>
              </a:p>
            </p:txBody>
          </p:sp>
        </p:grpSp>
        <p:grpSp>
          <p:nvGrpSpPr>
            <p:cNvPr id="21543" name="Group 153"/>
            <p:cNvGrpSpPr>
              <a:grpSpLocks/>
            </p:cNvGrpSpPr>
            <p:nvPr/>
          </p:nvGrpSpPr>
          <p:grpSpPr bwMode="auto">
            <a:xfrm>
              <a:off x="221" y="1933"/>
              <a:ext cx="1020" cy="365"/>
              <a:chOff x="221" y="1933"/>
              <a:chExt cx="1020" cy="365"/>
            </a:xfrm>
          </p:grpSpPr>
          <p:sp>
            <p:nvSpPr>
              <p:cNvPr id="21570" name="AutoShape 154"/>
              <p:cNvSpPr>
                <a:spLocks noChangeArrowheads="1"/>
              </p:cNvSpPr>
              <p:nvPr/>
            </p:nvSpPr>
            <p:spPr bwMode="auto">
              <a:xfrm>
                <a:off x="221" y="1933"/>
                <a:ext cx="1020" cy="365"/>
              </a:xfrm>
              <a:prstGeom prst="roundRect">
                <a:avLst>
                  <a:gd name="adj" fmla="val 273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851" name="Text Box 155"/>
              <p:cNvSpPr txBox="1">
                <a:spLocks noChangeArrowheads="1"/>
              </p:cNvSpPr>
              <p:nvPr/>
            </p:nvSpPr>
            <p:spPr bwMode="auto">
              <a:xfrm>
                <a:off x="221" y="2079"/>
                <a:ext cx="1020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b">
                <a:prstTxWarp prst="textNoShape">
                  <a:avLst/>
                </a:prstTxWarp>
                <a:spAutoFit/>
              </a:bodyPr>
              <a:lstStyle/>
              <a:p>
                <a:pPr indent="9525" eaLnBrk="0" hangingPunct="0">
                  <a:lnSpc>
                    <a:spcPct val="93000"/>
                  </a:lnSpc>
                  <a:buClr>
                    <a:srgbClr val="FFFFFF"/>
                  </a:buClr>
                  <a:buSzPct val="65000"/>
                  <a:buFont typeface="Arial" charset="0"/>
                  <a:buNone/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/>
                </a:pPr>
                <a:r>
                  <a:rPr lang="en-GB" b="1">
                    <a:effectLst>
                      <a:outerShdw blurRad="38100" dist="38100" dir="2700000" algn="tl">
                        <a:srgbClr val="DDDDDD"/>
                      </a:outerShdw>
                    </a:effectLst>
                    <a:ea typeface="Arial" charset="0"/>
                    <a:cs typeface="Arial" charset="0"/>
                  </a:rPr>
                  <a:t>Datasets</a:t>
                </a:r>
              </a:p>
            </p:txBody>
          </p:sp>
        </p:grpSp>
        <p:sp>
          <p:nvSpPr>
            <p:cNvPr id="21544" name="Line 156"/>
            <p:cNvSpPr>
              <a:spLocks noChangeShapeType="1"/>
            </p:cNvSpPr>
            <p:nvPr/>
          </p:nvSpPr>
          <p:spPr bwMode="auto">
            <a:xfrm>
              <a:off x="221" y="1933"/>
              <a:ext cx="494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45" name="Line 157"/>
            <p:cNvSpPr>
              <a:spLocks noChangeShapeType="1"/>
            </p:cNvSpPr>
            <p:nvPr/>
          </p:nvSpPr>
          <p:spPr bwMode="auto">
            <a:xfrm>
              <a:off x="221" y="3962"/>
              <a:ext cx="494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46" name="Line 158"/>
            <p:cNvSpPr>
              <a:spLocks noChangeShapeType="1"/>
            </p:cNvSpPr>
            <p:nvPr/>
          </p:nvSpPr>
          <p:spPr bwMode="auto">
            <a:xfrm>
              <a:off x="221" y="1933"/>
              <a:ext cx="1" cy="59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47" name="Line 159"/>
            <p:cNvSpPr>
              <a:spLocks noChangeShapeType="1"/>
            </p:cNvSpPr>
            <p:nvPr/>
          </p:nvSpPr>
          <p:spPr bwMode="auto">
            <a:xfrm>
              <a:off x="5161" y="1933"/>
              <a:ext cx="1" cy="59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48" name="Line 160"/>
            <p:cNvSpPr>
              <a:spLocks noChangeShapeType="1"/>
            </p:cNvSpPr>
            <p:nvPr/>
          </p:nvSpPr>
          <p:spPr bwMode="auto">
            <a:xfrm>
              <a:off x="221" y="2298"/>
              <a:ext cx="494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49" name="Line 161"/>
            <p:cNvSpPr>
              <a:spLocks noChangeShapeType="1"/>
            </p:cNvSpPr>
            <p:nvPr/>
          </p:nvSpPr>
          <p:spPr bwMode="auto">
            <a:xfrm>
              <a:off x="1241" y="1933"/>
              <a:ext cx="1" cy="59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0" name="Line 162"/>
            <p:cNvSpPr>
              <a:spLocks noChangeShapeType="1"/>
            </p:cNvSpPr>
            <p:nvPr/>
          </p:nvSpPr>
          <p:spPr bwMode="auto">
            <a:xfrm>
              <a:off x="2132" y="1933"/>
              <a:ext cx="1" cy="202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1" name="Line 163"/>
            <p:cNvSpPr>
              <a:spLocks noChangeShapeType="1"/>
            </p:cNvSpPr>
            <p:nvPr/>
          </p:nvSpPr>
          <p:spPr bwMode="auto">
            <a:xfrm>
              <a:off x="2890" y="1933"/>
              <a:ext cx="1" cy="202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2" name="Line 164"/>
            <p:cNvSpPr>
              <a:spLocks noChangeShapeType="1"/>
            </p:cNvSpPr>
            <p:nvPr/>
          </p:nvSpPr>
          <p:spPr bwMode="auto">
            <a:xfrm>
              <a:off x="221" y="2770"/>
              <a:ext cx="494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3" name="Line 165"/>
            <p:cNvSpPr>
              <a:spLocks noChangeShapeType="1"/>
            </p:cNvSpPr>
            <p:nvPr/>
          </p:nvSpPr>
          <p:spPr bwMode="auto">
            <a:xfrm>
              <a:off x="221" y="3476"/>
              <a:ext cx="494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4" name="Line 166"/>
            <p:cNvSpPr>
              <a:spLocks noChangeShapeType="1"/>
            </p:cNvSpPr>
            <p:nvPr/>
          </p:nvSpPr>
          <p:spPr bwMode="auto">
            <a:xfrm>
              <a:off x="221" y="2528"/>
              <a:ext cx="1" cy="24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5" name="Line 167"/>
            <p:cNvSpPr>
              <a:spLocks noChangeShapeType="1"/>
            </p:cNvSpPr>
            <p:nvPr/>
          </p:nvSpPr>
          <p:spPr bwMode="auto">
            <a:xfrm>
              <a:off x="221" y="2770"/>
              <a:ext cx="1" cy="26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6" name="Line 168"/>
            <p:cNvSpPr>
              <a:spLocks noChangeShapeType="1"/>
            </p:cNvSpPr>
            <p:nvPr/>
          </p:nvSpPr>
          <p:spPr bwMode="auto">
            <a:xfrm>
              <a:off x="1241" y="2528"/>
              <a:ext cx="1" cy="24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7" name="Line 169"/>
            <p:cNvSpPr>
              <a:spLocks noChangeShapeType="1"/>
            </p:cNvSpPr>
            <p:nvPr/>
          </p:nvSpPr>
          <p:spPr bwMode="auto">
            <a:xfrm>
              <a:off x="1241" y="2770"/>
              <a:ext cx="1" cy="26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8" name="Line 170"/>
            <p:cNvSpPr>
              <a:spLocks noChangeShapeType="1"/>
            </p:cNvSpPr>
            <p:nvPr/>
          </p:nvSpPr>
          <p:spPr bwMode="auto">
            <a:xfrm>
              <a:off x="5161" y="2528"/>
              <a:ext cx="1" cy="24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59" name="Line 171"/>
            <p:cNvSpPr>
              <a:spLocks noChangeShapeType="1"/>
            </p:cNvSpPr>
            <p:nvPr/>
          </p:nvSpPr>
          <p:spPr bwMode="auto">
            <a:xfrm>
              <a:off x="5161" y="2770"/>
              <a:ext cx="1" cy="26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0" name="Line 172"/>
            <p:cNvSpPr>
              <a:spLocks noChangeShapeType="1"/>
            </p:cNvSpPr>
            <p:nvPr/>
          </p:nvSpPr>
          <p:spPr bwMode="auto">
            <a:xfrm>
              <a:off x="221" y="3038"/>
              <a:ext cx="1" cy="43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1" name="Line 173"/>
            <p:cNvSpPr>
              <a:spLocks noChangeShapeType="1"/>
            </p:cNvSpPr>
            <p:nvPr/>
          </p:nvSpPr>
          <p:spPr bwMode="auto">
            <a:xfrm>
              <a:off x="221" y="3476"/>
              <a:ext cx="1" cy="25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2" name="Line 174"/>
            <p:cNvSpPr>
              <a:spLocks noChangeShapeType="1"/>
            </p:cNvSpPr>
            <p:nvPr/>
          </p:nvSpPr>
          <p:spPr bwMode="auto">
            <a:xfrm>
              <a:off x="1241" y="3038"/>
              <a:ext cx="1" cy="43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3" name="Line 175"/>
            <p:cNvSpPr>
              <a:spLocks noChangeShapeType="1"/>
            </p:cNvSpPr>
            <p:nvPr/>
          </p:nvSpPr>
          <p:spPr bwMode="auto">
            <a:xfrm>
              <a:off x="1241" y="3476"/>
              <a:ext cx="1" cy="25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4" name="Line 176"/>
            <p:cNvSpPr>
              <a:spLocks noChangeShapeType="1"/>
            </p:cNvSpPr>
            <p:nvPr/>
          </p:nvSpPr>
          <p:spPr bwMode="auto">
            <a:xfrm>
              <a:off x="5161" y="3038"/>
              <a:ext cx="1" cy="43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5" name="Line 177"/>
            <p:cNvSpPr>
              <a:spLocks noChangeShapeType="1"/>
            </p:cNvSpPr>
            <p:nvPr/>
          </p:nvSpPr>
          <p:spPr bwMode="auto">
            <a:xfrm>
              <a:off x="5161" y="3476"/>
              <a:ext cx="1" cy="25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6" name="Line 178"/>
            <p:cNvSpPr>
              <a:spLocks noChangeShapeType="1"/>
            </p:cNvSpPr>
            <p:nvPr/>
          </p:nvSpPr>
          <p:spPr bwMode="auto">
            <a:xfrm>
              <a:off x="4047" y="1933"/>
              <a:ext cx="1" cy="202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7" name="Line 179"/>
            <p:cNvSpPr>
              <a:spLocks noChangeShapeType="1"/>
            </p:cNvSpPr>
            <p:nvPr/>
          </p:nvSpPr>
          <p:spPr bwMode="auto">
            <a:xfrm>
              <a:off x="221" y="3732"/>
              <a:ext cx="1" cy="23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8" name="Line 180"/>
            <p:cNvSpPr>
              <a:spLocks noChangeShapeType="1"/>
            </p:cNvSpPr>
            <p:nvPr/>
          </p:nvSpPr>
          <p:spPr bwMode="auto">
            <a:xfrm>
              <a:off x="1241" y="3732"/>
              <a:ext cx="1" cy="23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69" name="Line 181"/>
            <p:cNvSpPr>
              <a:spLocks noChangeShapeType="1"/>
            </p:cNvSpPr>
            <p:nvPr/>
          </p:nvSpPr>
          <p:spPr bwMode="auto">
            <a:xfrm>
              <a:off x="5161" y="3732"/>
              <a:ext cx="1" cy="23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chemeClr val="accent2"/>
                </a:solidFill>
              </a:rPr>
              <a:t>Couverture pour les règles </a:t>
            </a:r>
            <a:r>
              <a:rPr lang="fr-FR" dirty="0" smtClean="0">
                <a:solidFill>
                  <a:schemeClr val="accent2"/>
                </a:solidFill>
              </a:rPr>
              <a:t>d’association impliquant des littéraux</a:t>
            </a:r>
            <a:endParaRPr lang="fr-F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7950" y="115888"/>
            <a:ext cx="8351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>
                <a:solidFill>
                  <a:schemeClr val="accent2"/>
                </a:solidFill>
              </a:rPr>
              <a:t>Règles d’association </a:t>
            </a:r>
            <a:r>
              <a:rPr lang="fr-FR" sz="2800" b="1" dirty="0" smtClean="0">
                <a:solidFill>
                  <a:schemeClr val="accent2"/>
                </a:solidFill>
              </a:rPr>
              <a:t>informatives littérales</a:t>
            </a:r>
            <a:endParaRPr lang="fr-FR" sz="2800" b="1" dirty="0">
              <a:solidFill>
                <a:schemeClr val="accent2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7950" y="6921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 But de l’approche</a:t>
            </a:r>
            <a:endParaRPr lang="fr-FR" sz="2400" i="1">
              <a:solidFill>
                <a:schemeClr val="hlink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79388" y="1268413"/>
            <a:ext cx="85693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dirty="0"/>
              <a:t>L’algorithme d’extraction de toutes les règles </a:t>
            </a:r>
            <a:r>
              <a:rPr lang="fr-FR" dirty="0" smtClean="0"/>
              <a:t>d’association pour les littéraux </a:t>
            </a:r>
            <a:r>
              <a:rPr lang="fr-FR" dirty="0"/>
              <a:t>est fastidieux. </a:t>
            </a:r>
          </a:p>
          <a:p>
            <a:pPr marL="342900" indent="-342900">
              <a:spcBef>
                <a:spcPct val="50000"/>
              </a:spcBef>
            </a:pPr>
            <a:r>
              <a:rPr lang="fr-FR" dirty="0"/>
              <a:t>On va</a:t>
            </a:r>
            <a:r>
              <a:rPr lang="fr-FR" dirty="0" smtClean="0"/>
              <a:t> (encore une fois) utiliser </a:t>
            </a:r>
            <a:r>
              <a:rPr lang="fr-FR" dirty="0"/>
              <a:t>l’approche</a:t>
            </a:r>
            <a:r>
              <a:rPr lang="fr-FR" dirty="0" smtClean="0"/>
              <a:t> modifiée de </a:t>
            </a:r>
            <a:r>
              <a:rPr lang="fr-FR" dirty="0" err="1" smtClean="0"/>
              <a:t>A-Close</a:t>
            </a:r>
            <a:r>
              <a:rPr lang="fr-FR" dirty="0" smtClean="0"/>
              <a:t> pour les littéraux afin d’obtenir </a:t>
            </a:r>
            <a:r>
              <a:rPr lang="fr-FR" dirty="0"/>
              <a:t>une couverture de l’ensemble des règles </a:t>
            </a:r>
            <a:r>
              <a:rPr lang="fr-FR" dirty="0" smtClean="0"/>
              <a:t>d’association pour les littéraux.</a:t>
            </a:r>
          </a:p>
          <a:p>
            <a:pPr marL="342900" indent="-342900">
              <a:spcBef>
                <a:spcPct val="50000"/>
              </a:spcBef>
            </a:pPr>
            <a:r>
              <a:rPr lang="fr-FR" dirty="0" smtClean="0"/>
              <a:t>On ne fait que modifier ce qu’on a précédemment vu!</a:t>
            </a:r>
            <a:endParaRPr lang="fr-FR" dirty="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9388" y="3429000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schemeClr val="hlink"/>
                </a:solidFill>
              </a:rPr>
              <a:t>2 Règles d’association informatives</a:t>
            </a:r>
            <a:r>
              <a:rPr lang="fr-FR" sz="2400" dirty="0" smtClean="0">
                <a:solidFill>
                  <a:schemeClr val="hlink"/>
                </a:solidFill>
              </a:rPr>
              <a:t> littérales exactes </a:t>
            </a:r>
            <a:endParaRPr lang="fr-FR" sz="2400" dirty="0">
              <a:solidFill>
                <a:schemeClr val="hlink"/>
              </a:solidFill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" y="4114800"/>
            <a:ext cx="8642350" cy="1477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Pour chaque couple (</a:t>
            </a:r>
            <a:r>
              <a:rPr lang="fr-FR" dirty="0" smtClean="0"/>
              <a:t>clé littérale, fermé littéral) </a:t>
            </a:r>
            <a:r>
              <a:rPr lang="fr-FR" dirty="0"/>
              <a:t>obtenu à la sortie de l’algorithme</a:t>
            </a:r>
            <a:r>
              <a:rPr lang="fr-FR" dirty="0" smtClean="0"/>
              <a:t> modifié </a:t>
            </a:r>
            <a:r>
              <a:rPr lang="fr-FR" dirty="0" err="1" smtClean="0"/>
              <a:t>A-Close</a:t>
            </a:r>
            <a:r>
              <a:rPr lang="fr-FR" dirty="0" smtClean="0"/>
              <a:t> pour les littéraux, </a:t>
            </a:r>
            <a:r>
              <a:rPr lang="fr-FR" dirty="0"/>
              <a:t>on va générer la règle</a:t>
            </a:r>
            <a:r>
              <a:rPr lang="fr-FR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fr-FR" dirty="0" smtClean="0"/>
              <a:t>clé littérale </a:t>
            </a:r>
            <a:r>
              <a:rPr lang="fr-FR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 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fermé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 littéral \ clé littérale. </a:t>
            </a:r>
          </a:p>
          <a:p>
            <a:pPr>
              <a:spcBef>
                <a:spcPct val="50000"/>
              </a:spcBef>
            </a:pP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De 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plus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, la confiance de cette règle est de 100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3 Règles d’association informatives approximatives</a:t>
            </a:r>
          </a:p>
        </p:txBody>
      </p:sp>
      <p:sp>
        <p:nvSpPr>
          <p:cNvPr id="18436" name="Text Box 17"/>
          <p:cNvSpPr txBox="1">
            <a:spLocks noChangeArrowheads="1"/>
          </p:cNvSpPr>
          <p:nvPr/>
        </p:nvSpPr>
        <p:spPr bwMode="auto">
          <a:xfrm>
            <a:off x="381000" y="836613"/>
            <a:ext cx="75739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Opérateur DLB</a:t>
            </a:r>
            <a:r>
              <a:rPr lang="fr-FR" dirty="0"/>
              <a:t> (Direct </a:t>
            </a:r>
            <a:r>
              <a:rPr lang="fr-FR" dirty="0" err="1"/>
              <a:t>Lower</a:t>
            </a:r>
            <a:r>
              <a:rPr lang="fr-FR" dirty="0"/>
              <a:t> </a:t>
            </a:r>
            <a:r>
              <a:rPr lang="fr-FR" dirty="0" err="1"/>
              <a:t>Bound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Étant donné un fermé</a:t>
            </a:r>
            <a:r>
              <a:rPr lang="fr-FR" dirty="0" smtClean="0"/>
              <a:t> littéral XY, </a:t>
            </a:r>
            <a:r>
              <a:rPr lang="fr-FR" dirty="0"/>
              <a:t>DLB(</a:t>
            </a:r>
            <a:r>
              <a:rPr lang="fr-FR" dirty="0" smtClean="0"/>
              <a:t>XY) </a:t>
            </a:r>
            <a:r>
              <a:rPr lang="fr-FR" dirty="0"/>
              <a:t>retourne les prédécesseurs immédiats de </a:t>
            </a:r>
            <a:r>
              <a:rPr lang="fr-FR" dirty="0" smtClean="0"/>
              <a:t>XY </a:t>
            </a:r>
            <a:r>
              <a:rPr lang="fr-FR" dirty="0"/>
              <a:t>dans le treillis des </a:t>
            </a:r>
            <a:r>
              <a:rPr lang="fr-FR" dirty="0" smtClean="0"/>
              <a:t>fermés littéral.</a:t>
            </a:r>
            <a:endParaRPr lang="fr-FR" dirty="0"/>
          </a:p>
        </p:txBody>
      </p:sp>
      <p:sp>
        <p:nvSpPr>
          <p:cNvPr id="18437" name="Text Box 18"/>
          <p:cNvSpPr txBox="1">
            <a:spLocks noChangeArrowheads="1"/>
          </p:cNvSpPr>
          <p:nvPr/>
        </p:nvSpPr>
        <p:spPr bwMode="auto">
          <a:xfrm>
            <a:off x="304800" y="2057400"/>
            <a:ext cx="6858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On ne génère que des règles du type DLB(</a:t>
            </a:r>
            <a:r>
              <a:rPr lang="fr-FR" dirty="0" smtClean="0"/>
              <a:t>XY) 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⇒ 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XY \ 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DLB(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XY)</a:t>
            </a:r>
            <a:endParaRPr lang="fr-FR" dirty="0">
              <a:latin typeface="Arial Unicode MS" charset="0"/>
              <a:ea typeface="Arial Unicode MS" charset="0"/>
              <a:cs typeface="Arial Unicode MS" charset="0"/>
            </a:endParaRPr>
          </a:p>
          <a:p>
            <a:pPr>
              <a:spcBef>
                <a:spcPct val="50000"/>
              </a:spcBef>
            </a:pP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La confiance de cette règle est : </a:t>
            </a:r>
            <a:r>
              <a:rPr lang="fr-FR" dirty="0" err="1">
                <a:latin typeface="Arial Unicode MS" charset="0"/>
                <a:ea typeface="Arial Unicode MS" charset="0"/>
                <a:cs typeface="Arial Unicode MS" charset="0"/>
              </a:rPr>
              <a:t>Freq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(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XY) 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/ </a:t>
            </a:r>
            <a:r>
              <a:rPr lang="fr-FR" dirty="0" err="1">
                <a:latin typeface="Arial Unicode MS" charset="0"/>
                <a:ea typeface="Arial Unicode MS" charset="0"/>
                <a:cs typeface="Arial Unicode MS" charset="0"/>
              </a:rPr>
              <a:t>Freq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(DLB(</a:t>
            </a:r>
            <a:r>
              <a:rPr lang="fr-FR" dirty="0" smtClean="0">
                <a:latin typeface="Arial Unicode MS" charset="0"/>
                <a:ea typeface="Arial Unicode MS" charset="0"/>
                <a:cs typeface="Arial Unicode MS" charset="0"/>
              </a:rPr>
              <a:t>XY)</a:t>
            </a:r>
            <a:r>
              <a:rPr lang="fr-FR" dirty="0">
                <a:latin typeface="Arial Unicode MS" charset="0"/>
                <a:ea typeface="Arial Unicode MS" charset="0"/>
                <a:cs typeface="Arial Unicode MS" charset="0"/>
              </a:rPr>
              <a:t>)</a:t>
            </a:r>
          </a:p>
        </p:txBody>
      </p:sp>
      <p:sp>
        <p:nvSpPr>
          <p:cNvPr id="18438" name="Text Box 19"/>
          <p:cNvSpPr txBox="1">
            <a:spLocks noChangeArrowheads="1"/>
          </p:cNvSpPr>
          <p:nvPr/>
        </p:nvSpPr>
        <p:spPr bwMode="auto">
          <a:xfrm>
            <a:off x="381000" y="3429000"/>
            <a:ext cx="8353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On vérifie que la confiance de la règle soit supérieur ou égale à </a:t>
            </a:r>
            <a:r>
              <a:rPr lang="fr-FR" i="1" dirty="0" err="1"/>
              <a:t>minconf</a:t>
            </a:r>
            <a:endParaRPr lang="fr-FR" dirty="0"/>
          </a:p>
        </p:txBody>
      </p:sp>
      <p:sp>
        <p:nvSpPr>
          <p:cNvPr id="6" name="Line 184"/>
          <p:cNvSpPr>
            <a:spLocks noChangeShapeType="1"/>
          </p:cNvSpPr>
          <p:nvPr/>
        </p:nvSpPr>
        <p:spPr bwMode="auto">
          <a:xfrm>
            <a:off x="3505200" y="1219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Line 184"/>
          <p:cNvSpPr>
            <a:spLocks noChangeShapeType="1"/>
          </p:cNvSpPr>
          <p:nvPr/>
        </p:nvSpPr>
        <p:spPr bwMode="auto">
          <a:xfrm>
            <a:off x="4514850" y="12192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Line 184"/>
          <p:cNvSpPr>
            <a:spLocks noChangeShapeType="1"/>
          </p:cNvSpPr>
          <p:nvPr/>
        </p:nvSpPr>
        <p:spPr bwMode="auto">
          <a:xfrm>
            <a:off x="1981200" y="14478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Line 184"/>
          <p:cNvSpPr>
            <a:spLocks noChangeShapeType="1"/>
          </p:cNvSpPr>
          <p:nvPr/>
        </p:nvSpPr>
        <p:spPr bwMode="auto">
          <a:xfrm>
            <a:off x="4895850" y="2133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Line 184"/>
          <p:cNvSpPr>
            <a:spLocks noChangeShapeType="1"/>
          </p:cNvSpPr>
          <p:nvPr/>
        </p:nvSpPr>
        <p:spPr bwMode="auto">
          <a:xfrm>
            <a:off x="5581650" y="2133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Line 184"/>
          <p:cNvSpPr>
            <a:spLocks noChangeShapeType="1"/>
          </p:cNvSpPr>
          <p:nvPr/>
        </p:nvSpPr>
        <p:spPr bwMode="auto">
          <a:xfrm>
            <a:off x="6572250" y="2133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Line 184"/>
          <p:cNvSpPr>
            <a:spLocks noChangeShapeType="1"/>
          </p:cNvSpPr>
          <p:nvPr/>
        </p:nvSpPr>
        <p:spPr bwMode="auto">
          <a:xfrm>
            <a:off x="4343400" y="251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Line 184"/>
          <p:cNvSpPr>
            <a:spLocks noChangeShapeType="1"/>
          </p:cNvSpPr>
          <p:nvPr/>
        </p:nvSpPr>
        <p:spPr bwMode="auto">
          <a:xfrm>
            <a:off x="6019800" y="251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2601</TotalTime>
  <Words>3140</Words>
  <Application>Microsoft Macintosh PowerPoint</Application>
  <PresentationFormat>Présentation à l'écran (4:3)</PresentationFormat>
  <Paragraphs>799</Paragraphs>
  <Slides>39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1" baseType="lpstr">
      <vt:lpstr>Modèle par défaut</vt:lpstr>
      <vt:lpstr>…quation</vt:lpstr>
      <vt:lpstr>Couverture pour les règles d’association</vt:lpstr>
      <vt:lpstr>Présentation PowerPoint</vt:lpstr>
      <vt:lpstr>Présentation PowerPoint</vt:lpstr>
      <vt:lpstr>Présentation PowerPoint</vt:lpstr>
      <vt:lpstr>Présentation PowerPoint</vt:lpstr>
      <vt:lpstr>Évaluations expérimentales</vt:lpstr>
      <vt:lpstr>Couverture pour les règles d’association impliquant des littéraux</vt:lpstr>
      <vt:lpstr>Présentation PowerPoint</vt:lpstr>
      <vt:lpstr>Présentation PowerPoint</vt:lpstr>
      <vt:lpstr>Présentation PowerPoint</vt:lpstr>
      <vt:lpstr>Analyse de tendances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Motifs corrélés</vt:lpstr>
      <vt:lpstr>Règles de Corrélation</vt:lpstr>
      <vt:lpstr>Règles de Corrélation</vt:lpstr>
      <vt:lpstr>Règles de Corrélation</vt:lpstr>
      <vt:lpstr>Règles de Corrélation et Contraintes</vt:lpstr>
      <vt:lpstr>Parcours de l’espace de recherche et stratégies associées</vt:lpstr>
      <vt:lpstr>Parcours de l’espace de recherche : ordre « par niveau »</vt:lpstr>
      <vt:lpstr>Parcours de l’espace de recherche : ordre lexicographique</vt:lpstr>
      <vt:lpstr>Parcours de l’espace de recherche : ordre lexicographique</vt:lpstr>
      <vt:lpstr>Parcours de l’espace de recherche : ordre lectique</vt:lpstr>
      <vt:lpstr>Parcours du treillis via un arbre équilibré</vt:lpstr>
      <vt:lpstr>Parcours du treillis via un arbre équilibré</vt:lpstr>
      <vt:lpstr>Moteur – Vecteur de contingence</vt:lpstr>
      <vt:lpstr>Vecteur de contingence</vt:lpstr>
      <vt:lpstr>Vecteur de contingence</vt:lpstr>
      <vt:lpstr>Moteur – Vecteur de contingence (2)</vt:lpstr>
      <vt:lpstr>LHS χ2</vt:lpstr>
      <vt:lpstr>Résultats expérimentaux</vt:lpstr>
    </vt:vector>
  </TitlesOfParts>
  <Company>LIF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Couverture pour les règles d’association</dc:title>
  <dc:creator>alain</dc:creator>
  <cp:lastModifiedBy>Alain Casali</cp:lastModifiedBy>
  <cp:revision>16</cp:revision>
  <dcterms:created xsi:type="dcterms:W3CDTF">2010-11-08T08:42:16Z</dcterms:created>
  <dcterms:modified xsi:type="dcterms:W3CDTF">2015-02-25T16:11:14Z</dcterms:modified>
</cp:coreProperties>
</file>