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97" r:id="rId11"/>
    <p:sldId id="298" r:id="rId12"/>
    <p:sldId id="299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96" r:id="rId25"/>
    <p:sldId id="290" r:id="rId26"/>
    <p:sldId id="291" r:id="rId27"/>
    <p:sldId id="292" r:id="rId28"/>
    <p:sldId id="293" r:id="rId29"/>
    <p:sldId id="294" r:id="rId30"/>
    <p:sldId id="295" r:id="rId31"/>
    <p:sldId id="300" r:id="rId3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9" autoAdjust="0"/>
    <p:restoredTop sz="94660"/>
  </p:normalViewPr>
  <p:slideViewPr>
    <p:cSldViewPr>
      <p:cViewPr>
        <p:scale>
          <a:sx n="130" d="100"/>
          <a:sy n="130" d="100"/>
        </p:scale>
        <p:origin x="-744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0EEE91-DC87-904B-A9A6-EB2DB75362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872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B8AF7-2B35-6B4B-875E-F2CD7DEC1DC2}" type="slidenum">
              <a:rPr lang="fr-FR"/>
              <a:pPr/>
              <a:t>1</a:t>
            </a:fld>
            <a:endParaRPr lang="fr-F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E810D-3585-9543-B8D4-5EC187C69C94}" type="slidenum">
              <a:rPr lang="fr-FR"/>
              <a:pPr/>
              <a:t>13</a:t>
            </a:fld>
            <a:endParaRPr lang="fr-F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E010A-0C1E-B444-A921-067AD3335A1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A87BD-355F-8B42-91D1-C6FFB6BA37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8F5E2-BABF-FD46-A2A7-355106C1F3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992DF-793A-1848-96F7-AA0A2365468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CE462-B20E-2643-AC8D-ABD29363736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6DD83-BE5B-BA49-89B4-FC4DF794A5E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D04D6-A0D2-E444-BDC6-83FD2D817A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AB67D-4435-084D-9421-4030CF7670F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FA8CF-6E7E-AA48-AF74-D976060243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A7FE-7120-B24B-8BF6-D4EEF9C7A3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5AA38-EC3B-C74F-8E94-5388E819FFC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728C8-9FAE-6E4A-A88C-90592DA30D4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F67CF6-6088-F24B-9811-1381927E4C4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4" Type="http://schemas.openxmlformats.org/officeDocument/2006/relationships/image" Target="../media/image3.png"/><Relationship Id="rId5" Type="http://schemas.openxmlformats.org/officeDocument/2006/relationships/package" Target="../embeddings/Document_Microsoft_Word3.docx"/><Relationship Id="rId6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5400" b="1">
                <a:solidFill>
                  <a:schemeClr val="accent2"/>
                </a:solidFill>
              </a:rPr>
              <a:t>Classification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351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>
                <a:solidFill>
                  <a:schemeClr val="accent2"/>
                </a:solidFill>
              </a:rPr>
              <a:t>2. Classification </a:t>
            </a:r>
            <a:r>
              <a:rPr lang="fr-FR" sz="2800" b="1" dirty="0" smtClean="0">
                <a:solidFill>
                  <a:schemeClr val="accent2"/>
                </a:solidFill>
              </a:rPr>
              <a:t>avec règles d’association</a:t>
            </a:r>
            <a:endParaRPr lang="fr-FR" sz="2800" b="1" dirty="0">
              <a:solidFill>
                <a:schemeClr val="accent2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288" y="981075"/>
            <a:ext cx="763428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On dispose de plusieurs classes notées C</a:t>
            </a:r>
            <a:r>
              <a:rPr lang="fr-FR" sz="2000" baseline="-25000" dirty="0"/>
              <a:t>1</a:t>
            </a:r>
            <a:r>
              <a:rPr lang="fr-FR" sz="2000" dirty="0"/>
              <a:t>, C</a:t>
            </a:r>
            <a:r>
              <a:rPr lang="fr-FR" sz="2000" baseline="-25000" dirty="0"/>
              <a:t>2</a:t>
            </a:r>
            <a:r>
              <a:rPr lang="fr-FR" sz="2000" dirty="0"/>
              <a:t>,…, </a:t>
            </a:r>
            <a:r>
              <a:rPr lang="fr-FR" sz="2000" dirty="0" err="1"/>
              <a:t>C</a:t>
            </a:r>
            <a:r>
              <a:rPr lang="fr-FR" sz="2000" baseline="-25000" dirty="0" err="1"/>
              <a:t>n</a:t>
            </a:r>
            <a:endParaRPr lang="fr-FR" sz="2000" baseline="-25000" dirty="0"/>
          </a:p>
          <a:p>
            <a:r>
              <a:rPr lang="fr-FR" sz="2000" b="1" dirty="0"/>
              <a:t>Avantages</a:t>
            </a:r>
            <a:r>
              <a:rPr lang="fr-FR" sz="2000" dirty="0"/>
              <a:t> : </a:t>
            </a:r>
            <a:r>
              <a:rPr lang="fr-FR" sz="2000" dirty="0" smtClean="0"/>
              <a:t>Offre les meilleures prédictions (à l’heure actuelle).</a:t>
            </a:r>
            <a:endParaRPr lang="fr-FR" sz="2000" dirty="0"/>
          </a:p>
          <a:p>
            <a:endParaRPr lang="fr-FR" sz="2000" dirty="0"/>
          </a:p>
          <a:p>
            <a:r>
              <a:rPr lang="fr-FR" sz="2000" b="1" dirty="0"/>
              <a:t>Principe de base</a:t>
            </a:r>
            <a:r>
              <a:rPr lang="fr-FR" sz="2000" dirty="0"/>
              <a:t> : modèle de classification basé sur les règles </a:t>
            </a:r>
            <a:r>
              <a:rPr lang="fr-FR" sz="2000" dirty="0" smtClean="0"/>
              <a:t>d’association (pas sur les bases des règles). </a:t>
            </a:r>
          </a:p>
          <a:p>
            <a:endParaRPr lang="fr-FR" sz="2000" dirty="0"/>
          </a:p>
          <a:p>
            <a:r>
              <a:rPr lang="fr-FR" sz="2000" b="1" dirty="0" smtClean="0"/>
              <a:t>Heuristique</a:t>
            </a:r>
            <a:r>
              <a:rPr lang="fr-FR" sz="2000" dirty="0" smtClean="0"/>
              <a:t> : changement de la définition du support afin de prendre en compte les classes ayant peu d’apparitions.</a:t>
            </a:r>
          </a:p>
          <a:p>
            <a:endParaRPr lang="fr-FR" sz="2000" dirty="0"/>
          </a:p>
          <a:p>
            <a:r>
              <a:rPr lang="fr-FR" sz="2000" dirty="0" err="1" smtClean="0"/>
              <a:t>MinSup</a:t>
            </a:r>
            <a:r>
              <a:rPr lang="fr-FR" sz="2000" dirty="0" smtClean="0"/>
              <a:t> (C</a:t>
            </a:r>
            <a:r>
              <a:rPr lang="fr-FR" sz="2000" baseline="-25000" dirty="0" smtClean="0"/>
              <a:t>i</a:t>
            </a:r>
            <a:r>
              <a:rPr lang="fr-FR" sz="2000" dirty="0" smtClean="0"/>
              <a:t>) = </a:t>
            </a:r>
            <a:r>
              <a:rPr lang="fr-FR" sz="2000" dirty="0" err="1" smtClean="0"/>
              <a:t>MinSup</a:t>
            </a:r>
            <a:r>
              <a:rPr lang="fr-FR" sz="2000" dirty="0" smtClean="0"/>
              <a:t> * </a:t>
            </a:r>
            <a:r>
              <a:rPr lang="fr-FR" sz="2000" dirty="0" err="1" smtClean="0"/>
              <a:t>Supp</a:t>
            </a:r>
            <a:r>
              <a:rPr lang="fr-FR" sz="2000" dirty="0" smtClean="0"/>
              <a:t> (C</a:t>
            </a:r>
            <a:r>
              <a:rPr lang="fr-FR" sz="2000" baseline="-25000" dirty="0" smtClean="0"/>
              <a:t>i</a:t>
            </a:r>
            <a:r>
              <a:rPr lang="fr-FR" sz="2000" dirty="0" smtClean="0"/>
              <a:t>) 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284108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23528" y="260648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schemeClr val="hlink"/>
                </a:solidFill>
              </a:rPr>
              <a:t>2.1 Le classeur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23528" y="836712"/>
            <a:ext cx="8424863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Composé des règles </a:t>
            </a:r>
            <a:r>
              <a:rPr lang="fr-FR" sz="2000" dirty="0" smtClean="0"/>
              <a:t>d’association (de classification) X </a:t>
            </a:r>
            <a:r>
              <a:rPr lang="fr-FR" sz="2000" dirty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sz="2000" dirty="0" smtClean="0">
                <a:sym typeface="Symbol" charset="2"/>
              </a:rPr>
              <a:t>C</a:t>
            </a:r>
            <a:r>
              <a:rPr lang="fr-FR" sz="2000" baseline="-25000" dirty="0" smtClean="0">
                <a:sym typeface="Symbol" charset="2"/>
              </a:rPr>
              <a:t>i</a:t>
            </a: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, </a:t>
            </a:r>
            <a:r>
              <a:rPr lang="fr-FR" sz="2000" dirty="0">
                <a:sym typeface="Symbol" charset="2"/>
              </a:rPr>
              <a:t> </a:t>
            </a:r>
            <a:r>
              <a:rPr lang="fr-FR" sz="2000" dirty="0" smtClean="0">
                <a:sym typeface="Symbol" charset="2"/>
              </a:rPr>
              <a:t>X </a:t>
            </a:r>
            <a:r>
              <a:rPr lang="en-US" sz="2000" dirty="0">
                <a:sym typeface="Symbol" charset="2"/>
              </a:rPr>
              <a:t></a:t>
            </a:r>
            <a:r>
              <a:rPr lang="fr-FR" sz="2000" dirty="0">
                <a:sym typeface="Symbol" charset="2"/>
              </a:rPr>
              <a:t> </a:t>
            </a:r>
            <a:r>
              <a:rPr lang="fr-FR" sz="2000" b="1" i="1" dirty="0">
                <a:sym typeface="Symbol" charset="2"/>
              </a:rPr>
              <a:t>I</a:t>
            </a:r>
            <a:r>
              <a:rPr lang="fr-FR" sz="2000" dirty="0">
                <a:sym typeface="Symbol" charset="2"/>
              </a:rPr>
              <a:t> et  C</a:t>
            </a:r>
            <a:r>
              <a:rPr lang="fr-FR" sz="2000" baseline="-25000" dirty="0">
                <a:sym typeface="Symbol" charset="2"/>
              </a:rPr>
              <a:t>i</a:t>
            </a:r>
            <a:r>
              <a:rPr lang="fr-FR" sz="2000" dirty="0">
                <a:sym typeface="Symbol" charset="2"/>
              </a:rPr>
              <a:t> </a:t>
            </a:r>
            <a:r>
              <a:rPr lang="en-US" sz="2000" dirty="0">
                <a:sym typeface="Symbol" charset="2"/>
              </a:rPr>
              <a:t></a:t>
            </a:r>
            <a:r>
              <a:rPr lang="fr-FR" sz="2000" dirty="0">
                <a:sym typeface="Symbol" charset="2"/>
              </a:rPr>
              <a:t> Classe</a:t>
            </a:r>
            <a:r>
              <a:rPr lang="fr-FR" sz="2000" dirty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munies de leur </a:t>
            </a: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support et de leur confiance</a:t>
            </a:r>
          </a:p>
          <a:p>
            <a:pPr>
              <a:spcBef>
                <a:spcPct val="50000"/>
              </a:spcBef>
            </a:pPr>
            <a:endParaRPr lang="fr-FR" sz="2000" dirty="0">
              <a:latin typeface="Arial Unicode MS" charset="0"/>
              <a:ea typeface="Arial Unicode MS" charset="0"/>
              <a:cs typeface="Arial Unicode MS" charset="0"/>
              <a:sym typeface="Symbol" charset="2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Ne garder que les règles qui vérifient les contraintes de support et de confiance;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Ne garder que les règles pour lesquelles le </a:t>
            </a:r>
            <a:r>
              <a:rPr lang="fr-FR" sz="2000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motifet</a:t>
            </a: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corrélé avec la cible :</a:t>
            </a:r>
            <a:b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</a:b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support (</a:t>
            </a:r>
            <a:r>
              <a:rPr lang="fr-FR" sz="2000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XC</a:t>
            </a:r>
            <a:r>
              <a:rPr lang="fr-FR" sz="2000" baseline="-25000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i</a:t>
            </a: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) / (support(X) * Support( C</a:t>
            </a:r>
            <a:r>
              <a:rPr lang="fr-FR" sz="2000" baseline="-25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i</a:t>
            </a: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)) &gt; </a:t>
            </a:r>
            <a:r>
              <a:rPr lang="fr-FR" sz="2000" i="1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MinCor</a:t>
            </a:r>
            <a:endParaRPr lang="fr-FR" sz="2000" i="1" dirty="0" smtClean="0">
              <a:latin typeface="Arial Unicode MS" charset="0"/>
              <a:ea typeface="Arial Unicode MS" charset="0"/>
              <a:cs typeface="Arial Unicode MS" charset="0"/>
              <a:sym typeface="Symbol" charset="2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Sélectionner les règles selon l’algorithme suivant : </a:t>
            </a:r>
          </a:p>
          <a:p>
            <a:pPr marL="914400" lvl="1" indent="-457200">
              <a:spcBef>
                <a:spcPct val="50000"/>
              </a:spcBef>
              <a:buFont typeface="+mj-lt"/>
              <a:buAutoNum type="arabicPeriod"/>
            </a:pP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Trier les règles par Rang () descendant;</a:t>
            </a:r>
          </a:p>
          <a:p>
            <a:pPr marL="914400" lvl="1" indent="-457200">
              <a:spcBef>
                <a:spcPct val="50000"/>
              </a:spcBef>
              <a:buFont typeface="+mj-lt"/>
              <a:buAutoNum type="arabicPeriod"/>
            </a:pP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Mettre à chaque </a:t>
            </a:r>
            <a:r>
              <a:rPr lang="fr-FR" sz="2000" dirty="0" err="1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TId</a:t>
            </a: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de la relation un compteur (Cpt) à 0;</a:t>
            </a:r>
          </a:p>
          <a:p>
            <a:pPr marL="914400" lvl="1" indent="-457200">
              <a:spcBef>
                <a:spcPct val="50000"/>
              </a:spcBef>
              <a:buFont typeface="+mj-lt"/>
              <a:buAutoNum type="arabicPeriod"/>
            </a:pPr>
            <a:r>
              <a:rPr lang="fr-FR" sz="2000" dirty="0" smtClean="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Tant qu’on a des règles ou que le BD n’est pas vide</a:t>
            </a:r>
            <a:endParaRPr lang="fr-FR" sz="2000" dirty="0">
              <a:latin typeface="Arial Unicode MS" charset="0"/>
              <a:ea typeface="Arial Unicode MS" charset="0"/>
              <a:cs typeface="Arial Unicode MS" charset="0"/>
              <a:sym typeface="Symbol" charset="2"/>
            </a:endParaRPr>
          </a:p>
          <a:p>
            <a:pPr>
              <a:spcBef>
                <a:spcPct val="50000"/>
              </a:spcBef>
            </a:pPr>
            <a:endParaRPr lang="fr-FR" sz="2000" dirty="0">
              <a:latin typeface="Arial Unicode MS" charset="0"/>
              <a:ea typeface="Arial Unicode MS" charset="0"/>
              <a:cs typeface="Arial Unicode MS" charset="0"/>
              <a:sym typeface="Symbol" charset="2"/>
            </a:endParaRPr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13219"/>
              </p:ext>
            </p:extLst>
          </p:nvPr>
        </p:nvGraphicFramePr>
        <p:xfrm>
          <a:off x="1" y="5733256"/>
          <a:ext cx="9036496" cy="279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3" imgW="5753100" imgH="177800" progId="Word.Document.12">
                  <p:embed/>
                </p:oleObj>
              </mc:Choice>
              <mc:Fallback>
                <p:oleObj name="Document" r:id="rId3" imgW="5753100" imgH="177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5733256"/>
                        <a:ext cx="9036496" cy="279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059832" y="60932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 </a:t>
            </a:r>
            <a:r>
              <a:rPr lang="fr-FR" dirty="0" err="1" smtClean="0"/>
              <a:t>t.Cpt</a:t>
            </a:r>
            <a:r>
              <a:rPr lang="fr-FR" dirty="0" smtClean="0"/>
              <a:t> &gt; </a:t>
            </a:r>
            <a:r>
              <a:rPr lang="fr-FR" dirty="0" err="1" smtClean="0"/>
              <a:t>δ</a:t>
            </a:r>
            <a:r>
              <a:rPr lang="fr-FR" dirty="0" smtClean="0"/>
              <a:t>, supprimer </a:t>
            </a:r>
            <a:r>
              <a:rPr lang="fr-FR" dirty="0" err="1" smtClean="0"/>
              <a:t>t</a:t>
            </a:r>
            <a:r>
              <a:rPr lang="fr-FR" dirty="0" smtClean="0"/>
              <a:t> de la BD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4154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476672"/>
            <a:ext cx="784887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Fonction </a:t>
            </a:r>
            <a:r>
              <a:rPr lang="fr-FR" b="1" dirty="0" smtClean="0"/>
              <a:t>Rang () : </a:t>
            </a:r>
          </a:p>
          <a:p>
            <a:r>
              <a:rPr lang="fr-FR" dirty="0" smtClean="0"/>
              <a:t>Soient R1 et R2 deux règles d’association. On a R1 &gt; R2 </a:t>
            </a:r>
            <a:r>
              <a:rPr lang="fr-FR" dirty="0" err="1" smtClean="0"/>
              <a:t>ssi</a:t>
            </a:r>
            <a:r>
              <a:rPr lang="fr-FR" dirty="0" smtClean="0"/>
              <a:t> (R1 a un rang plus élevé que R2) :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err="1" smtClean="0"/>
              <a:t>conf</a:t>
            </a:r>
            <a:r>
              <a:rPr lang="fr-FR" dirty="0" smtClean="0"/>
              <a:t> (R1) &gt; </a:t>
            </a:r>
            <a:r>
              <a:rPr lang="fr-FR" dirty="0" err="1" smtClean="0"/>
              <a:t>conf</a:t>
            </a:r>
            <a:r>
              <a:rPr lang="fr-FR" dirty="0" smtClean="0"/>
              <a:t> (R2);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err="1" smtClean="0"/>
              <a:t>conf</a:t>
            </a:r>
            <a:r>
              <a:rPr lang="fr-FR" dirty="0" smtClean="0"/>
              <a:t> (R1) = </a:t>
            </a:r>
            <a:r>
              <a:rPr lang="fr-FR" dirty="0" err="1" smtClean="0"/>
              <a:t>conf</a:t>
            </a:r>
            <a:r>
              <a:rPr lang="fr-FR" dirty="0" smtClean="0"/>
              <a:t> (R2) mais </a:t>
            </a:r>
            <a:r>
              <a:rPr lang="fr-FR" dirty="0" err="1" smtClean="0"/>
              <a:t>supp</a:t>
            </a:r>
            <a:r>
              <a:rPr lang="fr-FR" dirty="0" smtClean="0"/>
              <a:t> (R1) &gt; </a:t>
            </a:r>
            <a:r>
              <a:rPr lang="fr-FR" dirty="0" err="1" smtClean="0"/>
              <a:t>supp</a:t>
            </a:r>
            <a:r>
              <a:rPr lang="fr-FR" dirty="0" smtClean="0"/>
              <a:t> (R2);</a:t>
            </a:r>
          </a:p>
          <a:p>
            <a:pPr marL="742950" lvl="1" indent="-285750">
              <a:buFont typeface="Arial"/>
              <a:buChar char="•"/>
            </a:pPr>
            <a:r>
              <a:rPr lang="fr-FR" dirty="0" err="1"/>
              <a:t>conf</a:t>
            </a:r>
            <a:r>
              <a:rPr lang="fr-FR" dirty="0"/>
              <a:t> (R1) = </a:t>
            </a:r>
            <a:r>
              <a:rPr lang="fr-FR" dirty="0" err="1"/>
              <a:t>conf</a:t>
            </a:r>
            <a:r>
              <a:rPr lang="fr-FR" dirty="0"/>
              <a:t> (R2</a:t>
            </a:r>
            <a:r>
              <a:rPr lang="fr-FR" dirty="0" smtClean="0"/>
              <a:t>), </a:t>
            </a:r>
            <a:r>
              <a:rPr lang="fr-FR" dirty="0" err="1" smtClean="0"/>
              <a:t>supp</a:t>
            </a:r>
            <a:r>
              <a:rPr lang="fr-FR" dirty="0" smtClean="0"/>
              <a:t> (R1) = </a:t>
            </a:r>
            <a:r>
              <a:rPr lang="fr-FR" dirty="0" err="1" smtClean="0"/>
              <a:t>supp</a:t>
            </a:r>
            <a:r>
              <a:rPr lang="fr-FR" dirty="0" smtClean="0"/>
              <a:t> (R2) mais |R1| &lt; |R2|.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3528" y="2564904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schemeClr val="hlink"/>
                </a:solidFill>
              </a:rPr>
              <a:t>2.2 Le </a:t>
            </a:r>
            <a:r>
              <a:rPr lang="fr-FR" sz="2400" dirty="0" err="1">
                <a:solidFill>
                  <a:schemeClr val="hlink"/>
                </a:solidFill>
              </a:rPr>
              <a:t>classifieur</a:t>
            </a:r>
            <a:endParaRPr lang="fr-FR" sz="2400" dirty="0">
              <a:solidFill>
                <a:schemeClr val="hlink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1560" y="314096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Trouver la classe qui maximise : </a:t>
            </a: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757694"/>
              </p:ext>
            </p:extLst>
          </p:nvPr>
        </p:nvGraphicFramePr>
        <p:xfrm>
          <a:off x="1043608" y="3573016"/>
          <a:ext cx="5753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3" name="Document" r:id="rId3" imgW="5753100" imgH="622300" progId="Word.Document.12">
                  <p:embed/>
                </p:oleObj>
              </mc:Choice>
              <mc:Fallback>
                <p:oleObj name="Document" r:id="rId3" imgW="5753100" imgH="622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3573016"/>
                        <a:ext cx="57531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636098"/>
              </p:ext>
            </p:extLst>
          </p:nvPr>
        </p:nvGraphicFramePr>
        <p:xfrm>
          <a:off x="1331640" y="4293096"/>
          <a:ext cx="5753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4" name="Document" r:id="rId5" imgW="5753100" imgH="749300" progId="Word.Document.12">
                  <p:embed/>
                </p:oleObj>
              </mc:Choice>
              <mc:Fallback>
                <p:oleObj name="Document" r:id="rId5" imgW="5753100" imgH="749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640" y="4293096"/>
                        <a:ext cx="57531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3763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5400" b="1" dirty="0" smtClean="0">
                <a:solidFill>
                  <a:schemeClr val="accent2"/>
                </a:solidFill>
              </a:rPr>
              <a:t>Motifs corrélés</a:t>
            </a:r>
            <a:endParaRPr lang="fr-FR" sz="5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Règles de Corrélation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5900" y="1570038"/>
          <a:ext cx="2963121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675"/>
                <a:gridCol w="754380"/>
                <a:gridCol w="805391"/>
                <a:gridCol w="701675"/>
              </a:tblGrid>
              <a:tr h="242454">
                <a:tc>
                  <a:txBody>
                    <a:bodyPr/>
                    <a:lstStyle/>
                    <a:p>
                      <a:r>
                        <a:rPr lang="fr-FR" dirty="0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Nb Buts</a:t>
                      </a:r>
                      <a:endParaRPr lang="fr-F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38500" y="2170202"/>
            <a:ext cx="558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400" b="1" dirty="0" smtClean="0"/>
              <a:t>Tableau de Contingence</a:t>
            </a:r>
            <a:br>
              <a:rPr lang="fr-FR" sz="2400" b="1" dirty="0" smtClean="0"/>
            </a:br>
            <a:endParaRPr lang="fr-FR" sz="24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238500" y="1570038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Pb : taux de corrélation du motif (Age = 22, Poste = AC) ?</a:t>
            </a:r>
            <a:endParaRPr lang="fr-FR" b="1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784601" y="2743200"/>
          <a:ext cx="387349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166"/>
                <a:gridCol w="1291166"/>
                <a:gridCol w="1291166"/>
              </a:tblGrid>
              <a:tr h="3175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= 22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!= 22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Poste!=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784601" y="4038600"/>
            <a:ext cx="4902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fr-FR" dirty="0" smtClean="0"/>
              <a:t>Chaque cellule du tableau de contingence (TC) d’un motif X contient le support (nombre de lignes) d’un littéral de la variation de X.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|TC(x)| = 2 </a:t>
            </a:r>
            <a:r>
              <a:rPr lang="fr-FR" baseline="30000" dirty="0" smtClean="0">
                <a:solidFill>
                  <a:srgbClr val="FF0000"/>
                </a:solidFill>
              </a:rPr>
              <a:t>|X|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Règles de Corrélation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5900" y="1570038"/>
          <a:ext cx="2963121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675"/>
                <a:gridCol w="754380"/>
                <a:gridCol w="805391"/>
                <a:gridCol w="701675"/>
              </a:tblGrid>
              <a:tr h="242454">
                <a:tc>
                  <a:txBody>
                    <a:bodyPr/>
                    <a:lstStyle/>
                    <a:p>
                      <a:r>
                        <a:rPr lang="fr-FR" dirty="0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Nb Buts</a:t>
                      </a:r>
                      <a:endParaRPr lang="fr-F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38500" y="2170202"/>
            <a:ext cx="558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400" b="1" dirty="0" smtClean="0"/>
              <a:t>Tableau de Contingence</a:t>
            </a:r>
            <a:br>
              <a:rPr lang="fr-FR" sz="2400" b="1" dirty="0" smtClean="0"/>
            </a:br>
            <a:endParaRPr lang="fr-FR" sz="24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238500" y="1570038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Pb : taux de corrélation du motif (Age = 22, Poste = AC) ?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238500" y="4013200"/>
            <a:ext cx="5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2400" b="1" dirty="0" smtClean="0"/>
              <a:t>Valeur du χ2 associé</a:t>
            </a:r>
          </a:p>
          <a:p>
            <a:endParaRPr lang="fr-FR" sz="2400" dirty="0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3306970" y="4565868"/>
          <a:ext cx="5190552" cy="970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Équation" r:id="rId3" imgW="2361960" imgH="469800" progId="Equation.3">
                  <p:embed/>
                </p:oleObj>
              </mc:Choice>
              <mc:Fallback>
                <p:oleObj name="Équation" r:id="rId3" imgW="2361960" imgH="46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970" y="4565868"/>
                        <a:ext cx="5190552" cy="9705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lèche vers la droite 10"/>
          <p:cNvSpPr/>
          <p:nvPr/>
        </p:nvSpPr>
        <p:spPr>
          <a:xfrm>
            <a:off x="3303965" y="5768783"/>
            <a:ext cx="596900" cy="27832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099521" y="5717195"/>
            <a:ext cx="3456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/>
              <a:t>χ</a:t>
            </a:r>
            <a:r>
              <a:rPr lang="fr-FR" dirty="0" smtClean="0"/>
              <a:t>2(Age = 22, Poste = AC) ≈ 1,67</a:t>
            </a:r>
            <a:endParaRPr lang="fr-FR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3784601" y="2743200"/>
          <a:ext cx="387349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166"/>
                <a:gridCol w="1291166"/>
                <a:gridCol w="1291166"/>
              </a:tblGrid>
              <a:tr h="3175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= 22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!= 22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Poste!=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Règles de Corrélation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5900" y="1570038"/>
          <a:ext cx="2963121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675"/>
                <a:gridCol w="754380"/>
                <a:gridCol w="805391"/>
                <a:gridCol w="701675"/>
              </a:tblGrid>
              <a:tr h="242454">
                <a:tc>
                  <a:txBody>
                    <a:bodyPr/>
                    <a:lstStyle/>
                    <a:p>
                      <a:r>
                        <a:rPr lang="fr-FR" dirty="0" smtClean="0"/>
                        <a:t>Age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Nb Buts</a:t>
                      </a:r>
                      <a:endParaRPr lang="fr-F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170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22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AC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38500" y="2170202"/>
            <a:ext cx="558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400" b="1" dirty="0" smtClean="0"/>
              <a:t>Tableau de Contingence</a:t>
            </a:r>
            <a:br>
              <a:rPr lang="fr-FR" sz="2400" b="1" dirty="0" smtClean="0"/>
            </a:br>
            <a:endParaRPr lang="fr-FR" sz="24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3238500" y="1570038"/>
            <a:ext cx="574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Pb : taux de corrélation du motif (Age = 22, Poste = AC) ?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238500" y="4013200"/>
            <a:ext cx="5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2400" b="1" dirty="0" smtClean="0"/>
              <a:t>Valeur du χ2 associé</a:t>
            </a:r>
          </a:p>
          <a:p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3784601" y="4474865"/>
            <a:ext cx="3456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/>
              <a:t>χ</a:t>
            </a:r>
            <a:r>
              <a:rPr lang="fr-FR" dirty="0" smtClean="0"/>
              <a:t>2(Age = 22, Poste = AC) ≈ 1,67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238500" y="5041900"/>
            <a:ext cx="44195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fr-FR" sz="2400" b="1" dirty="0" smtClean="0"/>
              <a:t>Taux de corrélation</a:t>
            </a:r>
          </a:p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215900" y="5549900"/>
            <a:ext cx="810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Utilisation d’une table des centiles avec un unique degré de liberté</a:t>
            </a:r>
            <a:br>
              <a:rPr lang="fr-FR" dirty="0" smtClean="0"/>
            </a:br>
            <a:r>
              <a:rPr lang="fr-FR" i="1" dirty="0" err="1" smtClean="0"/>
              <a:t>Correlation</a:t>
            </a:r>
            <a:r>
              <a:rPr lang="fr-FR" dirty="0" smtClean="0"/>
              <a:t> (Age = 22, Poste = AC) ≈ 85%</a:t>
            </a:r>
            <a:endParaRPr lang="fr-FR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3784601" y="2743200"/>
          <a:ext cx="387349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166"/>
                <a:gridCol w="1291166"/>
                <a:gridCol w="1291166"/>
              </a:tblGrid>
              <a:tr h="3175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= 22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!= 22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Poste!= AC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Règles de Corrélation et Contraintes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4F81BD"/>
                </a:solidFill>
              </a:rPr>
              <a:t>But :</a:t>
            </a:r>
            <a:r>
              <a:rPr lang="fr-FR" sz="2400" dirty="0" smtClean="0">
                <a:solidFill>
                  <a:srgbClr val="4F81BD"/>
                </a:solidFill>
              </a:rPr>
              <a:t> </a:t>
            </a:r>
            <a:r>
              <a:rPr lang="fr-FR" sz="2400" dirty="0" smtClean="0"/>
              <a:t>s’assurer de la validité sémantique des règles tout en limitant l’exploration de l’espace de recherche.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fr-FR" sz="2400" dirty="0" smtClean="0">
                <a:solidFill>
                  <a:schemeClr val="accent1"/>
                </a:solidFill>
              </a:rPr>
              <a:t>Contraintes sur le tableau de contingence</a:t>
            </a:r>
          </a:p>
          <a:p>
            <a:pPr marL="857250" lvl="1" indent="-457200" algn="just">
              <a:buFont typeface="+mj-lt"/>
              <a:buAutoNum type="arabicParenR"/>
            </a:pPr>
            <a:r>
              <a:rPr lang="fr-FR" sz="1800" dirty="0" smtClean="0"/>
              <a:t>Tous les motifs de la variation de X doivent avoir une espérance différente de 0;</a:t>
            </a:r>
          </a:p>
          <a:p>
            <a:pPr marL="857250" lvl="1" indent="-457200" algn="just">
              <a:buFont typeface="+mj-lt"/>
              <a:buAutoNum type="arabicParenR"/>
            </a:pPr>
            <a:r>
              <a:rPr lang="fr-FR" sz="1800" dirty="0" smtClean="0"/>
              <a:t>Au moins </a:t>
            </a:r>
            <a:r>
              <a:rPr lang="fr-FR" sz="1800" i="1" dirty="0" smtClean="0"/>
              <a:t>p%</a:t>
            </a:r>
            <a:r>
              <a:rPr lang="fr-FR" sz="1800" dirty="0" smtClean="0"/>
              <a:t> des cases du tableau de contingence doivent avoir un support supérieur ou égal à </a:t>
            </a:r>
            <a:r>
              <a:rPr lang="fr-FR" sz="1800" i="1" dirty="0" err="1" smtClean="0"/>
              <a:t>MinSup</a:t>
            </a:r>
            <a:r>
              <a:rPr lang="fr-FR" sz="1800" dirty="0" smtClean="0"/>
              <a:t>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fr-FR" sz="2400" dirty="0" smtClean="0">
                <a:solidFill>
                  <a:schemeClr val="accent1"/>
                </a:solidFill>
              </a:rPr>
              <a:t>Contraintes sur la règle de corrélation</a:t>
            </a:r>
          </a:p>
          <a:p>
            <a:pPr lvl="1" algn="just">
              <a:buFont typeface="+mj-lt"/>
              <a:buAutoNum type="arabicParenR"/>
            </a:pPr>
            <a:r>
              <a:rPr lang="fr-FR" sz="1800" dirty="0" smtClean="0"/>
              <a:t>X représente une règle de corrélation valide : χ2(X) ≥ </a:t>
            </a:r>
            <a:r>
              <a:rPr lang="fr-FR" sz="1800" i="1" dirty="0" err="1" smtClean="0"/>
              <a:t>MinCor</a:t>
            </a:r>
            <a:r>
              <a:rPr lang="fr-FR" sz="1800" dirty="0" smtClean="0"/>
              <a:t>;</a:t>
            </a:r>
          </a:p>
          <a:p>
            <a:pPr lvl="1" algn="just">
              <a:buFont typeface="+mj-lt"/>
              <a:buAutoNum type="arabicParenR"/>
            </a:pPr>
            <a:r>
              <a:rPr lang="fr-FR" sz="1800" dirty="0" smtClean="0"/>
              <a:t>|X| &lt; 8;</a:t>
            </a:r>
          </a:p>
          <a:p>
            <a:pPr lvl="1" algn="just">
              <a:buFont typeface="+mj-lt"/>
              <a:buAutoNum type="arabicParenR"/>
            </a:pPr>
            <a:r>
              <a:rPr lang="fr-FR" sz="1800" dirty="0" smtClean="0"/>
              <a:t>X contient une valeur de la colonne cible =&gt; X représente une </a:t>
            </a:r>
            <a:r>
              <a:rPr lang="fr-FR" sz="1800" b="1" dirty="0" smtClean="0"/>
              <a:t>règle de corrélation décisionnelle</a:t>
            </a:r>
            <a:r>
              <a:rPr lang="fr-FR" sz="1800" dirty="0" smtClean="0"/>
              <a:t>.</a:t>
            </a:r>
          </a:p>
          <a:p>
            <a:pPr lvl="1">
              <a:buFont typeface="+mj-lt"/>
              <a:buAutoNum type="arabicParenR"/>
            </a:pPr>
            <a:endParaRPr lang="fr-FR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et stratégies associées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4F81BD"/>
                </a:solidFill>
              </a:rPr>
              <a:t>But : </a:t>
            </a:r>
            <a:r>
              <a:rPr lang="fr-FR" sz="2400" dirty="0" smtClean="0"/>
              <a:t>parcourir le treillis des parties des valeurs de la BD fournie en entrée tout en respectant les contraintes, en minimisant le nombre d’opérations et le temps de calcul.</a:t>
            </a:r>
          </a:p>
          <a:p>
            <a:r>
              <a:rPr lang="fr-FR" sz="2400" dirty="0" smtClean="0"/>
              <a:t>Taille de l’espace de recherche : </a:t>
            </a:r>
            <a:r>
              <a:rPr lang="fr-FR" sz="2400" dirty="0" smtClean="0">
                <a:solidFill>
                  <a:srgbClr val="FF0000"/>
                </a:solidFill>
              </a:rPr>
              <a:t>2 </a:t>
            </a:r>
            <a:r>
              <a:rPr lang="fr-FR" sz="2400" baseline="30000" dirty="0" smtClean="0">
                <a:solidFill>
                  <a:srgbClr val="FF0000"/>
                </a:solidFill>
              </a:rPr>
              <a:t>∑ valeurs de la BD</a:t>
            </a:r>
          </a:p>
          <a:p>
            <a:pPr>
              <a:buClr>
                <a:schemeClr val="tx1"/>
              </a:buClr>
            </a:pPr>
            <a:r>
              <a:rPr lang="fr-FR" sz="2400" dirty="0" smtClean="0">
                <a:solidFill>
                  <a:srgbClr val="000000"/>
                </a:solidFill>
              </a:rPr>
              <a:t>3 possibilités pour parcourir l’espace de recherche :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fr-FR" sz="2000" dirty="0" smtClean="0">
                <a:solidFill>
                  <a:srgbClr val="000000"/>
                </a:solidFill>
              </a:rPr>
              <a:t>Ordre « </a:t>
            </a:r>
            <a:r>
              <a:rPr lang="fr-FR" sz="2000" i="1" dirty="0" smtClean="0">
                <a:solidFill>
                  <a:srgbClr val="000000"/>
                </a:solidFill>
              </a:rPr>
              <a:t>par niveau</a:t>
            </a:r>
            <a:r>
              <a:rPr lang="fr-FR" sz="2000" dirty="0" smtClean="0">
                <a:solidFill>
                  <a:srgbClr val="000000"/>
                </a:solidFill>
              </a:rPr>
              <a:t> »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fr-FR" sz="2000" dirty="0" smtClean="0">
                <a:solidFill>
                  <a:srgbClr val="000000"/>
                </a:solidFill>
              </a:rPr>
              <a:t>Ordre lexicographique (celui du dictionnaire)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fr-FR" sz="2000" dirty="0" smtClean="0">
                <a:solidFill>
                  <a:srgbClr val="000000"/>
                </a:solidFill>
              </a:rPr>
              <a:t>Ordre lectique (ou lexicographique inversé)</a:t>
            </a:r>
            <a:endParaRPr lang="fr-FR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« </a:t>
            </a:r>
            <a:r>
              <a:rPr lang="fr-FR" i="1" dirty="0" smtClean="0"/>
              <a:t>par niveau </a:t>
            </a:r>
            <a:r>
              <a:rPr lang="fr-FR" dirty="0" smtClean="0"/>
              <a:t>»</a:t>
            </a:r>
            <a:endParaRPr lang="fr-FR" dirty="0"/>
          </a:p>
        </p:txBody>
      </p:sp>
      <p:pic>
        <p:nvPicPr>
          <p:cNvPr id="4" name="Image 3" descr="ABC_level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3530600" cy="4216400"/>
          </a:xfrm>
          <a:prstGeom prst="rect">
            <a:avLst/>
          </a:prstGeom>
        </p:spPr>
      </p:pic>
      <p:sp>
        <p:nvSpPr>
          <p:cNvPr id="5" name="Flèche courbée vers la gauche 4"/>
          <p:cNvSpPr/>
          <p:nvPr/>
        </p:nvSpPr>
        <p:spPr>
          <a:xfrm rot="10800000">
            <a:off x="187325" y="3568700"/>
            <a:ext cx="536575" cy="1143000"/>
          </a:xfrm>
          <a:prstGeom prst="curvedLeftArrow">
            <a:avLst/>
          </a:prstGeom>
          <a:gradFill flip="none" rotWithShape="1">
            <a:path path="circle">
              <a:fillToRect l="100000" t="100000"/>
            </a:path>
            <a:tileRect r="-100000" b="-100000"/>
          </a:gradFill>
          <a:effectLst>
            <a:outerShdw blurRad="57150" dist="38100" dir="108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 courbée vers la gauche 5"/>
          <p:cNvSpPr/>
          <p:nvPr/>
        </p:nvSpPr>
        <p:spPr>
          <a:xfrm rot="10800000">
            <a:off x="114300" y="2501900"/>
            <a:ext cx="609599" cy="1143000"/>
          </a:xfrm>
          <a:prstGeom prst="curvedLeftArrow">
            <a:avLst/>
          </a:prstGeom>
          <a:gradFill flip="none" rotWithShape="1">
            <a:path path="circle">
              <a:fillToRect l="100000" t="100000"/>
            </a:path>
            <a:tileRect r="-100000" b="-100000"/>
          </a:gradFill>
          <a:effectLst>
            <a:outerShdw blurRad="57150" dist="38100" dir="108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84600" y="1790700"/>
            <a:ext cx="5130800" cy="4708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quand 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la base est sur disque 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présence de contraintes anti monotone.</a:t>
            </a:r>
          </a:p>
          <a:p>
            <a:pPr lvl="1" algn="just">
              <a:buFont typeface="Arial"/>
              <a:buChar char="•"/>
            </a:pPr>
            <a:endParaRPr lang="fr-FR" dirty="0" smtClean="0"/>
          </a:p>
          <a:p>
            <a:pPr algn="just"/>
            <a:r>
              <a:rPr lang="fr-FR" sz="2400" dirty="0" smtClean="0"/>
              <a:t>Problèmes </a:t>
            </a:r>
            <a:r>
              <a:rPr lang="fr-FR" dirty="0" smtClean="0"/>
              <a:t>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Trop de motifs (combinaisons) doivent être stockées en même temps;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Stockage des tableaux de contingence.	</a:t>
            </a:r>
          </a:p>
          <a:p>
            <a:pPr lvl="1" algn="just">
              <a:buFont typeface="Arial"/>
              <a:buChar char="•"/>
            </a:pPr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Exemple (n=1000, i=4) 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Occupation théorique : 1,4 To;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Occupation pratique : de 10 à 40 Go⇒ swap de la mémoire ⇒ ralentissement de l’algorithme.</a:t>
            </a:r>
            <a:endParaRPr lang="fr-FR" dirty="0"/>
          </a:p>
        </p:txBody>
      </p:sp>
      <p:graphicFrame>
        <p:nvGraphicFramePr>
          <p:cNvPr id="21506" name="Object 112"/>
          <p:cNvGraphicFramePr>
            <a:graphicFrameLocks noChangeAspect="1"/>
          </p:cNvGraphicFramePr>
          <p:nvPr/>
        </p:nvGraphicFramePr>
        <p:xfrm>
          <a:off x="6719888" y="4432300"/>
          <a:ext cx="13573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Équation" r:id="rId4" imgW="761760" imgH="279360" progId="Equation.3">
                  <p:embed/>
                </p:oleObj>
              </mc:Choice>
              <mc:Fallback>
                <p:oleObj name="Équation" r:id="rId4" imgW="761760" imgH="279360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888" y="4432300"/>
                        <a:ext cx="135731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0" y="2205038"/>
            <a:ext cx="8351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1. Espace de versions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0" y="404813"/>
            <a:ext cx="8820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sz="2000"/>
              <a:t>Tout modèle de classification est divisé en deux parties 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sz="2000"/>
              <a:t>Le classeur : ensemble de règles ou de motifs;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sz="2000"/>
              <a:t>Le classifieur : méthode décisionnelle nous disant comment utiliser les règles du classeur pour classer un motif inconnu.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0825" y="2924175"/>
            <a:ext cx="7634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On ne dispose que de deux classes notées ‘+’ et ‘-’</a:t>
            </a:r>
          </a:p>
        </p:txBody>
      </p:sp>
      <p:graphicFrame>
        <p:nvGraphicFramePr>
          <p:cNvPr id="6149" name="Group 5"/>
          <p:cNvGraphicFramePr>
            <a:graphicFrameLocks noGrp="1"/>
          </p:cNvGraphicFramePr>
          <p:nvPr/>
        </p:nvGraphicFramePr>
        <p:xfrm>
          <a:off x="1476375" y="3500438"/>
          <a:ext cx="4343400" cy="2590799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BCDEF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6011863" y="4076700"/>
            <a:ext cx="2736850" cy="792163"/>
            <a:chOff x="3787" y="2568"/>
            <a:chExt cx="1633" cy="499"/>
          </a:xfrm>
        </p:grpSpPr>
        <p:sp>
          <p:nvSpPr>
            <p:cNvPr id="31772" name="AutoShape 41"/>
            <p:cNvSpPr>
              <a:spLocks/>
            </p:cNvSpPr>
            <p:nvPr/>
          </p:nvSpPr>
          <p:spPr bwMode="auto">
            <a:xfrm>
              <a:off x="3787" y="2568"/>
              <a:ext cx="227" cy="499"/>
            </a:xfrm>
            <a:prstGeom prst="rightBrace">
              <a:avLst>
                <a:gd name="adj1" fmla="val 1831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73" name="Text Box 42"/>
            <p:cNvSpPr txBox="1">
              <a:spLocks noChangeArrowheads="1"/>
            </p:cNvSpPr>
            <p:nvPr/>
          </p:nvSpPr>
          <p:spPr bwMode="auto">
            <a:xfrm>
              <a:off x="4105" y="2704"/>
              <a:ext cx="13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/>
                <a:t>Tuples positifs : r</a:t>
              </a:r>
              <a:r>
                <a:rPr lang="fr-FR" sz="2000" baseline="30000"/>
                <a:t>+</a:t>
              </a: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6011863" y="5157788"/>
            <a:ext cx="2808287" cy="792162"/>
            <a:chOff x="3787" y="2568"/>
            <a:chExt cx="1633" cy="499"/>
          </a:xfrm>
        </p:grpSpPr>
        <p:sp>
          <p:nvSpPr>
            <p:cNvPr id="31770" name="AutoShape 44"/>
            <p:cNvSpPr>
              <a:spLocks/>
            </p:cNvSpPr>
            <p:nvPr/>
          </p:nvSpPr>
          <p:spPr bwMode="auto">
            <a:xfrm>
              <a:off x="3787" y="2568"/>
              <a:ext cx="227" cy="499"/>
            </a:xfrm>
            <a:prstGeom prst="rightBrace">
              <a:avLst>
                <a:gd name="adj1" fmla="val 1831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71" name="Text Box 45"/>
            <p:cNvSpPr txBox="1">
              <a:spLocks noChangeArrowheads="1"/>
            </p:cNvSpPr>
            <p:nvPr/>
          </p:nvSpPr>
          <p:spPr bwMode="auto">
            <a:xfrm>
              <a:off x="4105" y="2704"/>
              <a:ext cx="13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/>
                <a:t>Tuples négatifs : r</a:t>
              </a:r>
              <a:r>
                <a:rPr lang="fr-FR" sz="2000" baseline="30000"/>
                <a:t>-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lexicographique</a:t>
            </a:r>
            <a:endParaRPr lang="fr-FR" dirty="0"/>
          </a:p>
        </p:txBody>
      </p:sp>
      <p:pic>
        <p:nvPicPr>
          <p:cNvPr id="4" name="Image 3" descr="ABC_lex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38" y="1993899"/>
            <a:ext cx="3767424" cy="415498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962400" y="1993900"/>
            <a:ext cx="49911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car :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On stocke une branche de l’arbre en mémoire pour les combinaisons;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Possibilité d’utiliser les </a:t>
            </a:r>
            <a:r>
              <a:rPr lang="fr-FR" b="1" dirty="0" smtClean="0"/>
              <a:t>vecteurs de contingence</a:t>
            </a:r>
            <a:r>
              <a:rPr lang="fr-FR" dirty="0" smtClean="0"/>
              <a:t> (autre représentation d’une table de contingence):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Requiert plus d’occupation mémoire </a:t>
            </a:r>
            <a:r>
              <a:rPr lang="fr-FR" i="1" dirty="0" smtClean="0"/>
              <a:t>o</a:t>
            </a:r>
            <a:r>
              <a:rPr lang="fr-FR" dirty="0" smtClean="0"/>
              <a:t>(|</a:t>
            </a:r>
            <a:r>
              <a:rPr lang="fr-FR" i="1" dirty="0" smtClean="0"/>
              <a:t>r</a:t>
            </a:r>
            <a:r>
              <a:rPr lang="fr-FR" dirty="0" smtClean="0"/>
              <a:t>|);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Possibilité d’utiliser les calculs de l’étape précédente.</a:t>
            </a:r>
          </a:p>
          <a:p>
            <a:pPr algn="just"/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  <a:r>
              <a:rPr lang="fr-FR" sz="2400" i="1" dirty="0" smtClean="0">
                <a:solidFill>
                  <a:srgbClr val="FF0000"/>
                </a:solidFill>
              </a:rPr>
              <a:t>o</a:t>
            </a:r>
            <a:r>
              <a:rPr lang="fr-FR" sz="2400" dirty="0" smtClean="0">
                <a:solidFill>
                  <a:srgbClr val="FF0000"/>
                </a:solidFill>
              </a:rPr>
              <a:t>(2*</a:t>
            </a:r>
            <a:r>
              <a:rPr lang="fr-FR" sz="2400" i="1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*|</a:t>
            </a:r>
            <a:r>
              <a:rPr lang="fr-FR" sz="2400" i="1" dirty="0" smtClean="0">
                <a:solidFill>
                  <a:srgbClr val="FF0000"/>
                </a:solidFill>
              </a:rPr>
              <a:t>r</a:t>
            </a:r>
            <a:r>
              <a:rPr lang="fr-FR" sz="2400" dirty="0" smtClean="0">
                <a:solidFill>
                  <a:srgbClr val="FF0000"/>
                </a:solidFill>
              </a:rPr>
              <a:t>|)</a:t>
            </a:r>
          </a:p>
          <a:p>
            <a:pPr algn="just"/>
            <a:endParaRPr lang="fr-FR" sz="2400" dirty="0" smtClean="0">
              <a:solidFill>
                <a:srgbClr val="FF00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Problème : </a:t>
            </a:r>
            <a:r>
              <a:rPr lang="fr-FR" sz="2400" dirty="0" smtClean="0"/>
              <a:t>ordre non compatible avec les contraintes </a:t>
            </a:r>
            <a:r>
              <a:rPr lang="fr-FR" sz="2400" dirty="0" err="1" smtClean="0"/>
              <a:t>anti-monotones</a:t>
            </a:r>
            <a:r>
              <a:rPr lang="fr-FR" sz="2400" dirty="0" smtClean="0"/>
              <a:t>.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lexicographique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62400" y="1993900"/>
            <a:ext cx="49911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car :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On stocke une branche de l’arbre en mémoire pour les combinaisons;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Possibilité d’utiliser les </a:t>
            </a:r>
            <a:r>
              <a:rPr lang="fr-FR" b="1" dirty="0" smtClean="0"/>
              <a:t>vecteurs de contingence</a:t>
            </a:r>
            <a:r>
              <a:rPr lang="fr-FR" dirty="0" smtClean="0"/>
              <a:t> (autre représentation d’une table de contingence):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Requiert plus d’occupation mémoire </a:t>
            </a:r>
            <a:r>
              <a:rPr lang="fr-FR" i="1" dirty="0" smtClean="0"/>
              <a:t>o</a:t>
            </a:r>
            <a:r>
              <a:rPr lang="fr-FR" dirty="0" smtClean="0"/>
              <a:t>(|</a:t>
            </a:r>
            <a:r>
              <a:rPr lang="fr-FR" i="1" dirty="0" smtClean="0"/>
              <a:t>r</a:t>
            </a:r>
            <a:r>
              <a:rPr lang="fr-FR" dirty="0" smtClean="0"/>
              <a:t>|);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Possibilité d’utiliser les calculs de l’étape précédente.</a:t>
            </a:r>
          </a:p>
          <a:p>
            <a:pPr algn="just"/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  <a:r>
              <a:rPr lang="fr-FR" sz="2400" i="1" dirty="0" smtClean="0">
                <a:solidFill>
                  <a:srgbClr val="FF0000"/>
                </a:solidFill>
              </a:rPr>
              <a:t>o</a:t>
            </a:r>
            <a:r>
              <a:rPr lang="fr-FR" sz="2400" dirty="0" smtClean="0">
                <a:solidFill>
                  <a:srgbClr val="FF0000"/>
                </a:solidFill>
              </a:rPr>
              <a:t>(2*</a:t>
            </a:r>
            <a:r>
              <a:rPr lang="fr-FR" sz="2400" i="1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*|</a:t>
            </a:r>
            <a:r>
              <a:rPr lang="fr-FR" sz="2400" i="1" dirty="0" smtClean="0">
                <a:solidFill>
                  <a:srgbClr val="FF0000"/>
                </a:solidFill>
              </a:rPr>
              <a:t>r</a:t>
            </a:r>
            <a:r>
              <a:rPr lang="fr-FR" sz="2400" dirty="0" smtClean="0">
                <a:solidFill>
                  <a:srgbClr val="FF0000"/>
                </a:solidFill>
              </a:rPr>
              <a:t>|)</a:t>
            </a:r>
          </a:p>
          <a:p>
            <a:pPr algn="just"/>
            <a:endParaRPr lang="fr-FR" sz="2400" dirty="0" smtClean="0">
              <a:solidFill>
                <a:srgbClr val="FF00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Problème : </a:t>
            </a:r>
            <a:r>
              <a:rPr lang="fr-FR" sz="2400" dirty="0" smtClean="0"/>
              <a:t>ordre non compatible avec les contraintes </a:t>
            </a:r>
            <a:r>
              <a:rPr lang="fr-FR" sz="2400" dirty="0" err="1" smtClean="0"/>
              <a:t>anti-monotones</a:t>
            </a:r>
            <a:r>
              <a:rPr lang="fr-FR" sz="2400" dirty="0" smtClean="0"/>
              <a:t>.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6" name="Image 5" descr="ABC_lex_pb.pdf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46400" y="1994400"/>
            <a:ext cx="3769200" cy="415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Parcours de l’espace de recherche : ordre lectique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62400" y="1993900"/>
            <a:ext cx="49911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Parcours adapté car :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On stocke une branche de l’arbre en mémoire pour les combinaisons;</a:t>
            </a:r>
          </a:p>
          <a:p>
            <a:pPr algn="just">
              <a:buFont typeface="Arial"/>
              <a:buChar char="•"/>
            </a:pPr>
            <a:r>
              <a:rPr lang="fr-FR" dirty="0" smtClean="0"/>
              <a:t>Possibilité d’utiliser les </a:t>
            </a:r>
            <a:r>
              <a:rPr lang="fr-FR" b="1" dirty="0" smtClean="0"/>
              <a:t>vecteurs de contingence</a:t>
            </a:r>
            <a:r>
              <a:rPr lang="fr-FR" dirty="0" smtClean="0"/>
              <a:t> (autre représentation d’une table de contingence):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Requiert plus d’occupation mémoire </a:t>
            </a:r>
            <a:r>
              <a:rPr lang="fr-FR" i="1" dirty="0" smtClean="0"/>
              <a:t>o</a:t>
            </a:r>
            <a:r>
              <a:rPr lang="fr-FR" dirty="0" smtClean="0"/>
              <a:t>(|</a:t>
            </a:r>
            <a:r>
              <a:rPr lang="fr-FR" i="1" dirty="0" smtClean="0"/>
              <a:t>r</a:t>
            </a:r>
            <a:r>
              <a:rPr lang="fr-FR" dirty="0" smtClean="0"/>
              <a:t>|);</a:t>
            </a:r>
          </a:p>
          <a:p>
            <a:pPr lvl="1" algn="just">
              <a:buFont typeface="Arial"/>
              <a:buChar char="•"/>
            </a:pPr>
            <a:r>
              <a:rPr lang="fr-FR" dirty="0" smtClean="0"/>
              <a:t>Possibilité d’utiliser les calculs de l’étape précédente.</a:t>
            </a:r>
          </a:p>
          <a:p>
            <a:pPr algn="just"/>
            <a:endParaRPr lang="fr-FR" dirty="0" smtClean="0"/>
          </a:p>
          <a:p>
            <a:pPr algn="just"/>
            <a:r>
              <a:rPr lang="fr-FR" sz="2400" dirty="0" smtClean="0"/>
              <a:t>Occupation mémoire : </a:t>
            </a:r>
            <a:r>
              <a:rPr lang="fr-FR" sz="2400" i="1" dirty="0" smtClean="0">
                <a:solidFill>
                  <a:srgbClr val="FF0000"/>
                </a:solidFill>
              </a:rPr>
              <a:t>o</a:t>
            </a:r>
            <a:r>
              <a:rPr lang="fr-FR" sz="2400" dirty="0" smtClean="0">
                <a:solidFill>
                  <a:srgbClr val="FF0000"/>
                </a:solidFill>
              </a:rPr>
              <a:t>(2*</a:t>
            </a:r>
            <a:r>
              <a:rPr lang="fr-FR" sz="2400" i="1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*|</a:t>
            </a:r>
            <a:r>
              <a:rPr lang="fr-FR" sz="2400" i="1" dirty="0" smtClean="0">
                <a:solidFill>
                  <a:srgbClr val="FF0000"/>
                </a:solidFill>
              </a:rPr>
              <a:t>r</a:t>
            </a:r>
            <a:r>
              <a:rPr lang="fr-FR" sz="2400" dirty="0" smtClean="0">
                <a:solidFill>
                  <a:srgbClr val="FF0000"/>
                </a:solidFill>
              </a:rPr>
              <a:t>|)</a:t>
            </a:r>
          </a:p>
          <a:p>
            <a:pPr algn="just"/>
            <a:endParaRPr lang="fr-FR" sz="2400" dirty="0" smtClean="0">
              <a:solidFill>
                <a:srgbClr val="FF0000"/>
              </a:solidFill>
            </a:endParaRPr>
          </a:p>
          <a:p>
            <a:pPr algn="just"/>
            <a:r>
              <a:rPr lang="fr-FR" sz="2400" dirty="0" smtClean="0">
                <a:solidFill>
                  <a:srgbClr val="FF0000"/>
                </a:solidFill>
              </a:rPr>
              <a:t>Avantage: </a:t>
            </a:r>
            <a:r>
              <a:rPr lang="fr-FR" sz="2400" dirty="0" smtClean="0"/>
              <a:t>ordre compatible avec les contraintes </a:t>
            </a:r>
            <a:r>
              <a:rPr lang="fr-FR" sz="2400" dirty="0" err="1" smtClean="0"/>
              <a:t>anti-monotones</a:t>
            </a:r>
            <a:r>
              <a:rPr lang="fr-FR" sz="2400" dirty="0" smtClean="0"/>
              <a:t>.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6" name="Image 5" descr="ABC_lec.pdf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46400" y="1990800"/>
            <a:ext cx="3769200" cy="415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arbrelectiqu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853" y="3200400"/>
            <a:ext cx="4880947" cy="220357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Parcours du treillis via un arbre équilibré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Algorithme LS utilisé</a:t>
            </a:r>
            <a:br>
              <a:rPr lang="fr-FR" dirty="0" smtClean="0"/>
            </a:b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si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Y =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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alors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 Afficher(X) et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retour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    </a:t>
            </a:r>
            <a:r>
              <a:rPr lang="fr-FR" sz="2400" b="1" dirty="0" err="1" smtClean="0">
                <a:solidFill>
                  <a:srgbClr val="000000"/>
                </a:solidFill>
                <a:latin typeface="Times New Roman" pitchFamily="-65" charset="0"/>
              </a:rPr>
              <a:t>fsi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A := Max(Y)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Y := Y \ {A}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LS(X, Y)</a:t>
            </a:r>
            <a:endParaRPr lang="de-DE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   Z := X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</a:t>
            </a: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{A} 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LS(Z, Y)</a:t>
            </a:r>
          </a:p>
          <a:p>
            <a:endParaRPr lang="fr-FR" dirty="0"/>
          </a:p>
        </p:txBody>
      </p:sp>
      <p:grpSp>
        <p:nvGrpSpPr>
          <p:cNvPr id="4" name="Grouper 4"/>
          <p:cNvGrpSpPr/>
          <p:nvPr/>
        </p:nvGrpSpPr>
        <p:grpSpPr>
          <a:xfrm>
            <a:off x="2644354" y="3581400"/>
            <a:ext cx="2384846" cy="369332"/>
            <a:chOff x="2133600" y="4812268"/>
            <a:chExt cx="2384846" cy="369332"/>
          </a:xfrm>
        </p:grpSpPr>
        <p:sp>
          <p:nvSpPr>
            <p:cNvPr id="6" name="ZoneTexte 5"/>
            <p:cNvSpPr txBox="1"/>
            <p:nvPr/>
          </p:nvSpPr>
          <p:spPr>
            <a:xfrm>
              <a:off x="2743200" y="4812268"/>
              <a:ext cx="1775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gauche</a:t>
              </a:r>
              <a:endParaRPr lang="fr-FR" dirty="0"/>
            </a:p>
          </p:txBody>
        </p:sp>
        <p:sp>
          <p:nvSpPr>
            <p:cNvPr id="7" name="Flèche vers la gauche 6"/>
            <p:cNvSpPr/>
            <p:nvPr/>
          </p:nvSpPr>
          <p:spPr>
            <a:xfrm>
              <a:off x="2133600" y="4876800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r 7"/>
          <p:cNvGrpSpPr/>
          <p:nvPr/>
        </p:nvGrpSpPr>
        <p:grpSpPr>
          <a:xfrm>
            <a:off x="2137747" y="4648200"/>
            <a:ext cx="2281853" cy="369332"/>
            <a:chOff x="1981200" y="5486400"/>
            <a:chExt cx="2281853" cy="369332"/>
          </a:xfrm>
        </p:grpSpPr>
        <p:sp>
          <p:nvSpPr>
            <p:cNvPr id="9" name="ZoneTexte 8"/>
            <p:cNvSpPr txBox="1"/>
            <p:nvPr/>
          </p:nvSpPr>
          <p:spPr>
            <a:xfrm>
              <a:off x="2590800" y="5486400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droite</a:t>
              </a:r>
              <a:endParaRPr lang="fr-FR" dirty="0"/>
            </a:p>
          </p:txBody>
        </p:sp>
        <p:sp>
          <p:nvSpPr>
            <p:cNvPr id="11" name="Flèche vers la gauche 10"/>
            <p:cNvSpPr/>
            <p:nvPr/>
          </p:nvSpPr>
          <p:spPr>
            <a:xfrm>
              <a:off x="1981200" y="5574268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arbrelectiqu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853" y="3200400"/>
            <a:ext cx="4880947" cy="220357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Parcours du treillis via un arbre équilibré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Algorithme LS utilisé</a:t>
            </a:r>
            <a:br>
              <a:rPr lang="fr-FR" dirty="0" smtClean="0"/>
            </a:b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si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Y =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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alors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 Afficher(X) et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retour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b="1" dirty="0" smtClean="0">
                <a:solidFill>
                  <a:srgbClr val="000000"/>
                </a:solidFill>
                <a:latin typeface="Times New Roman" pitchFamily="-65" charset="0"/>
              </a:rPr>
              <a:t>    </a:t>
            </a:r>
            <a:r>
              <a:rPr lang="fr-FR" sz="2400" b="1" dirty="0" err="1" smtClean="0">
                <a:solidFill>
                  <a:srgbClr val="000000"/>
                </a:solidFill>
                <a:latin typeface="Times New Roman" pitchFamily="-65" charset="0"/>
              </a:rPr>
              <a:t>fsi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A := Max(Y)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Y := Y \ {A} 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 LS(X, Y)</a:t>
            </a:r>
            <a:endParaRPr lang="de-DE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   Z := X </a:t>
            </a:r>
            <a:r>
              <a:rPr lang="fr-FR" sz="2400" dirty="0" err="1" smtClean="0">
                <a:solidFill>
                  <a:srgbClr val="000000"/>
                </a:solidFill>
                <a:latin typeface="Times New Roman" pitchFamily="-65" charset="0"/>
                <a:sym typeface="Symbol" pitchFamily="-65" charset="2"/>
              </a:rPr>
              <a:t></a:t>
            </a:r>
            <a:r>
              <a:rPr lang="de-DE" sz="2400" dirty="0" smtClean="0">
                <a:solidFill>
                  <a:srgbClr val="000000"/>
                </a:solidFill>
                <a:latin typeface="Times New Roman" pitchFamily="-65" charset="0"/>
              </a:rPr>
              <a:t> {A} </a:t>
            </a: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   LS(Z, Y)</a:t>
            </a:r>
          </a:p>
          <a:p>
            <a:pPr marL="457200" indent="-457200">
              <a:spcBef>
                <a:spcPct val="0"/>
              </a:spcBef>
            </a:pP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indent="-457200">
              <a:spcBef>
                <a:spcPct val="0"/>
              </a:spcBef>
            </a:pP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pPr marL="457200" indent="-457200">
              <a:spcBef>
                <a:spcPct val="0"/>
              </a:spcBef>
              <a:buNone/>
            </a:pPr>
            <a:r>
              <a:rPr lang="fr-FR" sz="2400" dirty="0" smtClean="0">
                <a:solidFill>
                  <a:srgbClr val="000000"/>
                </a:solidFill>
                <a:latin typeface="Times New Roman" pitchFamily="-65" charset="0"/>
              </a:rPr>
              <a:t>Avantages :</a:t>
            </a:r>
          </a:p>
          <a:p>
            <a:pPr marL="857250" lvl="1" indent="-457200">
              <a:spcBef>
                <a:spcPct val="0"/>
              </a:spcBef>
            </a:pP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arbre équilibré : maitrise de l’occupation mémoire ;</a:t>
            </a:r>
          </a:p>
          <a:p>
            <a:pPr marL="857250" lvl="1" indent="-457200">
              <a:spcBef>
                <a:spcPct val="0"/>
              </a:spcBef>
            </a:pP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prise en compte des contraintes anti monotones ;</a:t>
            </a:r>
          </a:p>
          <a:p>
            <a:pPr marL="857250" lvl="1" indent="-457200">
              <a:spcBef>
                <a:spcPct val="0"/>
              </a:spcBef>
            </a:pP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résultat du niveau </a:t>
            </a:r>
            <a:r>
              <a:rPr lang="fr-FR" sz="2000" i="1" dirty="0" smtClean="0">
                <a:solidFill>
                  <a:srgbClr val="000000"/>
                </a:solidFill>
                <a:latin typeface="Times New Roman" pitchFamily="-65" charset="0"/>
              </a:rPr>
              <a:t>i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 peut dépendre de celui du niveau </a:t>
            </a:r>
            <a:r>
              <a:rPr lang="fr-FR" sz="2000" i="1" dirty="0" smtClean="0">
                <a:solidFill>
                  <a:srgbClr val="000000"/>
                </a:solidFill>
                <a:latin typeface="Times New Roman" pitchFamily="-65" charset="0"/>
              </a:rPr>
              <a:t>i-1</a:t>
            </a:r>
            <a:r>
              <a:rPr lang="fr-FR" sz="2000" dirty="0" smtClean="0">
                <a:solidFill>
                  <a:srgbClr val="000000"/>
                </a:solidFill>
                <a:latin typeface="Times New Roman" pitchFamily="-65" charset="0"/>
              </a:rPr>
              <a:t>.</a:t>
            </a:r>
          </a:p>
          <a:p>
            <a:pPr marL="457200" indent="-457200">
              <a:spcBef>
                <a:spcPct val="0"/>
              </a:spcBef>
            </a:pPr>
            <a:endParaRPr lang="fr-FR" sz="2400" dirty="0" smtClean="0">
              <a:solidFill>
                <a:srgbClr val="000000"/>
              </a:solidFill>
              <a:latin typeface="Times New Roman" pitchFamily="-65" charset="0"/>
            </a:endParaRPr>
          </a:p>
          <a:p>
            <a:endParaRPr lang="fr-FR" dirty="0"/>
          </a:p>
        </p:txBody>
      </p:sp>
      <p:grpSp>
        <p:nvGrpSpPr>
          <p:cNvPr id="4" name="Grouper 4"/>
          <p:cNvGrpSpPr/>
          <p:nvPr/>
        </p:nvGrpSpPr>
        <p:grpSpPr>
          <a:xfrm>
            <a:off x="2644354" y="3276600"/>
            <a:ext cx="2384846" cy="369332"/>
            <a:chOff x="2133600" y="4812268"/>
            <a:chExt cx="2384846" cy="369332"/>
          </a:xfrm>
        </p:grpSpPr>
        <p:sp>
          <p:nvSpPr>
            <p:cNvPr id="6" name="ZoneTexte 5"/>
            <p:cNvSpPr txBox="1"/>
            <p:nvPr/>
          </p:nvSpPr>
          <p:spPr>
            <a:xfrm>
              <a:off x="2743200" y="4812268"/>
              <a:ext cx="17752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gauche</a:t>
              </a:r>
              <a:endParaRPr lang="fr-FR" dirty="0"/>
            </a:p>
          </p:txBody>
        </p:sp>
        <p:sp>
          <p:nvSpPr>
            <p:cNvPr id="7" name="Flèche vers la gauche 6"/>
            <p:cNvSpPr/>
            <p:nvPr/>
          </p:nvSpPr>
          <p:spPr>
            <a:xfrm>
              <a:off x="2133600" y="4876800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r 7"/>
          <p:cNvGrpSpPr/>
          <p:nvPr/>
        </p:nvGrpSpPr>
        <p:grpSpPr>
          <a:xfrm>
            <a:off x="2137747" y="4114800"/>
            <a:ext cx="2281853" cy="369332"/>
            <a:chOff x="1981200" y="5486400"/>
            <a:chExt cx="2281853" cy="369332"/>
          </a:xfrm>
        </p:grpSpPr>
        <p:sp>
          <p:nvSpPr>
            <p:cNvPr id="9" name="ZoneTexte 8"/>
            <p:cNvSpPr txBox="1"/>
            <p:nvPr/>
          </p:nvSpPr>
          <p:spPr>
            <a:xfrm>
              <a:off x="2590800" y="5486400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Branche droite</a:t>
              </a:r>
              <a:endParaRPr lang="fr-FR" dirty="0"/>
            </a:p>
          </p:txBody>
        </p:sp>
        <p:sp>
          <p:nvSpPr>
            <p:cNvPr id="11" name="Flèche vers la gauche 10"/>
            <p:cNvSpPr/>
            <p:nvPr/>
          </p:nvSpPr>
          <p:spPr>
            <a:xfrm>
              <a:off x="1981200" y="5574268"/>
              <a:ext cx="609600" cy="216932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344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Moteur – Vecteur de contingence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I</a:t>
            </a:r>
            <a:r>
              <a:rPr lang="fr-FR" b="1" dirty="0" err="1" smtClean="0"/>
              <a:t>mpasse</a:t>
            </a:r>
            <a:r>
              <a:rPr lang="fr-FR" dirty="0" smtClean="0"/>
              <a:t> : χ2(X ∪ A) ≠ f(χ2(X), </a:t>
            </a:r>
            <a:r>
              <a:rPr lang="fr-FR" dirty="0" err="1" smtClean="0"/>
              <a:t>supp</a:t>
            </a:r>
            <a:r>
              <a:rPr lang="fr-FR" dirty="0" smtClean="0"/>
              <a:t>(A))</a:t>
            </a:r>
          </a:p>
          <a:p>
            <a:r>
              <a:rPr lang="fr-FR" dirty="0" smtClean="0"/>
              <a:t>Classe d’équivalence d’un littéral YZ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Vecteur de contingence d’un motif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endParaRPr lang="fr-FR" dirty="0"/>
          </a:p>
        </p:txBody>
      </p:sp>
      <p:graphicFrame>
        <p:nvGraphicFramePr>
          <p:cNvPr id="6" name="Group 316"/>
          <p:cNvGraphicFramePr>
            <a:graphicFrameLocks noGrp="1"/>
          </p:cNvGraphicFramePr>
          <p:nvPr/>
        </p:nvGraphicFramePr>
        <p:xfrm>
          <a:off x="7543800" y="2819400"/>
          <a:ext cx="1455737" cy="2682240"/>
        </p:xfrm>
        <a:graphic>
          <a:graphicData uri="http://schemas.openxmlformats.org/drawingml/2006/table">
            <a:tbl>
              <a:tblPr/>
              <a:tblGrid>
                <a:gridCol w="403225"/>
                <a:gridCol w="576262"/>
                <a:gridCol w="476250"/>
              </a:tblGrid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Motif</a:t>
                      </a:r>
                      <a:endParaRPr kumimoji="0" 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Cible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D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A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238"/>
          <p:cNvSpPr txBox="1">
            <a:spLocks noChangeArrowheads="1"/>
          </p:cNvSpPr>
          <p:nvPr/>
        </p:nvSpPr>
        <p:spPr bwMode="auto">
          <a:xfrm>
            <a:off x="838200" y="4191000"/>
            <a:ext cx="60515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 smtClean="0"/>
              <a:t>Ensemble </a:t>
            </a:r>
            <a:r>
              <a:rPr lang="fr-FR" sz="2000" dirty="0"/>
              <a:t>des classes d’équivalence des littéraux du treillis des littéraux associé à X</a:t>
            </a:r>
          </a:p>
        </p:txBody>
      </p:sp>
      <p:sp>
        <p:nvSpPr>
          <p:cNvPr id="10" name="Line 184"/>
          <p:cNvSpPr>
            <a:spLocks noChangeShapeType="1"/>
          </p:cNvSpPr>
          <p:nvPr/>
        </p:nvSpPr>
        <p:spPr bwMode="auto">
          <a:xfrm>
            <a:off x="5791200" y="251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" name="Grouper 13"/>
          <p:cNvGrpSpPr/>
          <p:nvPr/>
        </p:nvGrpSpPr>
        <p:grpSpPr>
          <a:xfrm>
            <a:off x="838200" y="2895600"/>
            <a:ext cx="5614988" cy="396875"/>
            <a:chOff x="838200" y="2895600"/>
            <a:chExt cx="5614988" cy="396875"/>
          </a:xfrm>
        </p:grpSpPr>
        <p:sp>
          <p:nvSpPr>
            <p:cNvPr id="5" name="Text Box 162"/>
            <p:cNvSpPr txBox="1">
              <a:spLocks noChangeArrowheads="1"/>
            </p:cNvSpPr>
            <p:nvPr/>
          </p:nvSpPr>
          <p:spPr bwMode="auto">
            <a:xfrm>
              <a:off x="838200" y="2895600"/>
              <a:ext cx="56149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2000" dirty="0"/>
                <a:t>[YZ] = {i </a:t>
              </a:r>
              <a:r>
                <a:rPr lang="fr-FR" sz="2000" dirty="0" err="1">
                  <a:sym typeface="Symbol" pitchFamily="-65" charset="2"/>
                </a:rPr>
                <a:t>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(r) / Y </a:t>
              </a:r>
              <a:r>
                <a:rPr lang="fr-FR" sz="2000" dirty="0" err="1">
                  <a:sym typeface="Symbol" pitchFamily="-65" charset="2"/>
                </a:rPr>
                <a:t>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et Z </a:t>
              </a:r>
              <a:r>
                <a:rPr lang="fr-FR" sz="2000" dirty="0" err="1">
                  <a:sym typeface="Symbol" pitchFamily="-65" charset="2"/>
                </a:rPr>
                <a:t>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= </a:t>
              </a:r>
              <a:r>
                <a:rPr lang="fr-FR" sz="2000" dirty="0" err="1">
                  <a:sym typeface="Symbol" pitchFamily="-65" charset="2"/>
                </a:rPr>
                <a:t></a:t>
              </a:r>
              <a:r>
                <a:rPr lang="fr-FR" sz="2000" dirty="0"/>
                <a:t>}</a:t>
              </a:r>
            </a:p>
          </p:txBody>
        </p:sp>
        <p:sp>
          <p:nvSpPr>
            <p:cNvPr id="11" name="Line 184"/>
            <p:cNvSpPr>
              <a:spLocks noChangeShapeType="1"/>
            </p:cNvSpPr>
            <p:nvPr/>
          </p:nvSpPr>
          <p:spPr bwMode="auto">
            <a:xfrm>
              <a:off x="1143000" y="29718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" name="Grouper 14"/>
          <p:cNvGrpSpPr/>
          <p:nvPr/>
        </p:nvGrpSpPr>
        <p:grpSpPr>
          <a:xfrm>
            <a:off x="914400" y="3429000"/>
            <a:ext cx="3109912" cy="369332"/>
            <a:chOff x="914400" y="3608388"/>
            <a:chExt cx="3109912" cy="369332"/>
          </a:xfrm>
        </p:grpSpPr>
        <p:sp>
          <p:nvSpPr>
            <p:cNvPr id="7" name="Text Box 230"/>
            <p:cNvSpPr txBox="1">
              <a:spLocks noChangeArrowheads="1"/>
            </p:cNvSpPr>
            <p:nvPr/>
          </p:nvSpPr>
          <p:spPr bwMode="auto">
            <a:xfrm>
              <a:off x="914400" y="3608388"/>
              <a:ext cx="31099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dirty="0" smtClean="0"/>
                <a:t>Ex : </a:t>
              </a:r>
              <a:r>
                <a:rPr lang="fr-FR" dirty="0"/>
                <a:t>[B</a:t>
              </a:r>
              <a:r>
                <a:rPr lang="fr-FR" sz="800" dirty="0"/>
                <a:t> </a:t>
              </a:r>
              <a:r>
                <a:rPr lang="fr-FR" dirty="0"/>
                <a:t>F] = {3}</a:t>
              </a:r>
            </a:p>
          </p:txBody>
        </p:sp>
        <p:sp>
          <p:nvSpPr>
            <p:cNvPr id="12" name="Line 184"/>
            <p:cNvSpPr>
              <a:spLocks noChangeShapeType="1"/>
            </p:cNvSpPr>
            <p:nvPr/>
          </p:nvSpPr>
          <p:spPr bwMode="auto">
            <a:xfrm>
              <a:off x="1600200" y="36576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" name="Text Box 240"/>
          <p:cNvSpPr txBox="1">
            <a:spLocks noChangeArrowheads="1"/>
          </p:cNvSpPr>
          <p:nvPr/>
        </p:nvSpPr>
        <p:spPr bwMode="auto">
          <a:xfrm>
            <a:off x="838200" y="5029200"/>
            <a:ext cx="652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dirty="0" smtClean="0"/>
              <a:t>Ex : </a:t>
            </a:r>
            <a:r>
              <a:rPr lang="fr-FR" dirty="0"/>
              <a:t>VC (B</a:t>
            </a:r>
            <a:r>
              <a:rPr lang="fr-FR" sz="800" dirty="0">
                <a:sym typeface="Symbol" pitchFamily="-65" charset="2"/>
              </a:rPr>
              <a:t> </a:t>
            </a:r>
            <a:r>
              <a:rPr lang="fr-FR" dirty="0">
                <a:sym typeface="Symbol" pitchFamily="-65" charset="2"/>
              </a:rPr>
              <a:t>F)</a:t>
            </a:r>
            <a:r>
              <a:rPr lang="fr-FR" dirty="0"/>
              <a:t> = {{</a:t>
            </a:r>
            <a:r>
              <a:rPr lang="fr-FR" dirty="0">
                <a:sym typeface="Symbol" pitchFamily="-65" charset="2"/>
              </a:rPr>
              <a:t>8</a:t>
            </a:r>
            <a:r>
              <a:rPr lang="fr-FR" dirty="0"/>
              <a:t>}, {4}, {3}, {1,2,5,6,7,9,10}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344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Vecteur de contingence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I</a:t>
            </a:r>
            <a:r>
              <a:rPr lang="fr-FR" b="1" dirty="0" err="1" smtClean="0"/>
              <a:t>mpasse</a:t>
            </a:r>
            <a:r>
              <a:rPr lang="fr-FR" dirty="0" smtClean="0"/>
              <a:t> : χ2(X ∪ A) ≠ f(χ2(X), </a:t>
            </a:r>
            <a:r>
              <a:rPr lang="fr-FR" dirty="0" err="1" smtClean="0"/>
              <a:t>supp</a:t>
            </a:r>
            <a:r>
              <a:rPr lang="fr-FR" dirty="0" smtClean="0"/>
              <a:t>(A))</a:t>
            </a:r>
          </a:p>
          <a:p>
            <a:r>
              <a:rPr lang="fr-FR" dirty="0" smtClean="0"/>
              <a:t>Classe d’équivalence d’un littéral YZ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Vecteur de contingence d’un motif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Relation de récurrence</a:t>
            </a:r>
            <a:br>
              <a:rPr lang="fr-FR" dirty="0" smtClean="0"/>
            </a:br>
            <a:endParaRPr lang="fr-FR" dirty="0" smtClean="0"/>
          </a:p>
          <a:p>
            <a:endParaRPr lang="fr-FR" dirty="0"/>
          </a:p>
        </p:txBody>
      </p:sp>
      <p:graphicFrame>
        <p:nvGraphicFramePr>
          <p:cNvPr id="6" name="Group 316"/>
          <p:cNvGraphicFramePr>
            <a:graphicFrameLocks noGrp="1"/>
          </p:cNvGraphicFramePr>
          <p:nvPr/>
        </p:nvGraphicFramePr>
        <p:xfrm>
          <a:off x="7010400" y="2575560"/>
          <a:ext cx="1455737" cy="2682240"/>
        </p:xfrm>
        <a:graphic>
          <a:graphicData uri="http://schemas.openxmlformats.org/drawingml/2006/table">
            <a:tbl>
              <a:tblPr/>
              <a:tblGrid>
                <a:gridCol w="403225"/>
                <a:gridCol w="576262"/>
                <a:gridCol w="476250"/>
              </a:tblGrid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Motif</a:t>
                      </a:r>
                      <a:endParaRPr kumimoji="0" 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Cible</a:t>
                      </a:r>
                      <a:endParaRPr kumimoji="0" lang="fr-F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D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</a:t>
                      </a:r>
                      <a:r>
                        <a:rPr kumimoji="0" lang="en-GB" sz="1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A 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C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B 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238"/>
          <p:cNvSpPr txBox="1">
            <a:spLocks noChangeArrowheads="1"/>
          </p:cNvSpPr>
          <p:nvPr/>
        </p:nvSpPr>
        <p:spPr bwMode="auto">
          <a:xfrm>
            <a:off x="838200" y="4191000"/>
            <a:ext cx="60515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 smtClean="0"/>
              <a:t>Ensemble </a:t>
            </a:r>
            <a:r>
              <a:rPr lang="fr-FR" sz="2000" dirty="0"/>
              <a:t>des classes d’équivalence des littéraux du treillis des littéraux associé à X</a:t>
            </a:r>
          </a:p>
        </p:txBody>
      </p:sp>
      <p:sp>
        <p:nvSpPr>
          <p:cNvPr id="10" name="Line 184"/>
          <p:cNvSpPr>
            <a:spLocks noChangeShapeType="1"/>
          </p:cNvSpPr>
          <p:nvPr/>
        </p:nvSpPr>
        <p:spPr bwMode="auto">
          <a:xfrm>
            <a:off x="5791200" y="251460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" name="Grouper 13"/>
          <p:cNvGrpSpPr/>
          <p:nvPr/>
        </p:nvGrpSpPr>
        <p:grpSpPr>
          <a:xfrm>
            <a:off x="838200" y="2895600"/>
            <a:ext cx="5614988" cy="396875"/>
            <a:chOff x="838200" y="2895600"/>
            <a:chExt cx="5614988" cy="396875"/>
          </a:xfrm>
        </p:grpSpPr>
        <p:sp>
          <p:nvSpPr>
            <p:cNvPr id="5" name="Text Box 162"/>
            <p:cNvSpPr txBox="1">
              <a:spLocks noChangeArrowheads="1"/>
            </p:cNvSpPr>
            <p:nvPr/>
          </p:nvSpPr>
          <p:spPr bwMode="auto">
            <a:xfrm>
              <a:off x="838200" y="2895600"/>
              <a:ext cx="56149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2000" dirty="0"/>
                <a:t>[YZ] = {i </a:t>
              </a:r>
              <a:r>
                <a:rPr lang="fr-FR" sz="2000" dirty="0" err="1">
                  <a:sym typeface="Symbol" pitchFamily="-65" charset="2"/>
                </a:rPr>
                <a:t>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(r) / Y </a:t>
              </a:r>
              <a:r>
                <a:rPr lang="fr-FR" sz="2000" dirty="0" err="1">
                  <a:sym typeface="Symbol" pitchFamily="-65" charset="2"/>
                </a:rPr>
                <a:t>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et Z </a:t>
              </a:r>
              <a:r>
                <a:rPr lang="fr-FR" sz="2000" dirty="0" err="1">
                  <a:sym typeface="Symbol" pitchFamily="-65" charset="2"/>
                </a:rPr>
                <a:t></a:t>
              </a:r>
              <a:r>
                <a:rPr lang="fr-FR" sz="2000" dirty="0"/>
                <a:t> </a:t>
              </a:r>
              <a:r>
                <a:rPr lang="fr-FR" sz="2000" dirty="0" err="1"/>
                <a:t>Tid</a:t>
              </a:r>
              <a:r>
                <a:rPr lang="fr-FR" sz="2000" dirty="0"/>
                <a:t>(i) = </a:t>
              </a:r>
              <a:r>
                <a:rPr lang="fr-FR" sz="2000" dirty="0" err="1">
                  <a:sym typeface="Symbol" pitchFamily="-65" charset="2"/>
                </a:rPr>
                <a:t></a:t>
              </a:r>
              <a:r>
                <a:rPr lang="fr-FR" sz="2000" dirty="0"/>
                <a:t>}</a:t>
              </a:r>
            </a:p>
          </p:txBody>
        </p:sp>
        <p:sp>
          <p:nvSpPr>
            <p:cNvPr id="11" name="Line 184"/>
            <p:cNvSpPr>
              <a:spLocks noChangeShapeType="1"/>
            </p:cNvSpPr>
            <p:nvPr/>
          </p:nvSpPr>
          <p:spPr bwMode="auto">
            <a:xfrm>
              <a:off x="1143000" y="29718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" name="Grouper 14"/>
          <p:cNvGrpSpPr/>
          <p:nvPr/>
        </p:nvGrpSpPr>
        <p:grpSpPr>
          <a:xfrm>
            <a:off x="914400" y="3429000"/>
            <a:ext cx="3109912" cy="369332"/>
            <a:chOff x="914400" y="3608388"/>
            <a:chExt cx="3109912" cy="369332"/>
          </a:xfrm>
        </p:grpSpPr>
        <p:sp>
          <p:nvSpPr>
            <p:cNvPr id="7" name="Text Box 230"/>
            <p:cNvSpPr txBox="1">
              <a:spLocks noChangeArrowheads="1"/>
            </p:cNvSpPr>
            <p:nvPr/>
          </p:nvSpPr>
          <p:spPr bwMode="auto">
            <a:xfrm>
              <a:off x="914400" y="3608388"/>
              <a:ext cx="31099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dirty="0" smtClean="0"/>
                <a:t>Ex : </a:t>
              </a:r>
              <a:r>
                <a:rPr lang="fr-FR" dirty="0"/>
                <a:t>[B</a:t>
              </a:r>
              <a:r>
                <a:rPr lang="fr-FR" sz="800" dirty="0"/>
                <a:t> </a:t>
              </a:r>
              <a:r>
                <a:rPr lang="fr-FR" dirty="0"/>
                <a:t>F] = {3}</a:t>
              </a:r>
            </a:p>
          </p:txBody>
        </p:sp>
        <p:sp>
          <p:nvSpPr>
            <p:cNvPr id="12" name="Line 184"/>
            <p:cNvSpPr>
              <a:spLocks noChangeShapeType="1"/>
            </p:cNvSpPr>
            <p:nvPr/>
          </p:nvSpPr>
          <p:spPr bwMode="auto">
            <a:xfrm>
              <a:off x="1600200" y="36576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" name="Text Box 240"/>
          <p:cNvSpPr txBox="1">
            <a:spLocks noChangeArrowheads="1"/>
          </p:cNvSpPr>
          <p:nvPr/>
        </p:nvSpPr>
        <p:spPr bwMode="auto">
          <a:xfrm>
            <a:off x="838200" y="5029200"/>
            <a:ext cx="652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dirty="0" smtClean="0"/>
              <a:t>Ex : </a:t>
            </a:r>
            <a:r>
              <a:rPr lang="fr-FR" dirty="0"/>
              <a:t>VC (B</a:t>
            </a:r>
            <a:r>
              <a:rPr lang="fr-FR" sz="800" dirty="0">
                <a:sym typeface="Symbol" pitchFamily="-65" charset="2"/>
              </a:rPr>
              <a:t> </a:t>
            </a:r>
            <a:r>
              <a:rPr lang="fr-FR" dirty="0">
                <a:sym typeface="Symbol" pitchFamily="-65" charset="2"/>
              </a:rPr>
              <a:t>F)</a:t>
            </a:r>
            <a:r>
              <a:rPr lang="fr-FR" dirty="0"/>
              <a:t> = {{</a:t>
            </a:r>
            <a:r>
              <a:rPr lang="fr-FR" dirty="0">
                <a:sym typeface="Symbol" pitchFamily="-65" charset="2"/>
              </a:rPr>
              <a:t>8</a:t>
            </a:r>
            <a:r>
              <a:rPr lang="fr-FR" dirty="0"/>
              <a:t>}, {4}, {3}, {1,2,5,6,7,9,10}</a:t>
            </a:r>
          </a:p>
        </p:txBody>
      </p:sp>
      <p:grpSp>
        <p:nvGrpSpPr>
          <p:cNvPr id="14" name="Grouper 18"/>
          <p:cNvGrpSpPr/>
          <p:nvPr/>
        </p:nvGrpSpPr>
        <p:grpSpPr>
          <a:xfrm>
            <a:off x="838200" y="5410200"/>
            <a:ext cx="6797675" cy="400110"/>
            <a:chOff x="838200" y="5924490"/>
            <a:chExt cx="6797675" cy="400110"/>
          </a:xfrm>
        </p:grpSpPr>
        <p:sp>
          <p:nvSpPr>
            <p:cNvPr id="17" name="Text Box 241"/>
            <p:cNvSpPr txBox="1">
              <a:spLocks noChangeArrowheads="1"/>
            </p:cNvSpPr>
            <p:nvPr/>
          </p:nvSpPr>
          <p:spPr bwMode="auto">
            <a:xfrm>
              <a:off x="838200" y="5924490"/>
              <a:ext cx="67976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2000" b="1" dirty="0" smtClean="0">
                  <a:solidFill>
                    <a:srgbClr val="FF0000"/>
                  </a:solidFill>
                </a:rPr>
                <a:t>VC </a:t>
              </a:r>
              <a:r>
                <a:rPr lang="fr-FR" sz="2000" b="1" dirty="0">
                  <a:solidFill>
                    <a:srgbClr val="FF0000"/>
                  </a:solidFill>
                </a:rPr>
                <a:t>(X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</a:t>
              </a:r>
              <a:r>
                <a:rPr lang="fr-FR" sz="2000" b="1" dirty="0">
                  <a:solidFill>
                    <a:srgbClr val="FF0000"/>
                  </a:solidFill>
                  <a:sym typeface="Symbol" pitchFamily="-65" charset="2"/>
                </a:rPr>
                <a:t> </a:t>
              </a:r>
              <a:r>
                <a:rPr lang="fr-FR" sz="2000" b="1" dirty="0">
                  <a:solidFill>
                    <a:srgbClr val="FF0000"/>
                  </a:solidFill>
                </a:rPr>
                <a:t>A) = (VC(X)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</a:t>
              </a:r>
              <a:r>
                <a:rPr lang="fr-FR" sz="2000" b="1" dirty="0">
                  <a:solidFill>
                    <a:srgbClr val="FF0000"/>
                  </a:solidFill>
                </a:rPr>
                <a:t> [A])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</a:t>
              </a:r>
              <a:r>
                <a:rPr lang="fr-FR" sz="2000" b="1" dirty="0">
                  <a:solidFill>
                    <a:srgbClr val="FF0000"/>
                  </a:solidFill>
                </a:rPr>
                <a:t> (VC(X) </a:t>
              </a:r>
              <a:r>
                <a:rPr lang="fr-FR" sz="2000" b="1" dirty="0" err="1">
                  <a:solidFill>
                    <a:srgbClr val="FF0000"/>
                  </a:solidFill>
                  <a:sym typeface="Symbol" pitchFamily="-65" charset="2"/>
                </a:rPr>
                <a:t></a:t>
              </a:r>
              <a:r>
                <a:rPr lang="fr-FR" sz="2000" b="1" dirty="0">
                  <a:solidFill>
                    <a:srgbClr val="FF0000"/>
                  </a:solidFill>
                </a:rPr>
                <a:t> [A]</a:t>
              </a:r>
              <a:r>
                <a:rPr lang="fr-FR" sz="2000" b="1" dirty="0" smtClean="0">
                  <a:solidFill>
                    <a:srgbClr val="FF0000"/>
                  </a:solidFill>
                </a:rPr>
                <a:t>)</a:t>
              </a:r>
              <a:endParaRPr lang="fr-FR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Line 184"/>
            <p:cNvSpPr>
              <a:spLocks noChangeShapeType="1"/>
            </p:cNvSpPr>
            <p:nvPr/>
          </p:nvSpPr>
          <p:spPr bwMode="auto">
            <a:xfrm>
              <a:off x="3600450" y="5943600"/>
              <a:ext cx="209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Vecteur de contingence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la pratique : 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Group 402"/>
          <p:cNvGraphicFramePr>
            <a:graphicFrameLocks noGrp="1"/>
          </p:cNvGraphicFramePr>
          <p:nvPr/>
        </p:nvGraphicFramePr>
        <p:xfrm>
          <a:off x="3025775" y="5181600"/>
          <a:ext cx="4068762" cy="549276"/>
        </p:xfrm>
        <a:graphic>
          <a:graphicData uri="http://schemas.openxmlformats.org/drawingml/2006/table">
            <a:tbl>
              <a:tblPr/>
              <a:tblGrid>
                <a:gridCol w="1325562"/>
                <a:gridCol w="685800"/>
                <a:gridCol w="685800"/>
                <a:gridCol w="685800"/>
                <a:gridCol w="6858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«Distribution» 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TC[B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F]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369"/>
          <p:cNvGraphicFramePr>
            <a:graphicFrameLocks noGrp="1"/>
          </p:cNvGraphicFramePr>
          <p:nvPr/>
        </p:nvGraphicFramePr>
        <p:xfrm>
          <a:off x="3035300" y="2498725"/>
          <a:ext cx="4670425" cy="549276"/>
        </p:xfrm>
        <a:graphic>
          <a:graphicData uri="http://schemas.openxmlformats.org/drawingml/2006/table">
            <a:tbl>
              <a:tblPr/>
              <a:tblGrid>
                <a:gridCol w="86042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370"/>
          <p:cNvGraphicFramePr>
            <a:graphicFrameLocks noGrp="1"/>
          </p:cNvGraphicFramePr>
          <p:nvPr/>
        </p:nvGraphicFramePr>
        <p:xfrm>
          <a:off x="3025775" y="3259138"/>
          <a:ext cx="4689475" cy="549276"/>
        </p:xfrm>
        <a:graphic>
          <a:graphicData uri="http://schemas.openxmlformats.org/drawingml/2006/table">
            <a:tbl>
              <a:tblPr/>
              <a:tblGrid>
                <a:gridCol w="87947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306"/>
          <p:cNvGraphicFramePr>
            <a:graphicFrameLocks noGrp="1"/>
          </p:cNvGraphicFramePr>
          <p:nvPr/>
        </p:nvGraphicFramePr>
        <p:xfrm>
          <a:off x="1403350" y="3994150"/>
          <a:ext cx="6302375" cy="670878"/>
        </p:xfrm>
        <a:graphic>
          <a:graphicData uri="http://schemas.openxmlformats.org/drawingml/2006/table">
            <a:tbl>
              <a:tblPr/>
              <a:tblGrid>
                <a:gridCol w="1620838"/>
                <a:gridCol w="871537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aramond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 + VC(F) =: 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 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71"/>
          <p:cNvSpPr txBox="1">
            <a:spLocks noChangeArrowheads="1"/>
          </p:cNvSpPr>
          <p:nvPr/>
        </p:nvSpPr>
        <p:spPr bwMode="auto">
          <a:xfrm>
            <a:off x="927100" y="5193268"/>
            <a:ext cx="17399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Passage à la TC</a:t>
            </a:r>
          </a:p>
        </p:txBody>
      </p:sp>
      <p:sp>
        <p:nvSpPr>
          <p:cNvPr id="10" name="Text Box 372"/>
          <p:cNvSpPr txBox="1">
            <a:spLocks noChangeArrowheads="1"/>
          </p:cNvSpPr>
          <p:nvPr/>
        </p:nvSpPr>
        <p:spPr bwMode="auto">
          <a:xfrm>
            <a:off x="657225" y="2697163"/>
            <a:ext cx="1868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/>
              <a:t>Ajouts en logique binaire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3352006" y="4951412"/>
            <a:ext cx="306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525713" y="3398838"/>
            <a:ext cx="1741487" cy="944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Line 184"/>
          <p:cNvSpPr>
            <a:spLocks noChangeShapeType="1"/>
          </p:cNvSpPr>
          <p:nvPr/>
        </p:nvSpPr>
        <p:spPr bwMode="auto">
          <a:xfrm>
            <a:off x="4572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184"/>
          <p:cNvSpPr>
            <a:spLocks noChangeShapeType="1"/>
          </p:cNvSpPr>
          <p:nvPr/>
        </p:nvSpPr>
        <p:spPr bwMode="auto">
          <a:xfrm>
            <a:off x="47244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184"/>
          <p:cNvSpPr>
            <a:spLocks noChangeShapeType="1"/>
          </p:cNvSpPr>
          <p:nvPr/>
        </p:nvSpPr>
        <p:spPr bwMode="auto">
          <a:xfrm>
            <a:off x="52578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184"/>
          <p:cNvSpPr>
            <a:spLocks noChangeShapeType="1"/>
          </p:cNvSpPr>
          <p:nvPr/>
        </p:nvSpPr>
        <p:spPr bwMode="auto">
          <a:xfrm>
            <a:off x="6096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Moteur – Vecteur de contingence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la pratique : 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Group 402"/>
          <p:cNvGraphicFramePr>
            <a:graphicFrameLocks noGrp="1"/>
          </p:cNvGraphicFramePr>
          <p:nvPr/>
        </p:nvGraphicFramePr>
        <p:xfrm>
          <a:off x="3025775" y="5181600"/>
          <a:ext cx="4068762" cy="549276"/>
        </p:xfrm>
        <a:graphic>
          <a:graphicData uri="http://schemas.openxmlformats.org/drawingml/2006/table">
            <a:tbl>
              <a:tblPr/>
              <a:tblGrid>
                <a:gridCol w="1325562"/>
                <a:gridCol w="685800"/>
                <a:gridCol w="685800"/>
                <a:gridCol w="685800"/>
                <a:gridCol w="6858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«Distribution» 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B</a:t>
                      </a:r>
                      <a:r>
                        <a:rPr kumimoji="0" lang="fr-FR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TC[B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F]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369"/>
          <p:cNvGraphicFramePr>
            <a:graphicFrameLocks noGrp="1"/>
          </p:cNvGraphicFramePr>
          <p:nvPr/>
        </p:nvGraphicFramePr>
        <p:xfrm>
          <a:off x="3035300" y="2498725"/>
          <a:ext cx="4670425" cy="549276"/>
        </p:xfrm>
        <a:graphic>
          <a:graphicData uri="http://schemas.openxmlformats.org/drawingml/2006/table">
            <a:tbl>
              <a:tblPr/>
              <a:tblGrid>
                <a:gridCol w="86042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nl-NL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370"/>
          <p:cNvGraphicFramePr>
            <a:graphicFrameLocks noGrp="1"/>
          </p:cNvGraphicFramePr>
          <p:nvPr/>
        </p:nvGraphicFramePr>
        <p:xfrm>
          <a:off x="3025775" y="3259138"/>
          <a:ext cx="4689475" cy="549276"/>
        </p:xfrm>
        <a:graphic>
          <a:graphicData uri="http://schemas.openxmlformats.org/drawingml/2006/table">
            <a:tbl>
              <a:tblPr/>
              <a:tblGrid>
                <a:gridCol w="879475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306"/>
          <p:cNvGraphicFramePr>
            <a:graphicFrameLocks noGrp="1"/>
          </p:cNvGraphicFramePr>
          <p:nvPr/>
        </p:nvGraphicFramePr>
        <p:xfrm>
          <a:off x="1403350" y="3994150"/>
          <a:ext cx="6302375" cy="670878"/>
        </p:xfrm>
        <a:graphic>
          <a:graphicData uri="http://schemas.openxmlformats.org/drawingml/2006/table">
            <a:tbl>
              <a:tblPr/>
              <a:tblGrid>
                <a:gridCol w="1620838"/>
                <a:gridCol w="871537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20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aramond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Tid</a:t>
                      </a:r>
                      <a:endParaRPr kumimoji="0" lang="nl-N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2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3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4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5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6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7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8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9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VC(B) + VC(F) =: 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VC(B F)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00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Calibri" pitchFamily="-65" charset="0"/>
                          <a:cs typeface="Times New Roman" pitchFamily="-65" charset="0"/>
                        </a:rPr>
                        <a:t>11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Calibri" pitchFamily="-65" charset="0"/>
                        <a:cs typeface="Times New Roman" pitchFamily="-65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71"/>
          <p:cNvSpPr txBox="1">
            <a:spLocks noChangeArrowheads="1"/>
          </p:cNvSpPr>
          <p:nvPr/>
        </p:nvSpPr>
        <p:spPr bwMode="auto">
          <a:xfrm>
            <a:off x="927100" y="5193268"/>
            <a:ext cx="1739900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Passage à la TC</a:t>
            </a:r>
          </a:p>
        </p:txBody>
      </p:sp>
      <p:sp>
        <p:nvSpPr>
          <p:cNvPr id="10" name="Text Box 372"/>
          <p:cNvSpPr txBox="1">
            <a:spLocks noChangeArrowheads="1"/>
          </p:cNvSpPr>
          <p:nvPr/>
        </p:nvSpPr>
        <p:spPr bwMode="auto">
          <a:xfrm>
            <a:off x="657225" y="2697163"/>
            <a:ext cx="1868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dirty="0"/>
              <a:t>Ajouts en logique binaire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3352006" y="4951412"/>
            <a:ext cx="306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525713" y="3398838"/>
            <a:ext cx="1741487" cy="944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57225" y="5943600"/>
            <a:ext cx="7724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a besoin de </a:t>
            </a:r>
            <a:r>
              <a:rPr lang="fr-FR" sz="2400" b="1" dirty="0" smtClean="0">
                <a:solidFill>
                  <a:srgbClr val="FF0000"/>
                </a:solidFill>
              </a:rPr>
              <a:t>2n*|r|</a:t>
            </a:r>
            <a:r>
              <a:rPr lang="fr-FR" sz="2400" dirty="0" smtClean="0"/>
              <a:t> octets pour le stockage des VC</a:t>
            </a:r>
            <a:endParaRPr lang="fr-FR" sz="2400" dirty="0"/>
          </a:p>
        </p:txBody>
      </p:sp>
      <p:sp>
        <p:nvSpPr>
          <p:cNvPr id="24" name="Line 184"/>
          <p:cNvSpPr>
            <a:spLocks noChangeShapeType="1"/>
          </p:cNvSpPr>
          <p:nvPr/>
        </p:nvSpPr>
        <p:spPr bwMode="auto">
          <a:xfrm>
            <a:off x="4572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184"/>
          <p:cNvSpPr>
            <a:spLocks noChangeShapeType="1"/>
          </p:cNvSpPr>
          <p:nvPr/>
        </p:nvSpPr>
        <p:spPr bwMode="auto">
          <a:xfrm>
            <a:off x="47244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184"/>
          <p:cNvSpPr>
            <a:spLocks noChangeShapeType="1"/>
          </p:cNvSpPr>
          <p:nvPr/>
        </p:nvSpPr>
        <p:spPr bwMode="auto">
          <a:xfrm>
            <a:off x="52578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Line 184"/>
          <p:cNvSpPr>
            <a:spLocks noChangeShapeType="1"/>
          </p:cNvSpPr>
          <p:nvPr/>
        </p:nvSpPr>
        <p:spPr bwMode="auto">
          <a:xfrm>
            <a:off x="6096000" y="525780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LHS χ2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Modification de LS pour i</a:t>
            </a:r>
            <a:r>
              <a:rPr lang="fr-FR" dirty="0" err="1" smtClean="0"/>
              <a:t>nclure</a:t>
            </a:r>
            <a:r>
              <a:rPr lang="fr-FR" dirty="0" smtClean="0"/>
              <a:t> les vecteurs de contingence ;</a:t>
            </a:r>
          </a:p>
          <a:p>
            <a:r>
              <a:rPr lang="fr-FR" dirty="0" smtClean="0"/>
              <a:t>Au niveau d’un n</a:t>
            </a:r>
            <a:r>
              <a:rPr lang="fr-FR" dirty="0" err="1" smtClean="0"/>
              <a:t>œud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A</a:t>
            </a:r>
            <a:r>
              <a:rPr lang="fr-FR" dirty="0" err="1" smtClean="0"/>
              <a:t>ppel</a:t>
            </a:r>
            <a:r>
              <a:rPr lang="fr-FR" dirty="0" smtClean="0"/>
              <a:t> à la branche de gauche : on ne fais rien</a:t>
            </a:r>
          </a:p>
          <a:p>
            <a:pPr lvl="1"/>
            <a:r>
              <a:rPr lang="fr-FR" dirty="0" smtClean="0"/>
              <a:t>Avant appel à la branche de droite :</a:t>
            </a:r>
          </a:p>
          <a:p>
            <a:pPr lvl="2"/>
            <a:r>
              <a:rPr lang="fr-FR" dirty="0" smtClean="0"/>
              <a:t>Calcul du nouveau vecteur de contingence ;</a:t>
            </a:r>
          </a:p>
          <a:p>
            <a:pPr lvl="2"/>
            <a:r>
              <a:rPr lang="fr-FR" dirty="0" smtClean="0"/>
              <a:t>Test de satisfiabilité des contraintes anti monotones.</a:t>
            </a:r>
          </a:p>
          <a:p>
            <a:r>
              <a:rPr lang="fr-FR" dirty="0" smtClean="0"/>
              <a:t>Au niveau d’une feuille : satisfiabilité des contraintes monotones.</a:t>
            </a:r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1.1 Le classeur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9750" y="1196975"/>
            <a:ext cx="828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Un motif X est </a:t>
            </a:r>
            <a:r>
              <a:rPr lang="fr-FR" sz="2000" b="1"/>
              <a:t>consistant</a:t>
            </a:r>
            <a:r>
              <a:rPr lang="fr-FR" sz="2000"/>
              <a:t> ssi il est inclus dans tous les tuples positifs et n’est inclus dans aucun tuple négatif.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924300" y="2205038"/>
            <a:ext cx="45354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Symbol" charset="2"/>
              <a:buChar char="&quot;"/>
            </a:pP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 r</a:t>
            </a:r>
            <a:r>
              <a:rPr lang="en-US" sz="2000" baseline="30000">
                <a:sym typeface="Symbol" charset="2"/>
              </a:rPr>
              <a:t>+</a:t>
            </a:r>
            <a:r>
              <a:rPr lang="en-US" sz="2000">
                <a:sym typeface="Symbol" charset="2"/>
              </a:rPr>
              <a:t>, X </a:t>
            </a:r>
            <a:r>
              <a:rPr lang="fr-FR" sz="2000">
                <a:sym typeface="Symbol" charset="2"/>
              </a:rPr>
              <a:t> </a:t>
            </a: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</a:p>
          <a:p>
            <a:pPr>
              <a:spcBef>
                <a:spcPct val="50000"/>
              </a:spcBef>
              <a:buFont typeface="Symbol" charset="2"/>
              <a:buChar char="&quot;"/>
            </a:pPr>
            <a:r>
              <a:rPr lang="fr-FR" sz="2000">
                <a:sym typeface="Symbol" charset="2"/>
              </a:rPr>
              <a:t> </a:t>
            </a: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 r</a:t>
            </a:r>
            <a:r>
              <a:rPr lang="en-US" sz="2000" baseline="30000">
                <a:sym typeface="Symbol" charset="2"/>
              </a:rPr>
              <a:t>-</a:t>
            </a:r>
            <a:r>
              <a:rPr lang="en-US" sz="2000">
                <a:sym typeface="Symbol" charset="2"/>
              </a:rPr>
              <a:t>, X </a:t>
            </a:r>
            <a:r>
              <a:rPr lang="fr-FR" sz="2000">
                <a:sym typeface="Symbol" charset="2"/>
              </a:rPr>
              <a:t>⊈ </a:t>
            </a:r>
            <a:r>
              <a:rPr lang="fr-FR" sz="2000" i="1">
                <a:sym typeface="Symbol" charset="2"/>
              </a:rPr>
              <a:t>t</a:t>
            </a:r>
          </a:p>
        </p:txBody>
      </p:sp>
      <p:sp>
        <p:nvSpPr>
          <p:cNvPr id="32773" name="AutoShape 5"/>
          <p:cNvSpPr>
            <a:spLocks/>
          </p:cNvSpPr>
          <p:nvPr/>
        </p:nvSpPr>
        <p:spPr bwMode="auto">
          <a:xfrm>
            <a:off x="3636963" y="2205038"/>
            <a:ext cx="287337" cy="790575"/>
          </a:xfrm>
          <a:prstGeom prst="leftBrace">
            <a:avLst>
              <a:gd name="adj1" fmla="val 229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547813" y="2349500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X consistant </a:t>
            </a:r>
            <a:r>
              <a:rPr lang="fr-FR">
                <a:sym typeface="Symbol" charset="2"/>
              </a:rPr>
              <a:t>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79388" y="3573463"/>
            <a:ext cx="8713787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000"/>
              <a:t> On note par VS(r) l’ensemble des tuples consistants.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000"/>
              <a:t> VS(r) est un espace convexe 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 VS(r) est représentable par bordures :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S : ensemble des motifs maximaux de VS(r)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G : ensemble des motifs minimaux de VS(r)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Un motif X est consistant ssi on peut trouver s </a:t>
            </a:r>
            <a:r>
              <a:rPr lang="en-US" sz="2000">
                <a:sym typeface="Symbol" charset="2"/>
              </a:rPr>
              <a:t> S et  g  G </a:t>
            </a:r>
            <a:r>
              <a:rPr lang="fr-FR" sz="2000">
                <a:sym typeface="Symbol" charset="2"/>
              </a:rPr>
              <a:t>tels que</a:t>
            </a:r>
            <a:r>
              <a:rPr lang="en-US" sz="2000">
                <a:sym typeface="Symbol" charset="2"/>
              </a:rPr>
              <a:t> </a:t>
            </a:r>
            <a:br>
              <a:rPr lang="en-US" sz="2000">
                <a:sym typeface="Symbol" charset="2"/>
              </a:rPr>
            </a:br>
            <a:r>
              <a:rPr lang="en-US" sz="2000">
                <a:sym typeface="Symbol" charset="2"/>
              </a:rPr>
              <a:t>g </a:t>
            </a:r>
            <a:r>
              <a:rPr lang="fr-FR" sz="2000">
                <a:sym typeface="Symbol" charset="2"/>
              </a:rPr>
              <a:t> X  s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000">
                <a:sym typeface="Symbol" charset="2"/>
              </a:rPr>
              <a:t>Le classeur est composé des bordures S et 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Résultats expérimentaux</a:t>
            </a:r>
            <a:endParaRPr lang="fr-FR" dirty="0"/>
          </a:p>
        </p:txBody>
      </p:sp>
      <p:pic>
        <p:nvPicPr>
          <p:cNvPr id="4" name="Picture 9" descr="Fig2_V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575" y="1981200"/>
            <a:ext cx="390842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Fig5_V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81200"/>
            <a:ext cx="3908425" cy="364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762000" y="5654675"/>
            <a:ext cx="736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dirty="0"/>
              <a:t>Expérimentations menées sur un fichier STM</a:t>
            </a:r>
            <a:r>
              <a:rPr lang="fr-FR" dirty="0" smtClean="0"/>
              <a:t> avec </a:t>
            </a:r>
            <a:r>
              <a:rPr lang="fr-FR" i="1" dirty="0" err="1"/>
              <a:t>MinPerc</a:t>
            </a:r>
            <a:r>
              <a:rPr lang="fr-FR" dirty="0"/>
              <a:t> et </a:t>
            </a:r>
            <a:r>
              <a:rPr lang="fr-FR" i="1" dirty="0" err="1"/>
              <a:t>MinCor</a:t>
            </a:r>
            <a:r>
              <a:rPr lang="fr-FR" dirty="0"/>
              <a:t> fixés, </a:t>
            </a:r>
            <a:r>
              <a:rPr lang="fr-FR" i="1" dirty="0" err="1"/>
              <a:t>MinSup</a:t>
            </a:r>
            <a:r>
              <a:rPr lang="fr-FR" dirty="0"/>
              <a:t> </a:t>
            </a:r>
            <a:r>
              <a:rPr lang="fr-FR" dirty="0" smtClean="0"/>
              <a:t>variable (gauche) / fixe (droite)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logiciel </a:t>
            </a:r>
            <a:r>
              <a:rPr lang="fr-FR" dirty="0" err="1" smtClean="0"/>
              <a:t>MineCor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/>
              <a:t>Fichier </a:t>
            </a:r>
            <a:r>
              <a:rPr lang="fr-FR" sz="2000" dirty="0" err="1" smtClean="0"/>
              <a:t>config.txt</a:t>
            </a:r>
            <a:r>
              <a:rPr lang="fr-FR" sz="2000" dirty="0" smtClean="0"/>
              <a:t> :</a:t>
            </a:r>
          </a:p>
          <a:p>
            <a:r>
              <a:rPr lang="fr-FR" sz="2000" dirty="0" err="1" smtClean="0"/>
              <a:t>Minsup</a:t>
            </a:r>
            <a:r>
              <a:rPr lang="fr-FR" sz="2000" dirty="0" smtClean="0"/>
              <a:t> : support minimal de la règle</a:t>
            </a:r>
          </a:p>
          <a:p>
            <a:r>
              <a:rPr lang="fr-FR" sz="2000" dirty="0" err="1" smtClean="0"/>
              <a:t>Ctperc</a:t>
            </a:r>
            <a:r>
              <a:rPr lang="fr-FR" sz="2000" dirty="0" smtClean="0"/>
              <a:t> : % des cases du TC devant avoir un support supérieur ou égal à </a:t>
            </a:r>
            <a:r>
              <a:rPr lang="fr-FR" sz="2000" dirty="0" err="1" smtClean="0"/>
              <a:t>MinSupp</a:t>
            </a:r>
            <a:endParaRPr lang="fr-FR" sz="2000" dirty="0" smtClean="0"/>
          </a:p>
          <a:p>
            <a:r>
              <a:rPr lang="fr-FR" sz="2000" dirty="0" err="1" smtClean="0"/>
              <a:t>MinCor</a:t>
            </a:r>
            <a:r>
              <a:rPr lang="fr-FR" sz="2000" dirty="0" smtClean="0"/>
              <a:t> : Minimum χ2 valeur</a:t>
            </a:r>
          </a:p>
          <a:p>
            <a:r>
              <a:rPr lang="fr-FR" sz="2000" dirty="0" err="1" smtClean="0"/>
              <a:t>Targetatt</a:t>
            </a:r>
            <a:r>
              <a:rPr lang="fr-FR" sz="2000" dirty="0" smtClean="0"/>
              <a:t> : attribut cible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809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916238" y="404813"/>
            <a:ext cx="453548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Symbol" charset="2"/>
              <a:buChar char="&quot;"/>
            </a:pP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 r</a:t>
            </a:r>
            <a:r>
              <a:rPr lang="en-US" sz="2000" baseline="30000">
                <a:sym typeface="Symbol" charset="2"/>
              </a:rPr>
              <a:t>+</a:t>
            </a:r>
            <a:r>
              <a:rPr lang="en-US" sz="2000">
                <a:sym typeface="Symbol" charset="2"/>
              </a:rPr>
              <a:t>, X </a:t>
            </a:r>
            <a:r>
              <a:rPr lang="fr-FR" sz="2000">
                <a:sym typeface="Symbol" charset="2"/>
              </a:rPr>
              <a:t> </a:t>
            </a: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</a:p>
          <a:p>
            <a:pPr>
              <a:spcBef>
                <a:spcPct val="50000"/>
              </a:spcBef>
              <a:buFont typeface="Symbol" charset="2"/>
              <a:buChar char="&quot;"/>
            </a:pPr>
            <a:r>
              <a:rPr lang="fr-FR" sz="2000">
                <a:sym typeface="Symbol" charset="2"/>
              </a:rPr>
              <a:t> </a:t>
            </a: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 r</a:t>
            </a:r>
            <a:r>
              <a:rPr lang="en-US" sz="2000" baseline="30000">
                <a:sym typeface="Symbol" charset="2"/>
              </a:rPr>
              <a:t>-</a:t>
            </a:r>
            <a:r>
              <a:rPr lang="en-US" sz="2000">
                <a:sym typeface="Symbol" charset="2"/>
              </a:rPr>
              <a:t>, X </a:t>
            </a:r>
            <a:r>
              <a:rPr lang="fr-FR" sz="2000">
                <a:sym typeface="Symbol" charset="2"/>
              </a:rPr>
              <a:t>⊈ </a:t>
            </a:r>
            <a:r>
              <a:rPr lang="fr-FR" sz="2000" i="1">
                <a:sym typeface="Symbol" charset="2"/>
              </a:rPr>
              <a:t>t</a:t>
            </a:r>
          </a:p>
        </p:txBody>
      </p:sp>
      <p:sp>
        <p:nvSpPr>
          <p:cNvPr id="33795" name="AutoShape 3"/>
          <p:cNvSpPr>
            <a:spLocks/>
          </p:cNvSpPr>
          <p:nvPr/>
        </p:nvSpPr>
        <p:spPr bwMode="auto">
          <a:xfrm>
            <a:off x="2628900" y="404813"/>
            <a:ext cx="287338" cy="790575"/>
          </a:xfrm>
          <a:prstGeom prst="leftBrace">
            <a:avLst>
              <a:gd name="adj1" fmla="val 229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539750" y="549275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X consistant 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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643438" y="404813"/>
            <a:ext cx="5472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(C1) : contrainte antimonotone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643438" y="908050"/>
            <a:ext cx="5472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(C2) : contrainte monotone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39750" y="2060575"/>
            <a:ext cx="80645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000"/>
              <a:t>1° contrainte : </a:t>
            </a:r>
            <a:br>
              <a:rPr lang="fr-FR" sz="2000"/>
            </a:br>
            <a:r>
              <a:rPr lang="fr-FR" sz="2000"/>
              <a:t> </a:t>
            </a:r>
            <a:r>
              <a:rPr lang="fr-FR" sz="2000">
                <a:sym typeface="Symbol" charset="2"/>
              </a:rPr>
              <a:t></a:t>
            </a:r>
            <a:r>
              <a:rPr lang="fr-FR" sz="2000"/>
              <a:t> </a:t>
            </a: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 r</a:t>
            </a:r>
            <a:r>
              <a:rPr lang="en-US" sz="2000" baseline="30000">
                <a:sym typeface="Symbol" charset="2"/>
              </a:rPr>
              <a:t>+</a:t>
            </a:r>
            <a:r>
              <a:rPr lang="en-US" sz="2000">
                <a:sym typeface="Symbol" charset="2"/>
              </a:rPr>
              <a:t>, X </a:t>
            </a:r>
            <a:r>
              <a:rPr lang="fr-FR" sz="2000">
                <a:sym typeface="Symbol" charset="2"/>
              </a:rPr>
              <a:t> </a:t>
            </a: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  <a:r>
              <a:rPr lang="fr-FR">
                <a:sym typeface="Symbol" charset="2"/>
              </a:rPr>
              <a:t></a:t>
            </a:r>
            <a:r>
              <a:rPr lang="fr-FR" sz="2000">
                <a:ea typeface="Arial Unicode MS" charset="0"/>
                <a:cs typeface="Arial Unicode MS" charset="0"/>
              </a:rPr>
              <a:t> Freq(X,r</a:t>
            </a:r>
            <a:r>
              <a:rPr lang="fr-FR" sz="2000" baseline="30000">
                <a:ea typeface="Arial Unicode MS" charset="0"/>
                <a:cs typeface="Arial Unicode MS" charset="0"/>
              </a:rPr>
              <a:t>+</a:t>
            </a:r>
            <a:r>
              <a:rPr lang="fr-FR" sz="2000">
                <a:ea typeface="Arial Unicode MS" charset="0"/>
                <a:cs typeface="Arial Unicode MS" charset="0"/>
              </a:rPr>
              <a:t>) = 1</a:t>
            </a:r>
            <a:br>
              <a:rPr lang="fr-FR" sz="2000">
                <a:ea typeface="Arial Unicode MS" charset="0"/>
                <a:cs typeface="Arial Unicode MS" charset="0"/>
              </a:rPr>
            </a:br>
            <a:r>
              <a:rPr lang="fr-FR" sz="2000">
                <a:ea typeface="Arial Unicode MS" charset="0"/>
                <a:cs typeface="Arial Unicode MS" charset="0"/>
              </a:rPr>
              <a:t>		 </a:t>
            </a:r>
            <a:r>
              <a:rPr lang="fr-FR">
                <a:sym typeface="Symbol" charset="2"/>
              </a:rPr>
              <a:t></a:t>
            </a:r>
            <a:r>
              <a:rPr lang="fr-FR" sz="2000">
                <a:ea typeface="Arial Unicode MS" charset="0"/>
                <a:cs typeface="Arial Unicode MS" charset="0"/>
              </a:rPr>
              <a:t> X </a:t>
            </a:r>
            <a:r>
              <a:rPr lang="fr-FR" sz="2000">
                <a:sym typeface="Symbol" charset="2"/>
              </a:rPr>
              <a:t> h(</a:t>
            </a:r>
            <a:r>
              <a:rPr lang="el-GR" sz="2000"/>
              <a:t>Φ</a:t>
            </a:r>
            <a:r>
              <a:rPr lang="fr-FR" sz="2000"/>
              <a:t>,r</a:t>
            </a:r>
            <a:r>
              <a:rPr lang="fr-FR" sz="2000" baseline="30000"/>
              <a:t>+</a:t>
            </a:r>
            <a:r>
              <a:rPr lang="fr-FR" sz="2000"/>
              <a:t>) car </a:t>
            </a:r>
            <a:r>
              <a:rPr lang="fr-FR" sz="2000">
                <a:sym typeface="Symbol" charset="2"/>
              </a:rPr>
              <a:t>h(</a:t>
            </a:r>
            <a:r>
              <a:rPr lang="el-GR" sz="2000"/>
              <a:t>Φ</a:t>
            </a:r>
            <a:r>
              <a:rPr lang="fr-FR" sz="2000"/>
              <a:t>) est le tuple maximal (selon 		       </a:t>
            </a:r>
            <a:r>
              <a:rPr lang="fr-FR" sz="2000">
                <a:sym typeface="Symbol" charset="2"/>
              </a:rPr>
              <a:t>) pour lequel </a:t>
            </a:r>
            <a:r>
              <a:rPr lang="fr-FR" sz="2000"/>
              <a:t>Freq(X,r</a:t>
            </a:r>
            <a:r>
              <a:rPr lang="fr-FR" sz="2000" baseline="30000"/>
              <a:t>+</a:t>
            </a:r>
            <a:r>
              <a:rPr lang="fr-FR" sz="2000"/>
              <a:t>) = 1. </a:t>
            </a:r>
            <a:br>
              <a:rPr lang="fr-FR" sz="2000"/>
            </a:br>
            <a:r>
              <a:rPr lang="fr-FR" sz="2000"/>
              <a:t/>
            </a:r>
            <a:br>
              <a:rPr lang="fr-FR" sz="2000"/>
            </a:br>
            <a:r>
              <a:rPr lang="fr-FR" sz="2000"/>
              <a:t/>
            </a:r>
            <a:br>
              <a:rPr lang="fr-FR" sz="2000"/>
            </a:br>
            <a:r>
              <a:rPr lang="fr-FR" sz="2000"/>
              <a:t/>
            </a:r>
            <a:br>
              <a:rPr lang="fr-FR" sz="2000"/>
            </a:br>
            <a:r>
              <a:rPr lang="fr-FR" sz="2000"/>
              <a:t>Rq : |S| = 1 pour les relations binaires et bases de données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fr-FR" sz="2000"/>
              <a:t>2° contrainte</a:t>
            </a:r>
            <a:br>
              <a:rPr lang="fr-FR" sz="2000"/>
            </a:br>
            <a:r>
              <a:rPr lang="fr-FR" sz="2000"/>
              <a:t>Rappel : X est un transversal de r </a:t>
            </a:r>
            <a:r>
              <a:rPr lang="fr-FR">
                <a:sym typeface="Symbol" charset="2"/>
              </a:rPr>
              <a:t></a:t>
            </a:r>
            <a:endParaRPr lang="fr-FR" sz="2000">
              <a:sym typeface="Symbol" charset="2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endParaRPr lang="fr-FR" sz="2000"/>
          </a:p>
        </p:txBody>
      </p:sp>
      <p:grpSp>
        <p:nvGrpSpPr>
          <p:cNvPr id="33800" name="Group 8"/>
          <p:cNvGrpSpPr>
            <a:grpSpLocks/>
          </p:cNvGrpSpPr>
          <p:nvPr/>
        </p:nvGrpSpPr>
        <p:grpSpPr bwMode="auto">
          <a:xfrm>
            <a:off x="971550" y="3573463"/>
            <a:ext cx="7127875" cy="396875"/>
            <a:chOff x="340" y="3521"/>
            <a:chExt cx="4490" cy="250"/>
          </a:xfrm>
        </p:grpSpPr>
        <p:sp>
          <p:nvSpPr>
            <p:cNvPr id="33807" name="AutoShape 9"/>
            <p:cNvSpPr>
              <a:spLocks noChangeArrowheads="1"/>
            </p:cNvSpPr>
            <p:nvPr/>
          </p:nvSpPr>
          <p:spPr bwMode="auto">
            <a:xfrm>
              <a:off x="340" y="3521"/>
              <a:ext cx="680" cy="227"/>
            </a:xfrm>
            <a:prstGeom prst="rightArrow">
              <a:avLst>
                <a:gd name="adj1" fmla="val 50000"/>
                <a:gd name="adj2" fmla="val 748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808" name="Text Box 10"/>
            <p:cNvSpPr txBox="1">
              <a:spLocks noChangeArrowheads="1"/>
            </p:cNvSpPr>
            <p:nvPr/>
          </p:nvSpPr>
          <p:spPr bwMode="auto">
            <a:xfrm>
              <a:off x="1247" y="3521"/>
              <a:ext cx="35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/>
                <a:t>On va faire l’intersection de tous les tuples de r</a:t>
              </a:r>
              <a:r>
                <a:rPr lang="fr-FR" sz="2000" baseline="30000"/>
                <a:t>+</a:t>
              </a:r>
            </a:p>
          </p:txBody>
        </p:sp>
      </p:grp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9700" y="5013325"/>
            <a:ext cx="163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Symbol" charset="2"/>
              <a:buChar char="&quot;"/>
            </a:pPr>
            <a:r>
              <a:rPr lang="fr-FR" sz="2000">
                <a:sym typeface="Symbol" charset="2"/>
              </a:rPr>
              <a:t> </a:t>
            </a:r>
            <a:r>
              <a:rPr lang="fr-FR" sz="2000" i="1">
                <a:sym typeface="Symbol" charset="2"/>
              </a:rPr>
              <a:t>t</a:t>
            </a:r>
            <a:r>
              <a:rPr lang="fr-FR" sz="2000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 r, X </a:t>
            </a:r>
            <a:r>
              <a:rPr lang="fr-FR" sz="2000">
                <a:sym typeface="Symbol" charset="2"/>
              </a:rPr>
              <a:t>⊈ </a:t>
            </a:r>
            <a:r>
              <a:rPr lang="fr-FR" sz="2000" i="1">
                <a:sym typeface="Symbol" charset="2"/>
              </a:rPr>
              <a:t>t</a:t>
            </a:r>
            <a:endParaRPr lang="fr-FR" sz="2000"/>
          </a:p>
        </p:txBody>
      </p:sp>
      <p:sp>
        <p:nvSpPr>
          <p:cNvPr id="33802" name="Line 12"/>
          <p:cNvSpPr>
            <a:spLocks noChangeShapeType="1"/>
          </p:cNvSpPr>
          <p:nvPr/>
        </p:nvSpPr>
        <p:spPr bwMode="auto">
          <a:xfrm>
            <a:off x="4643438" y="50133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3803" name="Group 13"/>
          <p:cNvGrpSpPr>
            <a:grpSpLocks/>
          </p:cNvGrpSpPr>
          <p:nvPr/>
        </p:nvGrpSpPr>
        <p:grpSpPr bwMode="auto">
          <a:xfrm>
            <a:off x="684213" y="5805488"/>
            <a:ext cx="8101012" cy="396875"/>
            <a:chOff x="340" y="3521"/>
            <a:chExt cx="4490" cy="250"/>
          </a:xfrm>
        </p:grpSpPr>
        <p:sp>
          <p:nvSpPr>
            <p:cNvPr id="33805" name="AutoShape 14"/>
            <p:cNvSpPr>
              <a:spLocks noChangeArrowheads="1"/>
            </p:cNvSpPr>
            <p:nvPr/>
          </p:nvSpPr>
          <p:spPr bwMode="auto">
            <a:xfrm>
              <a:off x="340" y="3521"/>
              <a:ext cx="680" cy="227"/>
            </a:xfrm>
            <a:prstGeom prst="rightArrow">
              <a:avLst>
                <a:gd name="adj1" fmla="val 50000"/>
                <a:gd name="adj2" fmla="val 748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806" name="Text Box 15"/>
            <p:cNvSpPr txBox="1">
              <a:spLocks noChangeArrowheads="1"/>
            </p:cNvSpPr>
            <p:nvPr/>
          </p:nvSpPr>
          <p:spPr bwMode="auto">
            <a:xfrm>
              <a:off x="1247" y="3521"/>
              <a:ext cx="35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/>
                <a:t>On va faire calculer les minimaux transversaux de r</a:t>
              </a:r>
              <a:r>
                <a:rPr lang="fr-FR" sz="2000" baseline="30000"/>
                <a:t>-</a:t>
              </a:r>
            </a:p>
          </p:txBody>
        </p:sp>
      </p:grpSp>
      <p:sp>
        <p:nvSpPr>
          <p:cNvPr id="33804" name="Line 16"/>
          <p:cNvSpPr>
            <a:spLocks noChangeShapeType="1"/>
          </p:cNvSpPr>
          <p:nvPr/>
        </p:nvSpPr>
        <p:spPr bwMode="auto">
          <a:xfrm>
            <a:off x="8101013" y="58769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2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792003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/>
              <a:t>Algorithme VSM (Version </a:t>
            </a:r>
            <a:r>
              <a:rPr lang="fr-FR" sz="2000" b="1" dirty="0" err="1"/>
              <a:t>Space</a:t>
            </a:r>
            <a:r>
              <a:rPr lang="fr-FR" sz="2000" b="1" dirty="0"/>
              <a:t> </a:t>
            </a:r>
            <a:r>
              <a:rPr lang="fr-FR" sz="2000" b="1" dirty="0" err="1"/>
              <a:t>Mining</a:t>
            </a:r>
            <a:r>
              <a:rPr lang="fr-FR" sz="2000" b="1" dirty="0"/>
              <a:t>)</a:t>
            </a:r>
          </a:p>
          <a:p>
            <a:pPr>
              <a:spcBef>
                <a:spcPct val="50000"/>
              </a:spcBef>
            </a:pPr>
            <a:r>
              <a:rPr lang="fr-FR" sz="2000" dirty="0"/>
              <a:t>S’ := </a:t>
            </a:r>
            <a:r>
              <a:rPr lang="fr-FR" dirty="0">
                <a:sym typeface="Symbol" charset="2"/>
              </a:rPr>
              <a:t>h(</a:t>
            </a:r>
            <a:r>
              <a:rPr lang="el-GR" dirty="0"/>
              <a:t>Φ</a:t>
            </a:r>
            <a:r>
              <a:rPr lang="fr-FR" dirty="0"/>
              <a:t>,r+</a:t>
            </a:r>
            <a:r>
              <a:rPr lang="fr-FR" dirty="0" smtClean="0"/>
              <a:t>) //intersection de tous les </a:t>
            </a:r>
            <a:r>
              <a:rPr lang="fr-FR" dirty="0" err="1" smtClean="0"/>
              <a:t>tuples</a:t>
            </a:r>
            <a:r>
              <a:rPr lang="fr-FR" dirty="0" smtClean="0"/>
              <a:t> de r</a:t>
            </a:r>
            <a:r>
              <a:rPr lang="fr-FR" baseline="30000" dirty="0" smtClean="0"/>
              <a:t>+</a:t>
            </a:r>
            <a:r>
              <a:rPr lang="fr-FR" dirty="0"/>
              <a:t/>
            </a:r>
            <a:br>
              <a:rPr lang="fr-FR" dirty="0"/>
            </a:br>
            <a:r>
              <a:rPr lang="fr-FR" sz="2000" dirty="0" smtClean="0"/>
              <a:t>G</a:t>
            </a:r>
            <a:r>
              <a:rPr lang="fr-FR" sz="2000" dirty="0"/>
              <a:t>’ := Tr(r</a:t>
            </a:r>
            <a:r>
              <a:rPr lang="fr-FR" sz="2000" baseline="30000" dirty="0"/>
              <a:t>-</a:t>
            </a:r>
            <a:r>
              <a:rPr lang="fr-FR" sz="2000" dirty="0" smtClean="0"/>
              <a:t>) //motifs minimaux à fréquence 0 dans r</a:t>
            </a:r>
            <a:r>
              <a:rPr lang="fr-FR" sz="2000" baseline="30000" dirty="0" smtClean="0"/>
              <a:t>-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>G : = </a:t>
            </a:r>
            <a:r>
              <a:rPr lang="el-GR" sz="2000" dirty="0" smtClean="0"/>
              <a:t>Φ</a:t>
            </a:r>
            <a:r>
              <a:rPr lang="fr-FR" sz="2000" dirty="0" smtClean="0"/>
              <a:t> //motifs de G’ étant inclus dans S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/>
              <a:t>Pour </a:t>
            </a:r>
            <a:r>
              <a:rPr lang="fr-FR" sz="2000" dirty="0"/>
              <a:t>tout X </a:t>
            </a:r>
            <a:r>
              <a:rPr lang="en-US" sz="2000" dirty="0">
                <a:sym typeface="Symbol" charset="2"/>
              </a:rPr>
              <a:t> G’ faire</a:t>
            </a:r>
            <a:br>
              <a:rPr lang="en-US" sz="2000" dirty="0">
                <a:sym typeface="Symbol" charset="2"/>
              </a:rPr>
            </a:br>
            <a:r>
              <a:rPr lang="en-US" sz="2000" dirty="0">
                <a:sym typeface="Symbol" charset="2"/>
              </a:rPr>
              <a:t>	</a:t>
            </a:r>
            <a:r>
              <a:rPr lang="fr-FR" sz="2000" dirty="0">
                <a:sym typeface="Symbol" charset="2"/>
              </a:rPr>
              <a:t>si</a:t>
            </a:r>
            <a:r>
              <a:rPr lang="en-US" sz="2000" dirty="0">
                <a:sym typeface="Symbol" charset="2"/>
              </a:rPr>
              <a:t> X </a:t>
            </a:r>
            <a:r>
              <a:rPr lang="fr-FR" sz="2000" dirty="0">
                <a:sym typeface="Symbol" charset="2"/>
              </a:rPr>
              <a:t> S’ alors G := G  X</a:t>
            </a:r>
            <a:br>
              <a:rPr lang="fr-FR" sz="2000" dirty="0">
                <a:sym typeface="Symbol" charset="2"/>
              </a:rPr>
            </a:br>
            <a:r>
              <a:rPr lang="fr-FR" sz="2000" dirty="0">
                <a:sym typeface="Symbol" charset="2"/>
              </a:rPr>
              <a:t>Fin pour</a:t>
            </a:r>
            <a:br>
              <a:rPr lang="fr-FR" sz="2000" dirty="0">
                <a:sym typeface="Symbol" charset="2"/>
              </a:rPr>
            </a:br>
            <a:r>
              <a:rPr lang="fr-FR" sz="2000" dirty="0" smtClean="0">
                <a:sym typeface="Symbol" charset="2"/>
              </a:rPr>
              <a:t>//S </a:t>
            </a:r>
            <a:r>
              <a:rPr lang="fr-FR" sz="2000" dirty="0">
                <a:sym typeface="Symbol" charset="2"/>
              </a:rPr>
              <a:t>:= h(</a:t>
            </a:r>
            <a:r>
              <a:rPr lang="fr-FR" sz="2000" dirty="0" err="1">
                <a:sym typeface="Symbol" charset="2"/>
              </a:rPr>
              <a:t>g,r</a:t>
            </a:r>
            <a:r>
              <a:rPr lang="fr-FR" sz="2000" dirty="0">
                <a:sym typeface="Symbol" charset="2"/>
              </a:rPr>
              <a:t>), g </a:t>
            </a:r>
            <a:r>
              <a:rPr lang="en-US" sz="2000" dirty="0">
                <a:sym typeface="Symbol" charset="2"/>
              </a:rPr>
              <a:t> </a:t>
            </a:r>
            <a:r>
              <a:rPr lang="en-US" sz="2000" dirty="0" smtClean="0">
                <a:sym typeface="Symbol" charset="2"/>
              </a:rPr>
              <a:t>G //</a:t>
            </a:r>
            <a:r>
              <a:rPr lang="en-US" sz="2000" dirty="0" err="1" smtClean="0">
                <a:sym typeface="Symbol" charset="2"/>
              </a:rPr>
              <a:t>fermeture</a:t>
            </a:r>
            <a:r>
              <a:rPr lang="en-US" sz="2000" dirty="0" smtClean="0">
                <a:sym typeface="Symbol" charset="2"/>
              </a:rPr>
              <a:t> d’un des </a:t>
            </a:r>
            <a:r>
              <a:rPr lang="en-US" sz="2000" dirty="0" err="1" smtClean="0">
                <a:sym typeface="Symbol" charset="2"/>
              </a:rPr>
              <a:t>elts</a:t>
            </a:r>
            <a:r>
              <a:rPr lang="en-US" sz="2000" dirty="0" smtClean="0">
                <a:sym typeface="Symbol" charset="2"/>
              </a:rPr>
              <a:t> de </a:t>
            </a:r>
            <a:r>
              <a:rPr lang="en-US" sz="2000" dirty="0" smtClean="0">
                <a:sym typeface="Symbol" charset="2"/>
              </a:rPr>
              <a:t>G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sym typeface="Symbol" charset="2"/>
              </a:rPr>
              <a:t>S := S’</a:t>
            </a:r>
            <a:endParaRPr lang="fr-FR" sz="2000" dirty="0">
              <a:sym typeface="Symbol" charset="2"/>
            </a:endParaRPr>
          </a:p>
        </p:txBody>
      </p:sp>
      <p:graphicFrame>
        <p:nvGraphicFramePr>
          <p:cNvPr id="9219" name="Group 3"/>
          <p:cNvGraphicFramePr>
            <a:graphicFrameLocks noGrp="1"/>
          </p:cNvGraphicFramePr>
          <p:nvPr/>
        </p:nvGraphicFramePr>
        <p:xfrm>
          <a:off x="323850" y="3933825"/>
          <a:ext cx="4343400" cy="1981200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BCDEF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8" name="Text Box 38"/>
          <p:cNvSpPr txBox="1">
            <a:spLocks noChangeArrowheads="1"/>
          </p:cNvSpPr>
          <p:nvPr/>
        </p:nvSpPr>
        <p:spPr bwMode="auto">
          <a:xfrm>
            <a:off x="250825" y="3429000"/>
            <a:ext cx="309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/>
              <a:t>Exemple : </a:t>
            </a:r>
          </a:p>
        </p:txBody>
      </p:sp>
      <p:sp>
        <p:nvSpPr>
          <p:cNvPr id="34839" name="Line 39"/>
          <p:cNvSpPr>
            <a:spLocks noChangeShapeType="1"/>
          </p:cNvSpPr>
          <p:nvPr/>
        </p:nvSpPr>
        <p:spPr bwMode="auto">
          <a:xfrm>
            <a:off x="1331913" y="12684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840" name="Text Box 40"/>
          <p:cNvSpPr txBox="1">
            <a:spLocks noChangeArrowheads="1"/>
          </p:cNvSpPr>
          <p:nvPr/>
        </p:nvSpPr>
        <p:spPr bwMode="auto">
          <a:xfrm>
            <a:off x="5038725" y="3933825"/>
            <a:ext cx="41052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S’ := CDEF </a:t>
            </a:r>
            <a:br>
              <a:rPr lang="fr-FR" sz="2000"/>
            </a:br>
            <a:r>
              <a:rPr lang="fr-FR" sz="2000"/>
              <a:t>G’ := {E, AB, AF, BD, DF}</a:t>
            </a:r>
            <a:br>
              <a:rPr lang="fr-FR" sz="2000"/>
            </a:br>
            <a:r>
              <a:rPr lang="fr-FR" sz="2000"/>
              <a:t>G : = {E, DF}</a:t>
            </a:r>
            <a:br>
              <a:rPr lang="fr-FR" sz="2000"/>
            </a:br>
            <a:r>
              <a:rPr lang="fr-FR" sz="2000">
                <a:sym typeface="Symbol" charset="2"/>
              </a:rPr>
              <a:t>S := CDEF</a:t>
            </a:r>
          </a:p>
          <a:p>
            <a:pPr>
              <a:spcBef>
                <a:spcPct val="50000"/>
              </a:spcBef>
            </a:pPr>
            <a:endParaRPr lang="fr-FR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1.2 Le classifieur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23850" y="882650"/>
            <a:ext cx="8569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000"/>
              <a:t>De plus, si la relation ne contient pas de données bruitées (erronées), les bordures S et G classent correctement un motif inconnu X comme suit :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348038" y="1700213"/>
            <a:ext cx="45354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Symbol" charset="2"/>
              <a:buNone/>
            </a:pPr>
            <a:r>
              <a:rPr lang="fr-FR" sz="2000" i="1">
                <a:sym typeface="Symbol" charset="2"/>
              </a:rPr>
              <a:t>‘+’ </a:t>
            </a:r>
            <a:r>
              <a:rPr lang="fr-FR" sz="2000">
                <a:sym typeface="Symbol" charset="2"/>
              </a:rPr>
              <a:t>ssi</a:t>
            </a:r>
            <a:r>
              <a:rPr lang="fr-FR" sz="2000" i="1">
                <a:sym typeface="Symbol" charset="2"/>
              </a:rPr>
              <a:t> S</a:t>
            </a:r>
            <a:r>
              <a:rPr lang="en-US" sz="2000">
                <a:sym typeface="Symbol" charset="2"/>
              </a:rPr>
              <a:t> </a:t>
            </a:r>
            <a:r>
              <a:rPr lang="fr-FR" sz="2000">
                <a:sym typeface="Symbol" charset="2"/>
              </a:rPr>
              <a:t>  X</a:t>
            </a:r>
            <a:br>
              <a:rPr lang="fr-FR" sz="2000">
                <a:sym typeface="Symbol" charset="2"/>
              </a:rPr>
            </a:br>
            <a:r>
              <a:rPr lang="fr-FR" sz="2000">
                <a:sym typeface="Symbol" charset="2"/>
              </a:rPr>
              <a:t>‘-’ ssi </a:t>
            </a:r>
            <a:r>
              <a:rPr lang="fr-FR">
                <a:sym typeface="Symbol" charset="2"/>
              </a:rPr>
              <a:t></a:t>
            </a:r>
            <a:r>
              <a:rPr lang="fr-FR" sz="2000">
                <a:sym typeface="Symbol" charset="2"/>
              </a:rPr>
              <a:t> g </a:t>
            </a:r>
            <a:r>
              <a:rPr lang="en-US" sz="2000">
                <a:sym typeface="Symbol" charset="2"/>
              </a:rPr>
              <a:t> G, g </a:t>
            </a:r>
            <a:r>
              <a:rPr lang="fr-FR" sz="2000">
                <a:sym typeface="Symbol" charset="2"/>
              </a:rPr>
              <a:t>⊈ X</a:t>
            </a:r>
            <a:br>
              <a:rPr lang="fr-FR" sz="2000">
                <a:sym typeface="Symbol" charset="2"/>
              </a:rPr>
            </a:br>
            <a:r>
              <a:rPr lang="fr-FR" sz="2000">
                <a:sym typeface="Symbol" charset="2"/>
              </a:rPr>
              <a:t>inconnu autrement</a:t>
            </a:r>
            <a:endParaRPr lang="fr-FR" sz="2000" i="1">
              <a:sym typeface="Symbol" charset="2"/>
            </a:endParaRPr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>
            <a:off x="2843213" y="1700213"/>
            <a:ext cx="504825" cy="1008062"/>
          </a:xfrm>
          <a:prstGeom prst="leftBrace">
            <a:avLst>
              <a:gd name="adj1" fmla="val 166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116013" y="1987550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Classe(X) =</a:t>
            </a:r>
            <a:endParaRPr lang="fr-FR" sz="2000"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50825" y="3429000"/>
            <a:ext cx="49688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/>
              <a:t>Exemple : </a:t>
            </a:r>
          </a:p>
          <a:p>
            <a:pPr>
              <a:spcBef>
                <a:spcPct val="50000"/>
              </a:spcBef>
            </a:pPr>
            <a:r>
              <a:rPr lang="fr-FR" sz="2000"/>
              <a:t>G : = {E, DF} et </a:t>
            </a:r>
            <a:r>
              <a:rPr lang="fr-FR" sz="2000">
                <a:sym typeface="Symbol" charset="2"/>
              </a:rPr>
              <a:t>S := CDEF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000">
                <a:sym typeface="Symbol" charset="2"/>
              </a:rPr>
              <a:t>   Classe(ABCDEF) = ‘+’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2000">
                <a:sym typeface="Symbol" charset="2"/>
              </a:rPr>
              <a:t>   Classe(AF) = ‘-’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>
                <a:sym typeface="Symbol" charset="2"/>
              </a:rPr>
              <a:t>    </a:t>
            </a:r>
            <a:r>
              <a:rPr lang="fr-FR" sz="2000">
                <a:sym typeface="Symbol" charset="2"/>
              </a:rPr>
              <a:t>Classe(ABCDE) = ‘?’</a:t>
            </a:r>
          </a:p>
          <a:p>
            <a:pPr>
              <a:spcBef>
                <a:spcPct val="50000"/>
              </a:spcBef>
            </a:pPr>
            <a:endParaRPr lang="fr-FR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351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>
                <a:solidFill>
                  <a:schemeClr val="accent2"/>
                </a:solidFill>
              </a:rPr>
              <a:t>2. Classification Bayesienne Simple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288" y="981075"/>
            <a:ext cx="763428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On dispose de plusieurs classes notées C</a:t>
            </a:r>
            <a:r>
              <a:rPr lang="fr-FR" sz="2000" baseline="-25000"/>
              <a:t>1</a:t>
            </a:r>
            <a:r>
              <a:rPr lang="fr-FR" sz="2000"/>
              <a:t>, C</a:t>
            </a:r>
            <a:r>
              <a:rPr lang="fr-FR" sz="2000" baseline="-25000"/>
              <a:t>2</a:t>
            </a:r>
            <a:r>
              <a:rPr lang="fr-FR" sz="2000"/>
              <a:t>,…, C</a:t>
            </a:r>
            <a:r>
              <a:rPr lang="fr-FR" sz="2000" baseline="-25000"/>
              <a:t>n</a:t>
            </a:r>
          </a:p>
          <a:p>
            <a:r>
              <a:rPr lang="fr-FR" sz="2000" b="1"/>
              <a:t>Avantages</a:t>
            </a:r>
            <a:r>
              <a:rPr lang="fr-FR" sz="2000"/>
              <a:t> : modèle de classification est très simple à mettre en oeuvre. Très utilisé dans la pratique car il offre très bon rapport « Simplicité / Efficacité ». </a:t>
            </a:r>
          </a:p>
          <a:p>
            <a:endParaRPr lang="fr-FR" sz="2000"/>
          </a:p>
          <a:p>
            <a:r>
              <a:rPr lang="fr-FR" sz="2000" b="1"/>
              <a:t>Principe de base</a:t>
            </a:r>
            <a:r>
              <a:rPr lang="fr-FR" sz="2000"/>
              <a:t> : version simplifiée de la formule de Bayes en supposant qu'il y a indépendance entre les règles d'association, appelées règles de classification dans ce contexte. 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0825" y="3789363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hlink"/>
                </a:solidFill>
              </a:rPr>
              <a:t>2.1 Le classeur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23850" y="4292600"/>
            <a:ext cx="842486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Composé des règles de classification </a:t>
            </a:r>
            <a:r>
              <a:rPr lang="fr-FR" sz="2000">
                <a:sym typeface="Symbol" charset="2"/>
              </a:rPr>
              <a:t>C</a:t>
            </a:r>
            <a:r>
              <a:rPr lang="fr-FR" sz="2000" baseline="-25000">
                <a:sym typeface="Symbol" charset="2"/>
              </a:rPr>
              <a:t>i</a:t>
            </a:r>
            <a:r>
              <a:rPr lang="fr-FR" sz="2000"/>
              <a:t> 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 A, </a:t>
            </a:r>
            <a:r>
              <a:rPr lang="fr-FR" sz="2000">
                <a:sym typeface="Symbol" charset="2"/>
              </a:rPr>
              <a:t> A </a:t>
            </a:r>
            <a:r>
              <a:rPr lang="en-US" sz="2000">
                <a:sym typeface="Symbol" charset="2"/>
              </a:rPr>
              <a:t></a:t>
            </a:r>
            <a:r>
              <a:rPr lang="fr-FR" sz="2000">
                <a:sym typeface="Symbol" charset="2"/>
              </a:rPr>
              <a:t> </a:t>
            </a:r>
            <a:r>
              <a:rPr lang="fr-FR" sz="2000" b="1" i="1">
                <a:sym typeface="Symbol" charset="2"/>
              </a:rPr>
              <a:t>I</a:t>
            </a:r>
            <a:r>
              <a:rPr lang="fr-FR" sz="2000">
                <a:sym typeface="Symbol" charset="2"/>
              </a:rPr>
              <a:t> et  C</a:t>
            </a:r>
            <a:r>
              <a:rPr lang="fr-FR" sz="2000" baseline="-25000">
                <a:sym typeface="Symbol" charset="2"/>
              </a:rPr>
              <a:t>i</a:t>
            </a:r>
            <a:r>
              <a:rPr lang="fr-FR" sz="2000">
                <a:sym typeface="Symbol" charset="2"/>
              </a:rPr>
              <a:t> </a:t>
            </a:r>
            <a:r>
              <a:rPr lang="en-US" sz="2000">
                <a:sym typeface="Symbol" charset="2"/>
              </a:rPr>
              <a:t></a:t>
            </a:r>
            <a:r>
              <a:rPr lang="fr-FR" sz="2000">
                <a:sym typeface="Symbol" charset="2"/>
              </a:rPr>
              <a:t> Classe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munies de leur confiance</a:t>
            </a:r>
          </a:p>
          <a:p>
            <a:pPr>
              <a:spcBef>
                <a:spcPct val="50000"/>
              </a:spcBef>
            </a:pP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Rappel : </a:t>
            </a:r>
            <a:r>
              <a:rPr lang="fr-FR" sz="2000"/>
              <a:t>Conf(C</a:t>
            </a:r>
            <a:r>
              <a:rPr lang="fr-FR" sz="2000" baseline="-25000"/>
              <a:t>i</a:t>
            </a:r>
            <a:r>
              <a:rPr lang="fr-FR" sz="2000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A) = Freq(A </a:t>
            </a:r>
            <a:r>
              <a:rPr lang="fr-FR" sz="2000">
                <a:sym typeface="Symbol" charset="2"/>
              </a:rPr>
              <a:t> C</a:t>
            </a:r>
            <a:r>
              <a:rPr lang="fr-FR" sz="2000" baseline="-25000">
                <a:sym typeface="Symbol" charset="2"/>
              </a:rPr>
              <a:t>i</a:t>
            </a:r>
            <a:r>
              <a:rPr lang="fr-FR" sz="2000"/>
              <a:t>) / Freq(C</a:t>
            </a:r>
            <a:r>
              <a:rPr lang="fr-FR" sz="2000" baseline="-25000"/>
              <a:t>i</a:t>
            </a:r>
            <a:r>
              <a:rPr lang="fr-FR" sz="2000"/>
              <a:t>)</a:t>
            </a:r>
          </a:p>
          <a:p>
            <a:pPr>
              <a:spcBef>
                <a:spcPct val="50000"/>
              </a:spcBef>
            </a:pPr>
            <a:endParaRPr lang="fr-FR" sz="2000">
              <a:latin typeface="Arial Unicode MS" charset="0"/>
              <a:ea typeface="Arial Unicode MS" charset="0"/>
              <a:cs typeface="Arial Unicode MS" charset="0"/>
              <a:sym typeface="Symbol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solidFill>
                  <a:schemeClr val="hlink"/>
                </a:solidFill>
              </a:rPr>
              <a:t>2.2 Le </a:t>
            </a:r>
            <a:r>
              <a:rPr lang="fr-FR" sz="2400" dirty="0" err="1">
                <a:solidFill>
                  <a:schemeClr val="hlink"/>
                </a:solidFill>
              </a:rPr>
              <a:t>classifieur</a:t>
            </a:r>
            <a:endParaRPr lang="fr-FR" sz="2400" dirty="0">
              <a:solidFill>
                <a:schemeClr val="hlink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50825" y="1125538"/>
            <a:ext cx="864235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000"/>
              <a:t>Pour chaque classe C</a:t>
            </a:r>
            <a:r>
              <a:rPr lang="fr-FR" sz="2000" baseline="-25000"/>
              <a:t>i</a:t>
            </a:r>
            <a:r>
              <a:rPr lang="fr-FR" sz="2000"/>
              <a:t>, nous allons évaluer la confiance de la règle X 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</a:t>
            </a:r>
            <a:r>
              <a:rPr lang="fr-FR" sz="2000"/>
              <a:t> C</a:t>
            </a:r>
            <a:r>
              <a:rPr lang="fr-FR" sz="2000" baseline="-25000"/>
              <a:t>i </a:t>
            </a:r>
            <a:r>
              <a:rPr lang="fr-FR" sz="2000"/>
              <a:t>en utilisant la formule suivante :</a:t>
            </a:r>
            <a:endParaRPr lang="fr-FR" sz="2000" baseline="-25000"/>
          </a:p>
          <a:p>
            <a:endParaRPr lang="fr-FR" sz="2000"/>
          </a:p>
          <a:p>
            <a:pPr algn="ctr"/>
            <a:r>
              <a:rPr lang="fr-FR" sz="2000"/>
              <a:t>Conf(X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C</a:t>
            </a:r>
            <a:r>
              <a:rPr lang="fr-FR" sz="2000" baseline="-25000"/>
              <a:t>i</a:t>
            </a:r>
            <a:r>
              <a:rPr lang="fr-FR" sz="2000"/>
              <a:t>) = Freq(C</a:t>
            </a:r>
            <a:r>
              <a:rPr lang="fr-FR" sz="2000" baseline="-25000"/>
              <a:t>i</a:t>
            </a:r>
            <a:r>
              <a:rPr lang="fr-FR" sz="2000"/>
              <a:t>) 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</a:rPr>
              <a:t>∏</a:t>
            </a:r>
            <a:r>
              <a:rPr lang="fr-FR" sz="2000" baseline="-25000">
                <a:latin typeface="Arial Unicode MS" charset="0"/>
                <a:ea typeface="Arial Unicode MS" charset="0"/>
                <a:cs typeface="Arial Unicode MS" charset="0"/>
              </a:rPr>
              <a:t>A </a:t>
            </a:r>
            <a:r>
              <a:rPr lang="en-US" sz="2000" baseline="-25000">
                <a:sym typeface="Symbol" charset="2"/>
              </a:rPr>
              <a:t>X</a:t>
            </a:r>
            <a:r>
              <a:rPr lang="fr-FR" sz="2000"/>
              <a:t> Conf(C</a:t>
            </a:r>
            <a:r>
              <a:rPr lang="fr-FR" sz="2000" baseline="-25000"/>
              <a:t>i</a:t>
            </a:r>
            <a:r>
              <a:rPr lang="fr-FR" sz="2000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A)</a:t>
            </a:r>
          </a:p>
          <a:p>
            <a:endParaRPr lang="fr-FR" sz="2000"/>
          </a:p>
          <a:p>
            <a:r>
              <a:rPr lang="fr-FR" sz="2000"/>
              <a:t>La classe choisie est celle pour laquelle la confiance est maximale.</a:t>
            </a:r>
          </a:p>
          <a:p>
            <a:endParaRPr lang="fr-FR" sz="2000"/>
          </a:p>
          <a:p>
            <a:pPr>
              <a:spcBef>
                <a:spcPct val="50000"/>
              </a:spcBef>
            </a:pPr>
            <a:r>
              <a:rPr lang="fr-FR" sz="2000"/>
              <a:t>Remarque : Un motif peut avoir plusieurs classes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404813"/>
            <a:ext cx="2520950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221163"/>
            <a:ext cx="8820150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fr-FR" sz="2000"/>
              <a:t>A quelle classe appartient le motif BC 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Conf(BC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</a:t>
            </a:r>
            <a:r>
              <a:rPr lang="fr-FR"/>
              <a:t>C</a:t>
            </a:r>
            <a:r>
              <a:rPr lang="fr-FR" baseline="-25000"/>
              <a:t>1</a:t>
            </a:r>
            <a:r>
              <a:rPr lang="fr-FR"/>
              <a:t>) = Freq(C</a:t>
            </a:r>
            <a:r>
              <a:rPr lang="fr-FR" baseline="-25000"/>
              <a:t>1</a:t>
            </a:r>
            <a:r>
              <a:rPr lang="fr-FR"/>
              <a:t>) * Conf(C</a:t>
            </a:r>
            <a:r>
              <a:rPr lang="fr-FR" baseline="-25000"/>
              <a:t>1</a:t>
            </a:r>
            <a:r>
              <a:rPr lang="fr-FR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fr-FR" sz="2000">
                <a:ea typeface="Arial Unicode MS" charset="0"/>
                <a:cs typeface="Arial Unicode MS" charset="0"/>
                <a:sym typeface="Symbol" charset="2"/>
              </a:rPr>
              <a:t>B</a:t>
            </a:r>
            <a:r>
              <a:rPr lang="fr-FR"/>
              <a:t>) * Conf(C</a:t>
            </a:r>
            <a:r>
              <a:rPr lang="fr-FR" baseline="-25000"/>
              <a:t>1</a:t>
            </a:r>
            <a:r>
              <a:rPr lang="fr-FR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</a:t>
            </a:r>
            <a:r>
              <a:rPr lang="fr-FR"/>
              <a:t>C) = 1/2 * 2/3 * 1/3 = 1/9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Conf(BC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</a:t>
            </a:r>
            <a:r>
              <a:rPr lang="fr-FR"/>
              <a:t>C</a:t>
            </a:r>
            <a:r>
              <a:rPr lang="fr-FR" baseline="-25000"/>
              <a:t>2</a:t>
            </a:r>
            <a:r>
              <a:rPr lang="fr-FR"/>
              <a:t>) = Freq(C</a:t>
            </a:r>
            <a:r>
              <a:rPr lang="fr-FR" baseline="-25000"/>
              <a:t>2</a:t>
            </a:r>
            <a:r>
              <a:rPr lang="fr-FR"/>
              <a:t>) * Conf(C</a:t>
            </a:r>
            <a:r>
              <a:rPr lang="fr-FR" baseline="-25000"/>
              <a:t>2</a:t>
            </a:r>
            <a:r>
              <a:rPr lang="fr-FR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fr-FR" sz="2000">
                <a:ea typeface="Arial Unicode MS" charset="0"/>
                <a:cs typeface="Arial Unicode MS" charset="0"/>
                <a:sym typeface="Symbol" charset="2"/>
              </a:rPr>
              <a:t>B</a:t>
            </a:r>
            <a:r>
              <a:rPr lang="fr-FR"/>
              <a:t>) * Conf(C</a:t>
            </a:r>
            <a:r>
              <a:rPr lang="fr-FR" baseline="-25000"/>
              <a:t>2</a:t>
            </a:r>
            <a:r>
              <a:rPr lang="fr-FR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</a:t>
            </a:r>
            <a:r>
              <a:rPr lang="fr-FR"/>
              <a:t>C) = 1/6 * 1 * 1 = 1/6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/>
              <a:t>Conf(BC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</a:t>
            </a:r>
            <a:r>
              <a:rPr lang="fr-FR"/>
              <a:t>C</a:t>
            </a:r>
            <a:r>
              <a:rPr lang="fr-FR" baseline="-25000"/>
              <a:t>3</a:t>
            </a:r>
            <a:r>
              <a:rPr lang="fr-FR"/>
              <a:t>) = Freq(C</a:t>
            </a:r>
            <a:r>
              <a:rPr lang="fr-FR" baseline="-25000"/>
              <a:t>3</a:t>
            </a:r>
            <a:r>
              <a:rPr lang="fr-FR"/>
              <a:t>) * Conf(C</a:t>
            </a:r>
            <a:r>
              <a:rPr lang="fr-FR" baseline="-25000"/>
              <a:t>3</a:t>
            </a:r>
            <a:r>
              <a:rPr lang="fr-FR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>
                <a:latin typeface="Arial Unicode MS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fr-FR" sz="2000">
                <a:ea typeface="Arial Unicode MS" charset="0"/>
                <a:cs typeface="Arial Unicode MS" charset="0"/>
                <a:sym typeface="Symbol" charset="2"/>
              </a:rPr>
              <a:t>B</a:t>
            </a:r>
            <a:r>
              <a:rPr lang="fr-FR"/>
              <a:t>) * Conf(C</a:t>
            </a:r>
            <a:r>
              <a:rPr lang="fr-FR" baseline="-25000"/>
              <a:t>3</a:t>
            </a:r>
            <a:r>
              <a:rPr lang="fr-FR"/>
              <a:t> </a:t>
            </a:r>
            <a:r>
              <a:rPr lang="fr-FR">
                <a:sym typeface="Symbol" charset="2"/>
              </a:rPr>
              <a:t></a:t>
            </a:r>
            <a:r>
              <a:rPr lang="fr-FR" sz="2000"/>
              <a:t> </a:t>
            </a:r>
            <a:r>
              <a:rPr lang="fr-FR"/>
              <a:t>C) = 1/3 * 1/2 * 1/2 = 1/12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fr-FR"/>
          </a:p>
        </p:txBody>
      </p:sp>
      <p:graphicFrame>
        <p:nvGraphicFramePr>
          <p:cNvPr id="14340" name="Group 4"/>
          <p:cNvGraphicFramePr>
            <a:graphicFrameLocks noGrp="1"/>
          </p:cNvGraphicFramePr>
          <p:nvPr/>
        </p:nvGraphicFramePr>
        <p:xfrm>
          <a:off x="755650" y="981075"/>
          <a:ext cx="4343400" cy="2773680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RowId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fr-FR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fr-FR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fr-FR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fr-FR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fr-FR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fr-F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1" name="Text Box 45"/>
          <p:cNvSpPr txBox="1">
            <a:spLocks noChangeArrowheads="1"/>
          </p:cNvSpPr>
          <p:nvPr/>
        </p:nvSpPr>
        <p:spPr bwMode="auto">
          <a:xfrm>
            <a:off x="250825" y="333375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b="1"/>
              <a:t>Exemple 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2485</Words>
  <Application>Microsoft Macintosh PowerPoint</Application>
  <PresentationFormat>Présentation à l'écran (4:3)</PresentationFormat>
  <Paragraphs>629</Paragraphs>
  <Slides>31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31</vt:i4>
      </vt:variant>
    </vt:vector>
  </HeadingPairs>
  <TitlesOfParts>
    <vt:vector size="34" baseType="lpstr">
      <vt:lpstr>Modèle par défaut</vt:lpstr>
      <vt:lpstr>Document</vt:lpstr>
      <vt:lpstr>Équation</vt:lpstr>
      <vt:lpstr>Classification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Motifs corrélés</vt:lpstr>
      <vt:lpstr>Règles de Corrélation</vt:lpstr>
      <vt:lpstr>Règles de Corrélation</vt:lpstr>
      <vt:lpstr>Règles de Corrélation</vt:lpstr>
      <vt:lpstr>Règles de Corrélation et Contraintes</vt:lpstr>
      <vt:lpstr>Parcours de l’espace de recherche et stratégies associées</vt:lpstr>
      <vt:lpstr>Parcours de l’espace de recherche : ordre « par niveau »</vt:lpstr>
      <vt:lpstr>Parcours de l’espace de recherche : ordre lexicographique</vt:lpstr>
      <vt:lpstr>Parcours de l’espace de recherche : ordre lexicographique</vt:lpstr>
      <vt:lpstr>Parcours de l’espace de recherche : ordre lectique</vt:lpstr>
      <vt:lpstr>Parcours du treillis via un arbre équilibré</vt:lpstr>
      <vt:lpstr>Parcours du treillis via un arbre équilibré</vt:lpstr>
      <vt:lpstr>Moteur – Vecteur de contingence</vt:lpstr>
      <vt:lpstr>Vecteur de contingence</vt:lpstr>
      <vt:lpstr>Vecteur de contingence</vt:lpstr>
      <vt:lpstr>Moteur – Vecteur de contingence (2)</vt:lpstr>
      <vt:lpstr>LHS χ2</vt:lpstr>
      <vt:lpstr>Résultats expérimentaux</vt:lpstr>
      <vt:lpstr>Le logiciel MineCor</vt:lpstr>
    </vt:vector>
  </TitlesOfParts>
  <Company>LIF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</dc:creator>
  <cp:lastModifiedBy>Alain Casali</cp:lastModifiedBy>
  <cp:revision>34</cp:revision>
  <dcterms:created xsi:type="dcterms:W3CDTF">2010-11-15T12:18:24Z</dcterms:created>
  <dcterms:modified xsi:type="dcterms:W3CDTF">2015-02-26T10:57:59Z</dcterms:modified>
</cp:coreProperties>
</file>